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347" r:id="rId5"/>
    <p:sldId id="370" r:id="rId6"/>
    <p:sldId id="384" r:id="rId7"/>
    <p:sldId id="385" r:id="rId8"/>
    <p:sldId id="386" r:id="rId9"/>
    <p:sldId id="298" r:id="rId10"/>
    <p:sldId id="365" r:id="rId11"/>
    <p:sldId id="371" r:id="rId12"/>
    <p:sldId id="411" r:id="rId13"/>
    <p:sldId id="372" r:id="rId14"/>
    <p:sldId id="375" r:id="rId15"/>
    <p:sldId id="283" r:id="rId16"/>
    <p:sldId id="377" r:id="rId17"/>
    <p:sldId id="407" r:id="rId18"/>
    <p:sldId id="307" r:id="rId19"/>
    <p:sldId id="379" r:id="rId20"/>
    <p:sldId id="310" r:id="rId21"/>
    <p:sldId id="408" r:id="rId22"/>
    <p:sldId id="387" r:id="rId23"/>
    <p:sldId id="389" r:id="rId24"/>
    <p:sldId id="391" r:id="rId25"/>
    <p:sldId id="393" r:id="rId26"/>
    <p:sldId id="395" r:id="rId27"/>
    <p:sldId id="397" r:id="rId28"/>
    <p:sldId id="399" r:id="rId29"/>
    <p:sldId id="401" r:id="rId30"/>
    <p:sldId id="402" r:id="rId31"/>
    <p:sldId id="403" r:id="rId32"/>
    <p:sldId id="409" r:id="rId33"/>
    <p:sldId id="380" r:id="rId34"/>
    <p:sldId id="410" r:id="rId35"/>
    <p:sldId id="373"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938"/>
    <a:srgbClr val="0E7B38"/>
    <a:srgbClr val="446992"/>
    <a:srgbClr val="42596D"/>
    <a:srgbClr val="107A3B"/>
    <a:srgbClr val="C1D7E2"/>
    <a:srgbClr val="89D3C1"/>
    <a:srgbClr val="8495AF"/>
    <a:srgbClr val="1E5443"/>
    <a:srgbClr val="DC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34"/>
  </p:normalViewPr>
  <p:slideViewPr>
    <p:cSldViewPr snapToGrid="0" showGuides="1">
      <p:cViewPr>
        <p:scale>
          <a:sx n="60" d="100"/>
          <a:sy n="60" d="100"/>
        </p:scale>
        <p:origin x="908" y="116"/>
      </p:cViewPr>
      <p:guideLst>
        <p:guide orient="horz" pos="1536"/>
        <p:guide pos="312"/>
      </p:guideLst>
    </p:cSldViewPr>
  </p:slideViewPr>
  <p:outlineViewPr>
    <p:cViewPr>
      <p:scale>
        <a:sx n="33" d="100"/>
        <a:sy n="33" d="100"/>
      </p:scale>
      <p:origin x="0" y="-1616"/>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5/7/2024</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A894A48D-3417-BE20-3062-A36609690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AC9ED954-709D-51DC-3EA0-0E06FE1D72A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id="{1F57F2FB-2942-7663-E6DB-E3A976549D5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ED31FE42-8AA6-DC9C-5EE7-8737143C1DD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8D246-FB21-4ACB-9068-6447CC7872F8}" type="datetimeFigureOut">
              <a:rPr lang="en-US" smtClean="0"/>
              <a:t>5/7/2024</a:t>
            </a:fld>
            <a:endParaRPr lang="en-US"/>
          </a:p>
        </p:txBody>
      </p:sp>
      <p:sp>
        <p:nvSpPr>
          <p:cNvPr id="12" name="Notes Placeholder 11">
            <a:extLst>
              <a:ext uri="{FF2B5EF4-FFF2-40B4-BE49-F238E27FC236}">
                <a16:creationId xmlns:a16="http://schemas.microsoft.com/office/drawing/2014/main" id="{5F659C92-43C4-05C5-9170-5CF256AF997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74923A81-0599-8ECF-BDF0-A4898D46829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F3159-94EB-4F6B-8273-09F1A6B019E6}" type="slidenum">
              <a:rPr lang="en-US" smtClean="0"/>
              <a:t>‹#›</a:t>
            </a:fld>
            <a:endParaRPr 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12</a:t>
            </a:fld>
            <a:endParaRPr lang="en-US" altLang="zh-CN" noProof="0" dirty="0"/>
          </a:p>
        </p:txBody>
      </p:sp>
    </p:spTree>
    <p:extLst>
      <p:ext uri="{BB962C8B-B14F-4D97-AF65-F5344CB8AC3E}">
        <p14:creationId xmlns:p14="http://schemas.microsoft.com/office/powerpoint/2010/main" val="329973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3">
            <a:alpha val="2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lvl1pPr>
              <a:defRPr>
                <a:solidFill>
                  <a:schemeClr val="accent6"/>
                </a:solidFill>
              </a:defRPr>
            </a:lvl1pPr>
          </a:lstStyle>
          <a:p>
            <a:endParaRPr lang="en-US" dirty="0"/>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endParaRPr lang="en-US" noProof="0" dirty="0"/>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solidFill>
                  <a:schemeClr val="accent6"/>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lvl1pPr>
              <a:defRPr>
                <a:solidFill>
                  <a:schemeClr val="accent6"/>
                </a:solidFill>
              </a:defRPr>
            </a:lvl1pPr>
          </a:lstStyle>
          <a:p>
            <a:endParaRPr lang="en-US" dirty="0"/>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lvl1pPr>
              <a:defRPr>
                <a:solidFill>
                  <a:schemeClr val="accent6"/>
                </a:solidFill>
              </a:defRPr>
            </a:lvl1p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anchor="ctr">
            <a:noAutofit/>
          </a:bodyPr>
          <a:lstStyle>
            <a:lvl1pPr marL="0" indent="0" algn="ctr">
              <a:buNone/>
              <a:defRPr>
                <a:solidFill>
                  <a:schemeClr val="accent6"/>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08725"/>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lvl1pP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lvl1pPr>
              <a:defRPr>
                <a:solidFill>
                  <a:schemeClr val="accent6"/>
                </a:solidFill>
              </a:defRPr>
            </a:lvl1pPr>
          </a:lstStyle>
          <a:p>
            <a:endParaRPr lang="en-US" dirty="0"/>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Tree>
    <p:extLst>
      <p:ext uri="{BB962C8B-B14F-4D97-AF65-F5344CB8AC3E}">
        <p14:creationId xmlns:p14="http://schemas.microsoft.com/office/powerpoint/2010/main" val="3147334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5ACD-0B0A-EF45-F192-C184E82E3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2A66AC-F344-1540-849B-DC0EE3D53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1514D9-3B7C-7023-846D-6A460CFF50C9}"/>
              </a:ext>
            </a:extLst>
          </p:cNvPr>
          <p:cNvSpPr>
            <a:spLocks noGrp="1"/>
          </p:cNvSpPr>
          <p:nvPr>
            <p:ph type="dt" sz="half" idx="10"/>
          </p:nvPr>
        </p:nvSpPr>
        <p:spPr/>
        <p:txBody>
          <a:bodyPr/>
          <a:lstStyle/>
          <a:p>
            <a:fld id="{AB164677-6E05-47E2-A2C3-772EA1570A62}" type="datetimeFigureOut">
              <a:rPr lang="en-US" smtClean="0"/>
              <a:t>5/7/2024</a:t>
            </a:fld>
            <a:endParaRPr lang="en-US"/>
          </a:p>
        </p:txBody>
      </p:sp>
      <p:sp>
        <p:nvSpPr>
          <p:cNvPr id="5" name="Footer Placeholder 4">
            <a:extLst>
              <a:ext uri="{FF2B5EF4-FFF2-40B4-BE49-F238E27FC236}">
                <a16:creationId xmlns:a16="http://schemas.microsoft.com/office/drawing/2014/main" id="{A1044A26-AABD-E3E1-5263-DAA41450E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99886-6DAD-E3C1-5601-F263718CA28F}"/>
              </a:ext>
            </a:extLst>
          </p:cNvPr>
          <p:cNvSpPr>
            <a:spLocks noGrp="1"/>
          </p:cNvSpPr>
          <p:nvPr>
            <p:ph type="sldNum" sz="quarter" idx="12"/>
          </p:nvPr>
        </p:nvSpPr>
        <p:spPr/>
        <p:txBody>
          <a:bodyPr/>
          <a:lstStyle/>
          <a:p>
            <a:fld id="{3276B696-7AC1-47E6-B89D-AB611C84B365}" type="slidenum">
              <a:rPr lang="en-US" smtClean="0"/>
              <a:t>‹#›</a:t>
            </a:fld>
            <a:endParaRPr lang="en-US"/>
          </a:p>
        </p:txBody>
      </p:sp>
    </p:spTree>
    <p:extLst>
      <p:ext uri="{BB962C8B-B14F-4D97-AF65-F5344CB8AC3E}">
        <p14:creationId xmlns:p14="http://schemas.microsoft.com/office/powerpoint/2010/main" val="661464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1F5D64"/>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4/11/2024</a:t>
            </a:fld>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Verdana"/>
                <a:cs typeface="Verdana"/>
              </a:defRPr>
            </a:lvl1pPr>
          </a:lstStyle>
          <a:p>
            <a:pPr marL="124460">
              <a:lnSpc>
                <a:spcPct val="100000"/>
              </a:lnSpc>
              <a:spcBef>
                <a:spcPts val="105"/>
              </a:spcBef>
            </a:pPr>
            <a:fld id="{81D60167-4931-47E6-BA6A-407CBD079E47}" type="slidenum">
              <a:rPr spc="-25" dirty="0"/>
              <a:t>‹#›</a:t>
            </a:fld>
            <a:endParaRPr spc="-25" dirty="0"/>
          </a:p>
        </p:txBody>
      </p:sp>
    </p:spTree>
    <p:extLst>
      <p:ext uri="{BB962C8B-B14F-4D97-AF65-F5344CB8AC3E}">
        <p14:creationId xmlns:p14="http://schemas.microsoft.com/office/powerpoint/2010/main" val="422414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lvl1pPr>
              <a:defRPr>
                <a:solidFill>
                  <a:schemeClr val="accent6"/>
                </a:solidFill>
              </a:defRPr>
            </a:lvl1p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a:xfrm>
            <a:off x="484632" y="6217920"/>
            <a:ext cx="4114800" cy="365125"/>
          </a:xfrm>
        </p:spPr>
        <p:txBody>
          <a:bodyPr/>
          <a:lstStyle>
            <a:lvl1pPr>
              <a:defRPr>
                <a:solidFill>
                  <a:schemeClr val="accent6"/>
                </a:solidFill>
              </a:defRPr>
            </a:lvl1pPr>
          </a:lstStyle>
          <a:p>
            <a:endParaRPr lang="en-US"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a:xfrm>
            <a:off x="11194169" y="6217920"/>
            <a:ext cx="458592" cy="365125"/>
          </a:xfrm>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lvl1pPr>
              <a:defRPr>
                <a:solidFill>
                  <a:schemeClr val="accent6"/>
                </a:solidFill>
              </a:defRPr>
            </a:lvl1p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solidFill>
                  <a:schemeClr val="accent6"/>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lvl1pPr>
              <a:defRPr>
                <a:solidFill>
                  <a:schemeClr val="accent6"/>
                </a:solidFill>
              </a:defRPr>
            </a:lvl1pPr>
          </a:lstStyle>
          <a:p>
            <a:endParaRPr lang="en-US"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lvl1pPr>
              <a:defRPr>
                <a:solidFill>
                  <a:schemeClr val="accent6"/>
                </a:solidFill>
              </a:defRPr>
            </a:lvl1p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solidFill>
                  <a:schemeClr val="accent6"/>
                </a:solidFill>
              </a:defRPr>
            </a:lvl1pPr>
          </a:lstStyle>
          <a:p>
            <a:r>
              <a:rPr lang="en-US"/>
              <a:t>Click icon to add picture</a:t>
            </a:r>
            <a:endParaRPr lang="en-US" dirty="0"/>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chemeClr val="accent6"/>
                </a:solidFill>
              </a:defRPr>
            </a:lvl1p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accent6"/>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endParaRPr lang="en-US"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lvl1pPr>
              <a:defRPr>
                <a:solidFill>
                  <a:schemeClr val="accent6"/>
                </a:solidFill>
              </a:defRPr>
            </a:lvl1p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accent6"/>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endParaRPr lang="en-US"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4"/>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endParaRPr lang="en-US" noProof="0" dirty="0"/>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lvl1pPr>
              <a:defRPr>
                <a:solidFill>
                  <a:schemeClr val="accent6"/>
                </a:solidFill>
              </a:defRPr>
            </a:lvl1pPr>
          </a:lstStyle>
          <a:p>
            <a:endParaRPr lang="en-US" dirty="0"/>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lvl1pPr>
              <a:defRPr>
                <a:solidFill>
                  <a:schemeClr val="accent6"/>
                </a:solidFill>
              </a:defRPr>
            </a:lvl1p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39" name="Content placeholder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lvl1pPr>
              <a:defRPr>
                <a:solidFill>
                  <a:schemeClr val="accent6"/>
                </a:solidFill>
              </a:defRPr>
            </a:lvl1pPr>
          </a:lstStyle>
          <a:p>
            <a:endParaRPr lang="en-US" dirty="0"/>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20000"/>
          </a:schemeClr>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accent6"/>
                </a:solidFill>
                <a:latin typeface="+mn-lt"/>
              </a:defRPr>
            </a:lvl1pPr>
          </a:lstStyle>
          <a:p>
            <a:fld id="{47FEACEE-25B4-4A2D-B147-27296E36371D}" type="slidenum">
              <a:rPr lang="en-US" altLang="zh-CN" smtClean="0"/>
              <a:pPr/>
              <a:t>‹#›</a:t>
            </a:fld>
            <a:endParaRPr lang="en-US" altLang="zh-CN"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accent6"/>
                </a:solidFill>
                <a:latin typeface="+mn-lt"/>
              </a:defRPr>
            </a:lvl1pPr>
          </a:lstStyle>
          <a:p>
            <a:endParaRPr lang="en-US" dirty="0"/>
          </a:p>
        </p:txBody>
      </p:sp>
      <p:pic>
        <p:nvPicPr>
          <p:cNvPr id="3" name="Picture 2">
            <a:extLst>
              <a:ext uri="{FF2B5EF4-FFF2-40B4-BE49-F238E27FC236}">
                <a16:creationId xmlns:a16="http://schemas.microsoft.com/office/drawing/2014/main" id="{4D160F4C-26C9-0384-4AF6-354012C29BAA}"/>
              </a:ext>
            </a:extLst>
          </p:cNvPr>
          <p:cNvPicPr>
            <a:picLocks noChangeAspect="1"/>
          </p:cNvPicPr>
          <p:nvPr userDrawn="1"/>
        </p:nvPicPr>
        <p:blipFill>
          <a:blip r:embed="rId20"/>
          <a:stretch>
            <a:fillRect/>
          </a:stretch>
        </p:blipFill>
        <p:spPr>
          <a:xfrm>
            <a:off x="9860536" y="9939"/>
            <a:ext cx="2314898" cy="838317"/>
          </a:xfrm>
          <a:prstGeom prst="rect">
            <a:avLst/>
          </a:prstGeom>
        </p:spPr>
      </p:pic>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 id="2147483669" r:id="rId17"/>
    <p:sldLayoutId id="2147483671" r:id="rId18"/>
  </p:sldLayoutIdLst>
  <p:hf hdr="0" ftr="0" dt="0"/>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1000" y="6176771"/>
            <a:ext cx="381000" cy="681355"/>
          </a:xfrm>
          <a:custGeom>
            <a:avLst/>
            <a:gdLst/>
            <a:ahLst/>
            <a:cxnLst/>
            <a:rect l="l" t="t" r="r" b="b"/>
            <a:pathLst>
              <a:path w="381000" h="681354">
                <a:moveTo>
                  <a:pt x="381000" y="0"/>
                </a:moveTo>
                <a:lnTo>
                  <a:pt x="0" y="0"/>
                </a:lnTo>
                <a:lnTo>
                  <a:pt x="0" y="681226"/>
                </a:lnTo>
              </a:path>
            </a:pathLst>
          </a:custGeom>
          <a:ln w="12192">
            <a:solidFill>
              <a:srgbClr val="091F20"/>
            </a:solidFill>
          </a:ln>
        </p:spPr>
        <p:txBody>
          <a:bodyPr wrap="square" lIns="0" tIns="0" rIns="0" bIns="0" rtlCol="0"/>
          <a:lstStyle/>
          <a:p>
            <a:endParaRPr/>
          </a:p>
        </p:txBody>
      </p:sp>
      <p:sp>
        <p:nvSpPr>
          <p:cNvPr id="3" name="object 3"/>
          <p:cNvSpPr/>
          <p:nvPr/>
        </p:nvSpPr>
        <p:spPr>
          <a:xfrm>
            <a:off x="272796" y="309371"/>
            <a:ext cx="132715" cy="731520"/>
          </a:xfrm>
          <a:custGeom>
            <a:avLst/>
            <a:gdLst/>
            <a:ahLst/>
            <a:cxnLst/>
            <a:rect l="l" t="t" r="r" b="b"/>
            <a:pathLst>
              <a:path w="132715" h="731519">
                <a:moveTo>
                  <a:pt x="50292" y="86868"/>
                </a:moveTo>
                <a:lnTo>
                  <a:pt x="0" y="86868"/>
                </a:lnTo>
                <a:lnTo>
                  <a:pt x="0" y="731520"/>
                </a:lnTo>
                <a:lnTo>
                  <a:pt x="50292" y="731520"/>
                </a:lnTo>
                <a:lnTo>
                  <a:pt x="50292" y="86868"/>
                </a:lnTo>
                <a:close/>
              </a:path>
              <a:path w="132715" h="731519">
                <a:moveTo>
                  <a:pt x="132588" y="0"/>
                </a:moveTo>
                <a:lnTo>
                  <a:pt x="82296" y="0"/>
                </a:lnTo>
                <a:lnTo>
                  <a:pt x="82296" y="731520"/>
                </a:lnTo>
                <a:lnTo>
                  <a:pt x="132588" y="731520"/>
                </a:lnTo>
                <a:lnTo>
                  <a:pt x="132588" y="0"/>
                </a:lnTo>
                <a:close/>
              </a:path>
            </a:pathLst>
          </a:custGeom>
          <a:solidFill>
            <a:srgbClr val="C9AF2C"/>
          </a:solidFill>
        </p:spPr>
        <p:txBody>
          <a:bodyPr wrap="square" lIns="0" tIns="0" rIns="0" bIns="0" rtlCol="0"/>
          <a:lstStyle/>
          <a:p>
            <a:endParaRPr/>
          </a:p>
        </p:txBody>
      </p:sp>
      <p:grpSp>
        <p:nvGrpSpPr>
          <p:cNvPr id="4" name="object 4"/>
          <p:cNvGrpSpPr/>
          <p:nvPr/>
        </p:nvGrpSpPr>
        <p:grpSpPr>
          <a:xfrm>
            <a:off x="0" y="3"/>
            <a:ext cx="12191999" cy="6857997"/>
            <a:chOff x="0" y="0"/>
            <a:chExt cx="12191999" cy="6857997"/>
          </a:xfrm>
        </p:grpSpPr>
        <p:pic>
          <p:nvPicPr>
            <p:cNvPr id="5" name="object 5"/>
            <p:cNvPicPr/>
            <p:nvPr/>
          </p:nvPicPr>
          <p:blipFill>
            <a:blip r:embed="rId2" cstate="print"/>
            <a:stretch>
              <a:fillRect/>
            </a:stretch>
          </p:blipFill>
          <p:spPr>
            <a:xfrm>
              <a:off x="3288792" y="2153411"/>
              <a:ext cx="5558271" cy="2552700"/>
            </a:xfrm>
            <a:prstGeom prst="rect">
              <a:avLst/>
            </a:prstGeom>
          </p:spPr>
        </p:pic>
        <p:pic>
          <p:nvPicPr>
            <p:cNvPr id="6" name="object 6"/>
            <p:cNvPicPr/>
            <p:nvPr/>
          </p:nvPicPr>
          <p:blipFill>
            <a:blip r:embed="rId3" cstate="print"/>
            <a:stretch>
              <a:fillRect/>
            </a:stretch>
          </p:blipFill>
          <p:spPr>
            <a:xfrm>
              <a:off x="0" y="0"/>
              <a:ext cx="12191999" cy="6857997"/>
            </a:xfrm>
            <a:prstGeom prst="rect">
              <a:avLst/>
            </a:prstGeom>
          </p:spPr>
        </p:pic>
      </p:grpSp>
      <p:sp>
        <p:nvSpPr>
          <p:cNvPr id="13" name="object 13"/>
          <p:cNvSpPr txBox="1"/>
          <p:nvPr/>
        </p:nvSpPr>
        <p:spPr>
          <a:xfrm>
            <a:off x="11943588" y="6430691"/>
            <a:ext cx="167640" cy="187325"/>
          </a:xfrm>
          <a:prstGeom prst="rect">
            <a:avLst/>
          </a:prstGeom>
        </p:spPr>
        <p:txBody>
          <a:bodyPr vert="horz" wrap="square" lIns="0" tIns="635" rIns="0" bIns="0" rtlCol="0">
            <a:spAutoFit/>
          </a:bodyPr>
          <a:lstStyle/>
          <a:p>
            <a:pPr>
              <a:lnSpc>
                <a:spcPct val="100000"/>
              </a:lnSpc>
              <a:spcBef>
                <a:spcPts val="5"/>
              </a:spcBef>
            </a:pPr>
            <a:endParaRPr sz="1200" dirty="0">
              <a:latin typeface="Verdana"/>
              <a:cs typeface="Verdana"/>
            </a:endParaRPr>
          </a:p>
        </p:txBody>
      </p:sp>
      <p:sp>
        <p:nvSpPr>
          <p:cNvPr id="14" name="object 14"/>
          <p:cNvSpPr txBox="1">
            <a:spLocks noGrp="1"/>
          </p:cNvSpPr>
          <p:nvPr>
            <p:ph type="sldNum" sz="quarter" idx="7"/>
          </p:nvPr>
        </p:nvSpPr>
        <p:spPr>
          <a:prstGeom prst="rect">
            <a:avLst/>
          </a:prstGeom>
        </p:spPr>
        <p:txBody>
          <a:bodyPr vert="horz" wrap="square" lIns="0" tIns="13335" rIns="0" bIns="0" rtlCol="0">
            <a:spAutoFit/>
          </a:bodyPr>
          <a:lstStyle/>
          <a:p>
            <a:pPr marL="124460">
              <a:lnSpc>
                <a:spcPct val="100000"/>
              </a:lnSpc>
              <a:spcBef>
                <a:spcPts val="105"/>
              </a:spcBef>
            </a:pPr>
            <a:fld id="{81D60167-4931-47E6-BA6A-407CBD079E47}" type="slidenum">
              <a:rPr spc="-25" dirty="0"/>
              <a:t>1</a:t>
            </a:fld>
            <a:endParaRPr spc="-25" dirty="0"/>
          </a:p>
        </p:txBody>
      </p:sp>
      <p:sp>
        <p:nvSpPr>
          <p:cNvPr id="16" name="Title 15">
            <a:extLst>
              <a:ext uri="{FF2B5EF4-FFF2-40B4-BE49-F238E27FC236}">
                <a16:creationId xmlns:a16="http://schemas.microsoft.com/office/drawing/2014/main" id="{73AFD5BF-F660-2621-A333-135B14D2049E}"/>
              </a:ext>
            </a:extLst>
          </p:cNvPr>
          <p:cNvSpPr>
            <a:spLocks noGrp="1"/>
          </p:cNvSpPr>
          <p:nvPr>
            <p:ph type="title"/>
          </p:nvPr>
        </p:nvSpPr>
        <p:spPr>
          <a:xfrm>
            <a:off x="30479" y="-41275"/>
            <a:ext cx="11622281" cy="1325563"/>
          </a:xfrm>
        </p:spPr>
        <p:txBody>
          <a:bodyPr/>
          <a:lstStyle/>
          <a:p>
            <a:pPr algn="ctr">
              <a:lnSpc>
                <a:spcPct val="150000"/>
              </a:lnSpc>
            </a:pPr>
            <a:r>
              <a:rPr lang="en-US" altLang="zh-CN" sz="33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Remaining Relevant in a Technologically Evolving World: </a:t>
            </a:r>
            <a:br>
              <a:rPr lang="en-US" altLang="zh-CN" sz="33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r>
              <a:rPr lang="en-US" altLang="zh-CN" sz="33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The Goal of the Professional Accountants</a:t>
            </a:r>
            <a:endParaRPr lang="en-NG" sz="3300" dirty="0"/>
          </a:p>
        </p:txBody>
      </p:sp>
      <p:sp>
        <p:nvSpPr>
          <p:cNvPr id="8" name="Title 6">
            <a:extLst>
              <a:ext uri="{FF2B5EF4-FFF2-40B4-BE49-F238E27FC236}">
                <a16:creationId xmlns:a16="http://schemas.microsoft.com/office/drawing/2014/main" id="{E7C052B2-2915-25C2-4E48-2FE577593FAE}"/>
              </a:ext>
            </a:extLst>
          </p:cNvPr>
          <p:cNvSpPr txBox="1">
            <a:spLocks/>
          </p:cNvSpPr>
          <p:nvPr/>
        </p:nvSpPr>
        <p:spPr>
          <a:xfrm>
            <a:off x="4816" y="3700274"/>
            <a:ext cx="3191315" cy="100584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i="0" kern="1200">
                <a:solidFill>
                  <a:srgbClr val="1F5D64"/>
                </a:solidFill>
                <a:latin typeface="Verdana"/>
                <a:ea typeface="+mj-ea"/>
                <a:cs typeface="Verdana"/>
              </a:defRPr>
            </a:lvl1pPr>
          </a:lstStyle>
          <a:p>
            <a:pPr algn="ctr"/>
            <a:r>
              <a:rPr lang="en-US" altLang="zh-CN" sz="20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Dr. Olumide Adedeji, FCA</a:t>
            </a:r>
          </a:p>
          <a:p>
            <a:pPr algn="ctr"/>
            <a:r>
              <a:rPr lang="en-US" sz="20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May 20, 2024</a:t>
            </a:r>
            <a:endParaRPr lang="en-US" sz="18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23E775-4316-BA0E-AF25-47C5257DCF1D}"/>
              </a:ext>
            </a:extLst>
          </p:cNvPr>
          <p:cNvSpPr>
            <a:spLocks noGrp="1"/>
          </p:cNvSpPr>
          <p:nvPr>
            <p:ph type="sldNum" sz="quarter" idx="7"/>
          </p:nvPr>
        </p:nvSpPr>
        <p:spPr/>
        <p:txBody>
          <a:bodyPr/>
          <a:lstStyle/>
          <a:p>
            <a:pPr marL="124460">
              <a:lnSpc>
                <a:spcPct val="100000"/>
              </a:lnSpc>
              <a:spcBef>
                <a:spcPts val="105"/>
              </a:spcBef>
            </a:pPr>
            <a:fld id="{81D60167-4931-47E6-BA6A-407CBD079E47}" type="slidenum">
              <a:rPr lang="en-NG" spc="-25" smtClean="0"/>
              <a:t>10</a:t>
            </a:fld>
            <a:endParaRPr lang="en-NG" spc="-25" dirty="0"/>
          </a:p>
        </p:txBody>
      </p:sp>
      <p:pic>
        <p:nvPicPr>
          <p:cNvPr id="5" name="Picture 4">
            <a:extLst>
              <a:ext uri="{FF2B5EF4-FFF2-40B4-BE49-F238E27FC236}">
                <a16:creationId xmlns:a16="http://schemas.microsoft.com/office/drawing/2014/main" id="{DEE1BDA2-537F-6242-736F-4001EDB629FE}"/>
              </a:ext>
            </a:extLst>
          </p:cNvPr>
          <p:cNvPicPr>
            <a:picLocks noChangeAspect="1"/>
          </p:cNvPicPr>
          <p:nvPr/>
        </p:nvPicPr>
        <p:blipFill>
          <a:blip r:embed="rId2"/>
          <a:stretch>
            <a:fillRect/>
          </a:stretch>
        </p:blipFill>
        <p:spPr>
          <a:xfrm>
            <a:off x="0" y="142875"/>
            <a:ext cx="12192000" cy="976863"/>
          </a:xfrm>
          <a:prstGeom prst="rect">
            <a:avLst/>
          </a:prstGeom>
        </p:spPr>
      </p:pic>
      <p:pic>
        <p:nvPicPr>
          <p:cNvPr id="7" name="Picture 6">
            <a:extLst>
              <a:ext uri="{FF2B5EF4-FFF2-40B4-BE49-F238E27FC236}">
                <a16:creationId xmlns:a16="http://schemas.microsoft.com/office/drawing/2014/main" id="{05BB9AC2-0B03-C34A-DB6E-F7ADD108E324}"/>
              </a:ext>
            </a:extLst>
          </p:cNvPr>
          <p:cNvPicPr>
            <a:picLocks noChangeAspect="1"/>
          </p:cNvPicPr>
          <p:nvPr/>
        </p:nvPicPr>
        <p:blipFill>
          <a:blip r:embed="rId3"/>
          <a:stretch>
            <a:fillRect/>
          </a:stretch>
        </p:blipFill>
        <p:spPr>
          <a:xfrm>
            <a:off x="38386" y="1210195"/>
            <a:ext cx="9554908" cy="5372850"/>
          </a:xfrm>
          <a:prstGeom prst="rect">
            <a:avLst/>
          </a:prstGeom>
        </p:spPr>
      </p:pic>
      <p:pic>
        <p:nvPicPr>
          <p:cNvPr id="9" name="Picture 8">
            <a:extLst>
              <a:ext uri="{FF2B5EF4-FFF2-40B4-BE49-F238E27FC236}">
                <a16:creationId xmlns:a16="http://schemas.microsoft.com/office/drawing/2014/main" id="{CBD5D7E6-3442-52D7-CE17-EF485E0B15DD}"/>
              </a:ext>
            </a:extLst>
          </p:cNvPr>
          <p:cNvPicPr>
            <a:picLocks noChangeAspect="1"/>
          </p:cNvPicPr>
          <p:nvPr/>
        </p:nvPicPr>
        <p:blipFill>
          <a:blip r:embed="rId4"/>
          <a:stretch>
            <a:fillRect/>
          </a:stretch>
        </p:blipFill>
        <p:spPr>
          <a:xfrm>
            <a:off x="9908115" y="6098841"/>
            <a:ext cx="1286054" cy="238158"/>
          </a:xfrm>
          <a:prstGeom prst="rect">
            <a:avLst/>
          </a:prstGeom>
        </p:spPr>
      </p:pic>
    </p:spTree>
    <p:extLst>
      <p:ext uri="{BB962C8B-B14F-4D97-AF65-F5344CB8AC3E}">
        <p14:creationId xmlns:p14="http://schemas.microsoft.com/office/powerpoint/2010/main" val="324178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7D00-45DE-544B-4703-F281CD7920DF}"/>
              </a:ext>
            </a:extLst>
          </p:cNvPr>
          <p:cNvSpPr>
            <a:spLocks noGrp="1"/>
          </p:cNvSpPr>
          <p:nvPr>
            <p:ph type="title"/>
          </p:nvPr>
        </p:nvSpPr>
        <p:spPr>
          <a:xfrm>
            <a:off x="177800" y="2996565"/>
            <a:ext cx="11836400" cy="1325563"/>
          </a:xfrm>
        </p:spPr>
        <p:txBody>
          <a:bodyPr/>
          <a:lstStyle/>
          <a:p>
            <a:r>
              <a:rPr lang="en-US" sz="2800" b="1" i="0" dirty="0">
                <a:solidFill>
                  <a:schemeClr val="tx1"/>
                </a:solidFill>
                <a:effectLst/>
                <a:latin typeface="Century Gothic" panose="020B0502020202020204" pitchFamily="34" charset="0"/>
              </a:rPr>
              <a:t>Deloitte</a:t>
            </a:r>
            <a:r>
              <a:rPr lang="en-US" sz="2800" b="0" i="0" dirty="0">
                <a:solidFill>
                  <a:schemeClr val="tx1"/>
                </a:solidFill>
                <a:effectLst/>
                <a:latin typeface="Century Gothic" panose="020B0502020202020204" pitchFamily="34" charset="0"/>
              </a:rPr>
              <a:t>: Deloitte was founded in </a:t>
            </a:r>
            <a:r>
              <a:rPr lang="en-US" sz="2800" i="0" dirty="0">
                <a:solidFill>
                  <a:schemeClr val="tx1"/>
                </a:solidFill>
                <a:effectLst/>
                <a:latin typeface="Century Gothic" panose="020B0502020202020204" pitchFamily="34" charset="0"/>
              </a:rPr>
              <a:t>1845</a:t>
            </a:r>
            <a:r>
              <a:rPr lang="en-US" sz="2800" b="0" i="0" dirty="0">
                <a:solidFill>
                  <a:schemeClr val="tx1"/>
                </a:solidFill>
                <a:effectLst/>
                <a:latin typeface="Century Gothic" panose="020B0502020202020204" pitchFamily="34" charset="0"/>
              </a:rPr>
              <a:t> by William Welch Deloitte in London, United Kingdom.</a:t>
            </a:r>
            <a:br>
              <a:rPr lang="en-US" sz="2800" b="0" i="0" dirty="0">
                <a:solidFill>
                  <a:schemeClr val="tx1"/>
                </a:solidFill>
                <a:effectLst/>
                <a:latin typeface="Century Gothic" panose="020B0502020202020204" pitchFamily="34" charset="0"/>
              </a:rPr>
            </a:br>
            <a:br>
              <a:rPr lang="en-US" sz="2800" b="0" i="0" dirty="0">
                <a:solidFill>
                  <a:schemeClr val="tx1"/>
                </a:solidFill>
                <a:effectLst/>
                <a:latin typeface="Century Gothic" panose="020B0502020202020204" pitchFamily="34" charset="0"/>
              </a:rPr>
            </a:br>
            <a:r>
              <a:rPr lang="en-US" sz="2800" b="1" i="0" dirty="0">
                <a:solidFill>
                  <a:schemeClr val="tx1"/>
                </a:solidFill>
                <a:effectLst/>
                <a:latin typeface="Century Gothic" panose="020B0502020202020204" pitchFamily="34" charset="0"/>
              </a:rPr>
              <a:t>PricewaterhouseCoopers (PwC)</a:t>
            </a:r>
            <a:r>
              <a:rPr lang="en-US" sz="2800" b="0" i="0" dirty="0">
                <a:solidFill>
                  <a:schemeClr val="tx1"/>
                </a:solidFill>
                <a:effectLst/>
                <a:latin typeface="Century Gothic" panose="020B0502020202020204" pitchFamily="34" charset="0"/>
              </a:rPr>
              <a:t>: PwC traces its roots back to the founding firm of Price Waterhouse which was established in </a:t>
            </a:r>
            <a:r>
              <a:rPr lang="en-US" sz="2800" i="0" dirty="0">
                <a:solidFill>
                  <a:schemeClr val="tx1"/>
                </a:solidFill>
                <a:effectLst/>
                <a:latin typeface="Century Gothic" panose="020B0502020202020204" pitchFamily="34" charset="0"/>
              </a:rPr>
              <a:t>1849</a:t>
            </a:r>
            <a:r>
              <a:rPr lang="en-US" sz="2800" b="0" i="0" dirty="0">
                <a:solidFill>
                  <a:schemeClr val="tx1"/>
                </a:solidFill>
                <a:effectLst/>
                <a:latin typeface="Century Gothic" panose="020B0502020202020204" pitchFamily="34" charset="0"/>
              </a:rPr>
              <a:t> by Samuel Lowell Price in London, United Kingdom. </a:t>
            </a:r>
            <a:br>
              <a:rPr lang="en-US" sz="2800" b="0" i="0" dirty="0">
                <a:solidFill>
                  <a:schemeClr val="tx1"/>
                </a:solidFill>
                <a:effectLst/>
                <a:latin typeface="Century Gothic" panose="020B0502020202020204" pitchFamily="34" charset="0"/>
              </a:rPr>
            </a:br>
            <a:br>
              <a:rPr lang="en-US" sz="2800" b="0" i="0" dirty="0">
                <a:solidFill>
                  <a:schemeClr val="tx1"/>
                </a:solidFill>
                <a:effectLst/>
                <a:latin typeface="Century Gothic" panose="020B0502020202020204" pitchFamily="34" charset="0"/>
              </a:rPr>
            </a:br>
            <a:r>
              <a:rPr lang="en-US" sz="2800" b="1" i="0" dirty="0">
                <a:solidFill>
                  <a:schemeClr val="tx1"/>
                </a:solidFill>
                <a:effectLst/>
                <a:latin typeface="Century Gothic" panose="020B0502020202020204" pitchFamily="34" charset="0"/>
              </a:rPr>
              <a:t>Ernst &amp; Young (EY)</a:t>
            </a:r>
            <a:r>
              <a:rPr lang="en-US" sz="2800" b="0" i="0" dirty="0">
                <a:solidFill>
                  <a:schemeClr val="tx1"/>
                </a:solidFill>
                <a:effectLst/>
                <a:latin typeface="Century Gothic" panose="020B0502020202020204" pitchFamily="34" charset="0"/>
              </a:rPr>
              <a:t>: had its origins in the founding of Ernst &amp; Ernst in Cleveland, Ohio, in 1903, while Arthur Young &amp; Co. since </a:t>
            </a:r>
            <a:r>
              <a:rPr lang="en-US" sz="2800" i="0" dirty="0">
                <a:solidFill>
                  <a:schemeClr val="tx1"/>
                </a:solidFill>
                <a:effectLst/>
                <a:latin typeface="Century Gothic" panose="020B0502020202020204" pitchFamily="34" charset="0"/>
              </a:rPr>
              <a:t>1906</a:t>
            </a:r>
            <a:r>
              <a:rPr lang="en-US" sz="2800" b="0" i="0" dirty="0">
                <a:solidFill>
                  <a:schemeClr val="tx1"/>
                </a:solidFill>
                <a:effectLst/>
                <a:latin typeface="Century Gothic" panose="020B0502020202020204" pitchFamily="34" charset="0"/>
              </a:rPr>
              <a:t>.</a:t>
            </a:r>
            <a:br>
              <a:rPr lang="en-US" sz="2800" b="0" i="0" dirty="0">
                <a:solidFill>
                  <a:schemeClr val="tx1"/>
                </a:solidFill>
                <a:effectLst/>
                <a:latin typeface="Century Gothic" panose="020B0502020202020204" pitchFamily="34" charset="0"/>
              </a:rPr>
            </a:br>
            <a:br>
              <a:rPr lang="en-US" sz="2800" b="0" i="0" dirty="0">
                <a:solidFill>
                  <a:schemeClr val="tx1"/>
                </a:solidFill>
                <a:effectLst/>
                <a:latin typeface="Century Gothic" panose="020B0502020202020204" pitchFamily="34" charset="0"/>
              </a:rPr>
            </a:br>
            <a:r>
              <a:rPr lang="en-US" sz="2800" b="1" i="0" dirty="0">
                <a:solidFill>
                  <a:schemeClr val="tx1"/>
                </a:solidFill>
                <a:effectLst/>
                <a:latin typeface="Century Gothic" panose="020B0502020202020204" pitchFamily="34" charset="0"/>
              </a:rPr>
              <a:t>KPMG</a:t>
            </a:r>
            <a:r>
              <a:rPr lang="en-US" sz="2800" b="0" i="0" dirty="0">
                <a:solidFill>
                  <a:schemeClr val="tx1"/>
                </a:solidFill>
                <a:effectLst/>
                <a:latin typeface="Century Gothic" panose="020B0502020202020204" pitchFamily="34" charset="0"/>
              </a:rPr>
              <a:t>: KPMG's history dates back to the founding of several accounting firms, </a:t>
            </a:r>
            <a:r>
              <a:rPr lang="en-US" sz="2800" i="0" dirty="0" err="1">
                <a:solidFill>
                  <a:srgbClr val="0D0D0D"/>
                </a:solidFill>
                <a:effectLst/>
                <a:highlight>
                  <a:srgbClr val="FFFFFF"/>
                </a:highlight>
                <a:latin typeface="Century Gothic" panose="020B0502020202020204" pitchFamily="34" charset="0"/>
              </a:rPr>
              <a:t>K</a:t>
            </a:r>
            <a:r>
              <a:rPr lang="en-US" sz="2800" b="0" i="0" dirty="0" err="1">
                <a:solidFill>
                  <a:srgbClr val="0D0D0D"/>
                </a:solidFill>
                <a:effectLst/>
                <a:highlight>
                  <a:srgbClr val="FFFFFF"/>
                </a:highlight>
                <a:latin typeface="Century Gothic" panose="020B0502020202020204" pitchFamily="34" charset="0"/>
              </a:rPr>
              <a:t>lynveld</a:t>
            </a:r>
            <a:r>
              <a:rPr lang="en-US" sz="2800" b="0" i="0" dirty="0">
                <a:solidFill>
                  <a:srgbClr val="0D0D0D"/>
                </a:solidFill>
                <a:effectLst/>
                <a:highlight>
                  <a:srgbClr val="FFFFFF"/>
                </a:highlight>
                <a:latin typeface="Century Gothic" panose="020B0502020202020204" pitchFamily="34" charset="0"/>
              </a:rPr>
              <a:t> </a:t>
            </a:r>
            <a:r>
              <a:rPr lang="en-US" sz="2800" i="0" dirty="0">
                <a:solidFill>
                  <a:srgbClr val="0D0D0D"/>
                </a:solidFill>
                <a:effectLst/>
                <a:highlight>
                  <a:srgbClr val="FFFFFF"/>
                </a:highlight>
                <a:latin typeface="Century Gothic" panose="020B0502020202020204" pitchFamily="34" charset="0"/>
              </a:rPr>
              <a:t>P</a:t>
            </a:r>
            <a:r>
              <a:rPr lang="en-US" sz="2800" b="0" i="0" dirty="0">
                <a:solidFill>
                  <a:srgbClr val="0D0D0D"/>
                </a:solidFill>
                <a:effectLst/>
                <a:highlight>
                  <a:srgbClr val="FFFFFF"/>
                </a:highlight>
                <a:latin typeface="Century Gothic" panose="020B0502020202020204" pitchFamily="34" charset="0"/>
              </a:rPr>
              <a:t>eat </a:t>
            </a:r>
            <a:r>
              <a:rPr lang="en-US" sz="2800" i="0" dirty="0">
                <a:solidFill>
                  <a:srgbClr val="0D0D0D"/>
                </a:solidFill>
                <a:effectLst/>
                <a:highlight>
                  <a:srgbClr val="FFFFFF"/>
                </a:highlight>
                <a:latin typeface="Century Gothic" panose="020B0502020202020204" pitchFamily="34" charset="0"/>
              </a:rPr>
              <a:t>M</a:t>
            </a:r>
            <a:r>
              <a:rPr lang="en-US" sz="2800" b="0" i="0" dirty="0">
                <a:solidFill>
                  <a:srgbClr val="0D0D0D"/>
                </a:solidFill>
                <a:effectLst/>
                <a:highlight>
                  <a:srgbClr val="FFFFFF"/>
                </a:highlight>
                <a:latin typeface="Century Gothic" panose="020B0502020202020204" pitchFamily="34" charset="0"/>
              </a:rPr>
              <a:t>arwick </a:t>
            </a:r>
            <a:r>
              <a:rPr lang="en-US" sz="2800" i="0" dirty="0" err="1">
                <a:solidFill>
                  <a:srgbClr val="0D0D0D"/>
                </a:solidFill>
                <a:effectLst/>
                <a:highlight>
                  <a:srgbClr val="FFFFFF"/>
                </a:highlight>
                <a:latin typeface="Century Gothic" panose="020B0502020202020204" pitchFamily="34" charset="0"/>
              </a:rPr>
              <a:t>G</a:t>
            </a:r>
            <a:r>
              <a:rPr lang="en-US" sz="2800" b="0" i="0" dirty="0" err="1">
                <a:solidFill>
                  <a:srgbClr val="0D0D0D"/>
                </a:solidFill>
                <a:effectLst/>
                <a:highlight>
                  <a:srgbClr val="FFFFFF"/>
                </a:highlight>
                <a:latin typeface="Century Gothic" panose="020B0502020202020204" pitchFamily="34" charset="0"/>
              </a:rPr>
              <a:t>oerdeler</a:t>
            </a:r>
            <a:r>
              <a:rPr lang="en-US" sz="2800" b="0" i="0" dirty="0">
                <a:solidFill>
                  <a:srgbClr val="0D0D0D"/>
                </a:solidFill>
                <a:effectLst/>
                <a:highlight>
                  <a:srgbClr val="FFFFFF"/>
                </a:highlight>
                <a:latin typeface="Century Gothic" panose="020B0502020202020204" pitchFamily="34" charset="0"/>
              </a:rPr>
              <a:t> since </a:t>
            </a:r>
            <a:r>
              <a:rPr lang="en-US" sz="2800" i="0" dirty="0">
                <a:solidFill>
                  <a:srgbClr val="0D0D0D"/>
                </a:solidFill>
                <a:effectLst/>
                <a:highlight>
                  <a:srgbClr val="FFFFFF"/>
                </a:highlight>
                <a:latin typeface="Century Gothic" panose="020B0502020202020204" pitchFamily="34" charset="0"/>
              </a:rPr>
              <a:t>1870</a:t>
            </a:r>
            <a:br>
              <a:rPr lang="en-US" sz="2800" b="0" i="0" dirty="0">
                <a:solidFill>
                  <a:srgbClr val="0D0D0D"/>
                </a:solidFill>
                <a:effectLst/>
                <a:highlight>
                  <a:srgbClr val="FFFFFF"/>
                </a:highlight>
                <a:latin typeface="Century Gothic" panose="020B0502020202020204" pitchFamily="34" charset="0"/>
              </a:rPr>
            </a:br>
            <a:br>
              <a:rPr lang="en-US" sz="2800" b="0" i="0" dirty="0">
                <a:solidFill>
                  <a:srgbClr val="0D0D0D"/>
                </a:solidFill>
                <a:effectLst/>
                <a:highlight>
                  <a:srgbClr val="FFFFFF"/>
                </a:highlight>
                <a:latin typeface="Century Gothic" panose="020B0502020202020204" pitchFamily="34" charset="0"/>
              </a:rPr>
            </a:br>
            <a:r>
              <a:rPr lang="en-US" sz="2800" b="0" i="0" dirty="0">
                <a:solidFill>
                  <a:schemeClr val="tx1"/>
                </a:solidFill>
                <a:effectLst/>
                <a:latin typeface="Century Gothic" panose="020B0502020202020204" pitchFamily="34" charset="0"/>
              </a:rPr>
              <a:t>These firms have since grown into multinational professional services organizations, offering a wide range of services beyond traditional accounting, such as consulting, advisory, and tax services.</a:t>
            </a:r>
            <a:br>
              <a:rPr lang="en-US" sz="2800" b="0" i="0" dirty="0">
                <a:solidFill>
                  <a:schemeClr val="tx1"/>
                </a:solidFill>
                <a:effectLst/>
                <a:latin typeface="Century Gothic" panose="020B0502020202020204" pitchFamily="34" charset="0"/>
              </a:rPr>
            </a:br>
            <a:endParaRPr lang="en-NG" sz="2800" dirty="0">
              <a:solidFill>
                <a:schemeClr val="tx1"/>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ABC29AB3-992D-4879-EC3E-865A0CD410DA}"/>
              </a:ext>
            </a:extLst>
          </p:cNvPr>
          <p:cNvSpPr>
            <a:spLocks noGrp="1"/>
          </p:cNvSpPr>
          <p:nvPr>
            <p:ph type="sldNum" sz="quarter" idx="7"/>
          </p:nvPr>
        </p:nvSpPr>
        <p:spPr/>
        <p:txBody>
          <a:bodyPr/>
          <a:lstStyle/>
          <a:p>
            <a:pPr marL="124460">
              <a:lnSpc>
                <a:spcPct val="100000"/>
              </a:lnSpc>
              <a:spcBef>
                <a:spcPts val="105"/>
              </a:spcBef>
            </a:pPr>
            <a:fld id="{81D60167-4931-47E6-BA6A-407CBD079E47}" type="slidenum">
              <a:rPr lang="en-NG" spc="-25" smtClean="0"/>
              <a:t>11</a:t>
            </a:fld>
            <a:endParaRPr lang="en-NG" spc="-25" dirty="0"/>
          </a:p>
        </p:txBody>
      </p:sp>
    </p:spTree>
    <p:extLst>
      <p:ext uri="{BB962C8B-B14F-4D97-AF65-F5344CB8AC3E}">
        <p14:creationId xmlns:p14="http://schemas.microsoft.com/office/powerpoint/2010/main" val="15786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85">
            <a:extLst>
              <a:ext uri="{FF2B5EF4-FFF2-40B4-BE49-F238E27FC236}">
                <a16:creationId xmlns:a16="http://schemas.microsoft.com/office/drawing/2014/main" id="{1E3F7726-AC85-55B8-BDED-51E7BA85CD1C}"/>
              </a:ext>
            </a:extLst>
          </p:cNvPr>
          <p:cNvSpPr>
            <a:spLocks noGrp="1"/>
          </p:cNvSpPr>
          <p:nvPr>
            <p:ph type="title"/>
          </p:nvPr>
        </p:nvSpPr>
        <p:spPr>
          <a:xfrm>
            <a:off x="129540" y="747876"/>
            <a:ext cx="11932920" cy="132556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Imagine a Professional Accountant with a combined synergy </a:t>
            </a:r>
          </a:p>
        </p:txBody>
      </p:sp>
      <p:pic>
        <p:nvPicPr>
          <p:cNvPr id="8" name="Picture Placeholder 7" descr="Businesswoman reviewing sticky notes on a wall">
            <a:extLst>
              <a:ext uri="{FF2B5EF4-FFF2-40B4-BE49-F238E27FC236}">
                <a16:creationId xmlns:a16="http://schemas.microsoft.com/office/drawing/2014/main" id="{66D3A5E9-F687-402F-8477-EE4CD418CA67}"/>
              </a:ext>
            </a:extLst>
          </p:cNvPr>
          <p:cNvPicPr>
            <a:picLocks noGrp="1" noChangeAspect="1"/>
          </p:cNvPicPr>
          <p:nvPr>
            <p:ph type="pic" sz="quarter" idx="57"/>
          </p:nvPr>
        </p:nvPicPr>
        <p:blipFill>
          <a:blip r:embed="rId3" cstate="print">
            <a:extLst>
              <a:ext uri="{28A0092B-C50C-407E-A947-70E740481C1C}">
                <a14:useLocalDpi xmlns:a14="http://schemas.microsoft.com/office/drawing/2010/main"/>
              </a:ext>
            </a:extLst>
          </a:blip>
          <a:srcRect/>
          <a:stretch>
            <a:fillRect/>
          </a:stretch>
        </p:blipFill>
        <p:spPr/>
      </p:pic>
      <p:pic>
        <p:nvPicPr>
          <p:cNvPr id="10" name="Picture Placeholder 9" descr="People working in office">
            <a:extLst>
              <a:ext uri="{FF2B5EF4-FFF2-40B4-BE49-F238E27FC236}">
                <a16:creationId xmlns:a16="http://schemas.microsoft.com/office/drawing/2014/main" id="{D249D9CF-86A2-4E7B-8B6F-D02EE968C997}"/>
              </a:ext>
            </a:extLst>
          </p:cNvPr>
          <p:cNvPicPr>
            <a:picLocks noGrp="1" noChangeAspect="1"/>
          </p:cNvPicPr>
          <p:nvPr>
            <p:ph type="pic" sz="quarter" idx="58"/>
          </p:nvPr>
        </p:nvPicPr>
        <p:blipFill>
          <a:blip r:embed="rId4" cstate="print">
            <a:extLst>
              <a:ext uri="{28A0092B-C50C-407E-A947-70E740481C1C}">
                <a14:useLocalDpi xmlns:a14="http://schemas.microsoft.com/office/drawing/2010/main"/>
              </a:ext>
            </a:extLst>
          </a:blip>
          <a:srcRect/>
          <a:stretch>
            <a:fillRect/>
          </a:stretch>
        </p:blipFill>
        <p:spPr/>
      </p:pic>
      <p:pic>
        <p:nvPicPr>
          <p:cNvPr id="12" name="Picture Placeholder 11">
            <a:extLst>
              <a:ext uri="{FF2B5EF4-FFF2-40B4-BE49-F238E27FC236}">
                <a16:creationId xmlns:a16="http://schemas.microsoft.com/office/drawing/2014/main" id="{3D51D04D-653C-45AE-9DDF-BE96BA267A6B}"/>
              </a:ext>
            </a:extLst>
          </p:cNvPr>
          <p:cNvPicPr>
            <a:picLocks noGrp="1" noChangeAspect="1"/>
          </p:cNvPicPr>
          <p:nvPr>
            <p:ph type="pic" sz="quarter" idx="59"/>
          </p:nvPr>
        </p:nvPicPr>
        <p:blipFill rotWithShape="1">
          <a:blip r:embed="rId5"/>
          <a:srcRect l="19435" r="19435"/>
          <a:stretch/>
        </p:blipFill>
        <p:spPr>
          <a:xfrm>
            <a:off x="5235410" y="2073439"/>
            <a:ext cx="1621032" cy="1841551"/>
          </a:xfrm>
        </p:spPr>
      </p:pic>
      <p:pic>
        <p:nvPicPr>
          <p:cNvPr id="14" name="Picture Placeholder 13">
            <a:extLst>
              <a:ext uri="{FF2B5EF4-FFF2-40B4-BE49-F238E27FC236}">
                <a16:creationId xmlns:a16="http://schemas.microsoft.com/office/drawing/2014/main" id="{33C59A08-3A06-4556-AC83-C1337E73D0B3}"/>
              </a:ext>
            </a:extLst>
          </p:cNvPr>
          <p:cNvPicPr>
            <a:picLocks noGrp="1" noChangeAspect="1"/>
          </p:cNvPicPr>
          <p:nvPr>
            <p:ph type="pic" sz="quarter" idx="60"/>
          </p:nvPr>
        </p:nvPicPr>
        <p:blipFill rotWithShape="1">
          <a:blip r:embed="rId6">
            <a:extLst>
              <a:ext uri="{BEBA8EAE-BF5A-486C-A8C5-ECC9F3942E4B}">
                <a14:imgProps xmlns:a14="http://schemas.microsoft.com/office/drawing/2010/main">
                  <a14:imgLayer r:embed="rId7">
                    <a14:imgEffect>
                      <a14:sharpenSoften amount="23000"/>
                    </a14:imgEffect>
                  </a14:imgLayer>
                </a14:imgProps>
              </a:ext>
            </a:extLst>
          </a:blip>
          <a:srcRect l="24675" r="24675"/>
          <a:stretch/>
        </p:blipFill>
        <p:spPr>
          <a:xfrm>
            <a:off x="7361472" y="2073439"/>
            <a:ext cx="1621032" cy="1841551"/>
          </a:xfrm>
        </p:spPr>
      </p:pic>
      <p:pic>
        <p:nvPicPr>
          <p:cNvPr id="90" name="Picture Placeholder 89">
            <a:extLst>
              <a:ext uri="{FF2B5EF4-FFF2-40B4-BE49-F238E27FC236}">
                <a16:creationId xmlns:a16="http://schemas.microsoft.com/office/drawing/2014/main" id="{241F4F4E-4DAB-34E3-D036-85F0CB76A536}"/>
              </a:ext>
            </a:extLst>
          </p:cNvPr>
          <p:cNvPicPr>
            <a:picLocks noGrp="1" noChangeAspect="1"/>
          </p:cNvPicPr>
          <p:nvPr>
            <p:ph type="pic" sz="quarter" idx="61"/>
          </p:nvPr>
        </p:nvPicPr>
        <p:blipFill rotWithShape="1">
          <a:blip r:embed="rId8"/>
          <a:srcRect/>
          <a:stretch/>
        </p:blipFill>
        <p:spPr/>
      </p:pic>
      <p:sp>
        <p:nvSpPr>
          <p:cNvPr id="5" name="Slide Number Placeholder 4">
            <a:extLst>
              <a:ext uri="{FF2B5EF4-FFF2-40B4-BE49-F238E27FC236}">
                <a16:creationId xmlns:a16="http://schemas.microsoft.com/office/drawing/2014/main" id="{558D9DED-0D81-19D6-DF40-E6B4B5BFEF9E}"/>
              </a:ext>
            </a:extLst>
          </p:cNvPr>
          <p:cNvSpPr>
            <a:spLocks noGrp="1"/>
          </p:cNvSpPr>
          <p:nvPr>
            <p:ph type="sldNum" sz="quarter" idx="63"/>
          </p:nvPr>
        </p:nvSpPr>
        <p:spPr/>
        <p:txBody>
          <a:bodyPr/>
          <a:lstStyle/>
          <a:p>
            <a:fld id="{47FEACEE-25B4-4A2D-B147-27296E36371D}" type="slidenum">
              <a:rPr lang="en-US" altLang="zh-CN" smtClean="0">
                <a:latin typeface="Calibri" panose="020F0502020204030204" pitchFamily="34" charset="0"/>
                <a:ea typeface="Calibri" panose="020F0502020204030204" pitchFamily="34" charset="0"/>
                <a:cs typeface="Calibri" panose="020F0502020204030204" pitchFamily="34" charset="0"/>
              </a:rPr>
              <a:pPr/>
              <a:t>12</a:t>
            </a:fld>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 Placeholder 15">
            <a:extLst>
              <a:ext uri="{FF2B5EF4-FFF2-40B4-BE49-F238E27FC236}">
                <a16:creationId xmlns:a16="http://schemas.microsoft.com/office/drawing/2014/main" id="{11E6CC6C-0A82-33F9-7F4C-E478AE3BB744}"/>
              </a:ext>
            </a:extLst>
          </p:cNvPr>
          <p:cNvSpPr>
            <a:spLocks noGrp="1"/>
          </p:cNvSpPr>
          <p:nvPr>
            <p:ph type="body" sz="quarter" idx="55"/>
          </p:nvPr>
        </p:nvSpPr>
        <p:spPr>
          <a:xfrm>
            <a:off x="50040" y="4060965"/>
            <a:ext cx="12141959" cy="2797035"/>
          </a:xfrm>
        </p:spPr>
        <p:txBody>
          <a:bodyPr/>
          <a:lstStyle/>
          <a:p>
            <a:r>
              <a:rPr lang="en-US" sz="5400" dirty="0">
                <a:solidFill>
                  <a:srgbClr val="FF0000"/>
                </a:solidFill>
                <a:latin typeface="Century Gothic" panose="020B0502020202020204" pitchFamily="34" charset="0"/>
              </a:rPr>
              <a:t>Of the Big 4 </a:t>
            </a:r>
            <a:r>
              <a:rPr lang="en-US" sz="5400" u="sng" dirty="0">
                <a:solidFill>
                  <a:srgbClr val="FF0000"/>
                </a:solidFill>
                <a:latin typeface="Century Gothic" panose="020B0502020202020204" pitchFamily="34" charset="0"/>
              </a:rPr>
              <a:t>Professional Skill-Set</a:t>
            </a:r>
            <a:r>
              <a:rPr lang="en-US" sz="5400" dirty="0">
                <a:solidFill>
                  <a:srgbClr val="FF0000"/>
                </a:solidFill>
                <a:latin typeface="Century Gothic" panose="020B0502020202020204" pitchFamily="34" charset="0"/>
              </a:rPr>
              <a:t> and Apple/Samsung’s </a:t>
            </a:r>
            <a:r>
              <a:rPr lang="en-US" sz="5400" u="sng" dirty="0">
                <a:solidFill>
                  <a:srgbClr val="FF0000"/>
                </a:solidFill>
                <a:latin typeface="Century Gothic" panose="020B0502020202020204" pitchFamily="34" charset="0"/>
              </a:rPr>
              <a:t>Power of Technology</a:t>
            </a:r>
            <a:r>
              <a:rPr lang="en-US" sz="5400" dirty="0">
                <a:solidFill>
                  <a:srgbClr val="FF0000"/>
                </a:solidFill>
                <a:latin typeface="Century Gothic" panose="020B0502020202020204" pitchFamily="34" charset="0"/>
              </a:rPr>
              <a:t>???</a:t>
            </a:r>
            <a:endParaRPr lang="en-US" dirty="0">
              <a:solidFill>
                <a:srgbClr val="FF0000"/>
              </a:solidFill>
              <a:latin typeface="Century Gothic" panose="020B0502020202020204" pitchFamily="34" charset="0"/>
            </a:endParaRPr>
          </a:p>
          <a:p>
            <a:endParaRPr lang="en-US" dirty="0">
              <a:solidFill>
                <a:srgbClr val="FF0000"/>
              </a:solidFill>
            </a:endParaRPr>
          </a:p>
          <a:p>
            <a:endParaRPr lang="en-US" dirty="0">
              <a:solidFill>
                <a:srgbClr val="FF0000"/>
              </a:solidFill>
            </a:endParaRPr>
          </a:p>
          <a:p>
            <a:r>
              <a:rPr lang="en-US" dirty="0">
                <a:solidFill>
                  <a:srgbClr val="FF0000"/>
                </a:solidFill>
              </a:rPr>
              <a:t>  </a:t>
            </a:r>
            <a:endParaRPr lang="en-NG" dirty="0">
              <a:solidFill>
                <a:srgbClr val="FF0000"/>
              </a:solidFill>
            </a:endParaRPr>
          </a:p>
        </p:txBody>
      </p:sp>
    </p:spTree>
    <p:extLst>
      <p:ext uri="{BB962C8B-B14F-4D97-AF65-F5344CB8AC3E}">
        <p14:creationId xmlns:p14="http://schemas.microsoft.com/office/powerpoint/2010/main" val="197789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3FAE-3CCE-B979-6D3A-A9A719A6CB68}"/>
              </a:ext>
            </a:extLst>
          </p:cNvPr>
          <p:cNvSpPr>
            <a:spLocks noGrp="1"/>
          </p:cNvSpPr>
          <p:nvPr>
            <p:ph type="title"/>
          </p:nvPr>
        </p:nvSpPr>
        <p:spPr>
          <a:xfrm>
            <a:off x="304800" y="2620645"/>
            <a:ext cx="12781280" cy="1325563"/>
          </a:xfrm>
        </p:spPr>
        <p:txBody>
          <a:bodyPr/>
          <a:lstStyle/>
          <a:p>
            <a:r>
              <a:rPr lang="en-US" altLang="zh-CN" sz="6000" u="sng"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Remaining Relevant </a:t>
            </a:r>
            <a:r>
              <a:rPr lang="en-US" altLang="zh-CN" sz="60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in a Technologically Evolving World: </a:t>
            </a:r>
            <a:br>
              <a:rPr lang="en-US" altLang="zh-CN" sz="60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br>
              <a:rPr lang="en-US" altLang="zh-CN" sz="60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r>
              <a:rPr lang="en-US" altLang="zh-CN" sz="6000" u="sng"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The Goal </a:t>
            </a:r>
            <a:r>
              <a:rPr lang="en-US" altLang="zh-CN" sz="60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of the Professional Accountants</a:t>
            </a:r>
            <a:endParaRPr lang="en-NG" sz="6000" dirty="0">
              <a:solidFill>
                <a:schemeClr val="tx1"/>
              </a:solidFill>
            </a:endParaRPr>
          </a:p>
        </p:txBody>
      </p:sp>
      <p:sp>
        <p:nvSpPr>
          <p:cNvPr id="3" name="Slide Number Placeholder 2">
            <a:extLst>
              <a:ext uri="{FF2B5EF4-FFF2-40B4-BE49-F238E27FC236}">
                <a16:creationId xmlns:a16="http://schemas.microsoft.com/office/drawing/2014/main" id="{CFB8386E-30B5-9C7C-1669-BA86820BAD17}"/>
              </a:ext>
            </a:extLst>
          </p:cNvPr>
          <p:cNvSpPr>
            <a:spLocks noGrp="1"/>
          </p:cNvSpPr>
          <p:nvPr>
            <p:ph type="sldNum" sz="quarter" idx="7"/>
          </p:nvPr>
        </p:nvSpPr>
        <p:spPr/>
        <p:txBody>
          <a:bodyPr/>
          <a:lstStyle/>
          <a:p>
            <a:pPr marL="124460">
              <a:lnSpc>
                <a:spcPct val="100000"/>
              </a:lnSpc>
              <a:spcBef>
                <a:spcPts val="105"/>
              </a:spcBef>
            </a:pPr>
            <a:fld id="{81D60167-4931-47E6-BA6A-407CBD079E47}" type="slidenum">
              <a:rPr lang="en-NG" spc="-25" smtClean="0"/>
              <a:t>13</a:t>
            </a:fld>
            <a:endParaRPr lang="en-NG" spc="-25" dirty="0"/>
          </a:p>
        </p:txBody>
      </p:sp>
    </p:spTree>
    <p:extLst>
      <p:ext uri="{BB962C8B-B14F-4D97-AF65-F5344CB8AC3E}">
        <p14:creationId xmlns:p14="http://schemas.microsoft.com/office/powerpoint/2010/main" val="141697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2191999" cy="6857997"/>
          </a:xfrm>
          <a:prstGeom prst="rect">
            <a:avLst/>
          </a:prstGeom>
        </p:spPr>
      </p:pic>
      <p:grpSp>
        <p:nvGrpSpPr>
          <p:cNvPr id="7" name="object 7"/>
          <p:cNvGrpSpPr/>
          <p:nvPr/>
        </p:nvGrpSpPr>
        <p:grpSpPr>
          <a:xfrm>
            <a:off x="11801856" y="6167628"/>
            <a:ext cx="400050" cy="700405"/>
            <a:chOff x="11801856" y="6167628"/>
            <a:chExt cx="400050" cy="700405"/>
          </a:xfrm>
        </p:grpSpPr>
        <p:sp>
          <p:nvSpPr>
            <p:cNvPr id="8" name="object 8"/>
            <p:cNvSpPr/>
            <p:nvPr/>
          </p:nvSpPr>
          <p:spPr>
            <a:xfrm>
              <a:off x="11811762" y="6177534"/>
              <a:ext cx="380365" cy="680720"/>
            </a:xfrm>
            <a:custGeom>
              <a:avLst/>
              <a:gdLst/>
              <a:ahLst/>
              <a:cxnLst/>
              <a:rect l="l" t="t" r="r" b="b"/>
              <a:pathLst>
                <a:path w="380365" h="680720">
                  <a:moveTo>
                    <a:pt x="380238" y="0"/>
                  </a:moveTo>
                  <a:lnTo>
                    <a:pt x="0" y="0"/>
                  </a:lnTo>
                  <a:lnTo>
                    <a:pt x="0" y="680464"/>
                  </a:lnTo>
                  <a:lnTo>
                    <a:pt x="380238" y="680464"/>
                  </a:lnTo>
                  <a:lnTo>
                    <a:pt x="380238" y="0"/>
                  </a:lnTo>
                  <a:close/>
                </a:path>
              </a:pathLst>
            </a:custGeom>
            <a:solidFill>
              <a:srgbClr val="1F5D64"/>
            </a:solidFill>
          </p:spPr>
          <p:txBody>
            <a:bodyPr wrap="square" lIns="0" tIns="0" rIns="0" bIns="0" rtlCol="0"/>
            <a:lstStyle/>
            <a:p>
              <a:endParaRPr/>
            </a:p>
          </p:txBody>
        </p:sp>
        <p:sp>
          <p:nvSpPr>
            <p:cNvPr id="9" name="object 9"/>
            <p:cNvSpPr/>
            <p:nvPr/>
          </p:nvSpPr>
          <p:spPr>
            <a:xfrm>
              <a:off x="11811762" y="6177534"/>
              <a:ext cx="380365" cy="680720"/>
            </a:xfrm>
            <a:custGeom>
              <a:avLst/>
              <a:gdLst/>
              <a:ahLst/>
              <a:cxnLst/>
              <a:rect l="l" t="t" r="r" b="b"/>
              <a:pathLst>
                <a:path w="380365" h="680720">
                  <a:moveTo>
                    <a:pt x="380238" y="0"/>
                  </a:moveTo>
                  <a:lnTo>
                    <a:pt x="0" y="0"/>
                  </a:lnTo>
                  <a:lnTo>
                    <a:pt x="0" y="680464"/>
                  </a:lnTo>
                </a:path>
              </a:pathLst>
            </a:custGeom>
            <a:ln w="19812">
              <a:solidFill>
                <a:srgbClr val="0C445E"/>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13335" rIns="0" bIns="0" rtlCol="0">
            <a:spAutoFit/>
          </a:bodyPr>
          <a:lstStyle/>
          <a:p>
            <a:pPr marL="124460">
              <a:lnSpc>
                <a:spcPct val="100000"/>
              </a:lnSpc>
              <a:spcBef>
                <a:spcPts val="105"/>
              </a:spcBef>
            </a:pPr>
            <a:fld id="{81D60167-4931-47E6-BA6A-407CBD079E47}" type="slidenum">
              <a:rPr spc="-25" dirty="0"/>
              <a:t>14</a:t>
            </a:fld>
            <a:endParaRPr spc="-25" dirty="0"/>
          </a:p>
        </p:txBody>
      </p:sp>
      <p:sp>
        <p:nvSpPr>
          <p:cNvPr id="2" name="Title 6">
            <a:extLst>
              <a:ext uri="{FF2B5EF4-FFF2-40B4-BE49-F238E27FC236}">
                <a16:creationId xmlns:a16="http://schemas.microsoft.com/office/drawing/2014/main" id="{194D7542-24E8-EE8A-A1FA-D30CB53D2A4C}"/>
              </a:ext>
            </a:extLst>
          </p:cNvPr>
          <p:cNvSpPr>
            <a:spLocks noGrp="1"/>
          </p:cNvSpPr>
          <p:nvPr>
            <p:ph type="title"/>
          </p:nvPr>
        </p:nvSpPr>
        <p:spPr>
          <a:xfrm>
            <a:off x="0" y="203201"/>
            <a:ext cx="5805377" cy="721360"/>
          </a:xfrm>
        </p:spPr>
        <p:txBody>
          <a:bodyPr/>
          <a:lstStyle/>
          <a:p>
            <a:pPr algn="just"/>
            <a:r>
              <a:rPr lang="en-US" altLang="zh-CN" sz="66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Reality Check</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3D130A0-AB85-06E6-6853-80279647D9EC}"/>
              </a:ext>
            </a:extLst>
          </p:cNvPr>
          <p:cNvPicPr>
            <a:picLocks noChangeAspect="1"/>
          </p:cNvPicPr>
          <p:nvPr/>
        </p:nvPicPr>
        <p:blipFill>
          <a:blip r:embed="rId3"/>
          <a:stretch>
            <a:fillRect/>
          </a:stretch>
        </p:blipFill>
        <p:spPr>
          <a:xfrm>
            <a:off x="9877101" y="0"/>
            <a:ext cx="2314898" cy="838317"/>
          </a:xfrm>
          <a:prstGeom prst="rect">
            <a:avLst/>
          </a:prstGeom>
        </p:spPr>
      </p:pic>
    </p:spTree>
    <p:extLst>
      <p:ext uri="{BB962C8B-B14F-4D97-AF65-F5344CB8AC3E}">
        <p14:creationId xmlns:p14="http://schemas.microsoft.com/office/powerpoint/2010/main" val="42734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4D948E-6532-1B3F-799C-3BA487EE3336}"/>
              </a:ext>
            </a:extLst>
          </p:cNvPr>
          <p:cNvSpPr>
            <a:spLocks noGrp="1"/>
          </p:cNvSpPr>
          <p:nvPr>
            <p:ph type="subTitle" idx="1"/>
          </p:nvPr>
        </p:nvSpPr>
        <p:spPr>
          <a:xfrm>
            <a:off x="0" y="1279027"/>
            <a:ext cx="12192000" cy="1655762"/>
          </a:xfrm>
        </p:spPr>
        <p:txBody>
          <a:bodyPr/>
          <a:lstStyle/>
          <a:p>
            <a:pPr marL="342900" indent="-342900" algn="just">
              <a:lnSpc>
                <a:spcPct val="100000"/>
              </a:lnSpc>
              <a:spcBef>
                <a:spcPts val="0"/>
              </a:spcBef>
              <a:buFont typeface="Arial" panose="020B0604020202020204" pitchFamily="34" charset="0"/>
              <a:buChar char="•"/>
            </a:pPr>
            <a:r>
              <a:rPr lang="en-NG" sz="2800" b="1" i="1"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Technology will not replace Accountants </a:t>
            </a:r>
            <a:r>
              <a:rPr lang="en-NG" sz="2800" b="1" i="1" dirty="0">
                <a:solidFill>
                  <a:srgbClr val="FF0000"/>
                </a:solidFill>
                <a:effectLst/>
                <a:latin typeface="Century Gothic" panose="020B0502020202020204" pitchFamily="34" charset="0"/>
                <a:ea typeface="Times New Roman" panose="02020603050405020304" pitchFamily="18" charset="0"/>
                <a:cs typeface="Aptos" panose="020B0004020202020204" pitchFamily="34" charset="0"/>
              </a:rPr>
              <a:t>but Techy-savvy accountant will replace non-tech savvy account</a:t>
            </a:r>
            <a:r>
              <a:rPr lang="en-US" sz="2800" b="1" i="1" dirty="0">
                <a:solidFill>
                  <a:srgbClr val="FF0000"/>
                </a:solidFill>
                <a:effectLst/>
                <a:latin typeface="Century Gothic" panose="020B0502020202020204" pitchFamily="34" charset="0"/>
                <a:ea typeface="Times New Roman" panose="02020603050405020304" pitchFamily="18" charset="0"/>
                <a:cs typeface="Aptos" panose="020B0004020202020204" pitchFamily="34" charset="0"/>
              </a:rPr>
              <a:t>ant</a:t>
            </a:r>
            <a:r>
              <a:rPr lang="en-NG" sz="2800" b="1" i="1" dirty="0">
                <a:solidFill>
                  <a:srgbClr val="FF0000"/>
                </a:solidFill>
                <a:effectLst/>
                <a:latin typeface="Century Gothic" panose="020B0502020202020204" pitchFamily="34" charset="0"/>
                <a:ea typeface="Times New Roman" panose="02020603050405020304" pitchFamily="18" charset="0"/>
                <a:cs typeface="Aptos" panose="020B0004020202020204" pitchFamily="34" charset="0"/>
              </a:rPr>
              <a:t>.</a:t>
            </a:r>
            <a:r>
              <a:rPr lang="en-NG" sz="2800" dirty="0">
                <a:solidFill>
                  <a:srgbClr val="FF0000"/>
                </a:solidFill>
                <a:effectLst/>
                <a:latin typeface="Century Gothic" panose="020B0502020202020204" pitchFamily="34" charset="0"/>
                <a:ea typeface="Times New Roman" panose="02020603050405020304" pitchFamily="18" charset="0"/>
                <a:cs typeface="Aptos" panose="020B0004020202020204" pitchFamily="34" charset="0"/>
              </a:rPr>
              <a:t> </a:t>
            </a:r>
            <a:endParaRPr lang="en-US" sz="2800" dirty="0">
              <a:solidFill>
                <a:srgbClr val="FF0000"/>
              </a:solidFill>
              <a:effectLst/>
              <a:latin typeface="Century Gothic" panose="020B0502020202020204" pitchFamily="34" charset="0"/>
              <a:ea typeface="Times New Roman" panose="02020603050405020304" pitchFamily="18" charset="0"/>
              <a:cs typeface="Aptos" panose="020B0004020202020204" pitchFamily="34" charset="0"/>
            </a:endParaRPr>
          </a:p>
          <a:p>
            <a:pPr marL="342900" indent="-342900" algn="just">
              <a:lnSpc>
                <a:spcPct val="100000"/>
              </a:lnSpc>
              <a:spcBef>
                <a:spcPts val="0"/>
              </a:spcBef>
              <a:buFont typeface="Arial" panose="020B0604020202020204" pitchFamily="34" charset="0"/>
              <a:buChar char="•"/>
            </a:pPr>
            <a:r>
              <a:rPr lang="en-NG"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According to Statistics, jobs for accountants and auditors are projected to grow by 4% between 2019 and 2029, which is on par with the projected average for all occupations.</a:t>
            </a:r>
            <a:endParaRPr lang="en-US" sz="2800" dirty="0">
              <a:solidFill>
                <a:schemeClr val="tx1"/>
              </a:solidFill>
              <a:latin typeface="Century Gothic" panose="020B0502020202020204" pitchFamily="34" charset="0"/>
              <a:ea typeface="Times New Roman" panose="02020603050405020304" pitchFamily="18" charset="0"/>
              <a:cs typeface="Aptos" panose="020B0004020202020204" pitchFamily="34" charset="0"/>
            </a:endParaRPr>
          </a:p>
          <a:p>
            <a:pPr marL="342900" indent="-342900" algn="just">
              <a:lnSpc>
                <a:spcPct val="100000"/>
              </a:lnSpc>
              <a:spcBef>
                <a:spcPts val="0"/>
              </a:spcBef>
              <a:buFont typeface="Arial" panose="020B0604020202020204" pitchFamily="34" charset="0"/>
              <a:buChar char="•"/>
            </a:pPr>
            <a:r>
              <a:rPr lang="en-NG"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Despite many accounting tasks being automated, accounting professionals will never be replaced by technology </a:t>
            </a:r>
            <a:r>
              <a:rPr lang="en-US"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as a publication note</a:t>
            </a:r>
            <a:r>
              <a:rPr lang="en-NG"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s, “technology simply cannot — and will never be able to — solve on its own”</a:t>
            </a:r>
            <a:r>
              <a:rPr lang="en-US"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a:t>
            </a:r>
          </a:p>
          <a:p>
            <a:pPr marL="342900" indent="-342900" algn="just">
              <a:lnSpc>
                <a:spcPct val="100000"/>
              </a:lnSpc>
              <a:spcBef>
                <a:spcPts val="0"/>
              </a:spcBef>
              <a:buFont typeface="Arial" panose="020B0604020202020204" pitchFamily="34" charset="0"/>
              <a:buChar char="•"/>
            </a:pPr>
            <a:r>
              <a:rPr lang="en-NG"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In fact, accountants in the future will have the opportunity to develop more advanced skills so that they can increasingly serve as business consultants and strategic partners as opposed to simply financial experts</a:t>
            </a:r>
            <a:r>
              <a:rPr lang="en-US"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a:t>
            </a:r>
            <a:endParaRPr lang="en-NG" sz="3600"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6C0DEEB-48A4-2F9A-F594-7EF7FCEAC37E}"/>
              </a:ext>
            </a:extLst>
          </p:cNvPr>
          <p:cNvSpPr>
            <a:spLocks noGrp="1"/>
          </p:cNvSpPr>
          <p:nvPr>
            <p:ph type="sldNum" sz="quarter" idx="12"/>
          </p:nvPr>
        </p:nvSpPr>
        <p:spPr/>
        <p:txBody>
          <a:bodyPr/>
          <a:lstStyle/>
          <a:p>
            <a:fld id="{3276B696-7AC1-47E6-B89D-AB611C84B365}" type="slidenum">
              <a:rPr lang="en-US" smtClean="0"/>
              <a:t>15</a:t>
            </a:fld>
            <a:endParaRPr lang="en-US"/>
          </a:p>
        </p:txBody>
      </p:sp>
    </p:spTree>
    <p:extLst>
      <p:ext uri="{BB962C8B-B14F-4D97-AF65-F5344CB8AC3E}">
        <p14:creationId xmlns:p14="http://schemas.microsoft.com/office/powerpoint/2010/main" val="195915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EAC08B-3E02-1F27-9D62-0229DF522695}"/>
              </a:ext>
            </a:extLst>
          </p:cNvPr>
          <p:cNvSpPr>
            <a:spLocks noGrp="1"/>
          </p:cNvSpPr>
          <p:nvPr>
            <p:ph type="subTitle" idx="1"/>
          </p:nvPr>
        </p:nvSpPr>
        <p:spPr>
          <a:xfrm>
            <a:off x="76200" y="990918"/>
            <a:ext cx="12039600" cy="1655762"/>
          </a:xfrm>
        </p:spPr>
        <p:txBody>
          <a:bodyPr/>
          <a:lstStyle/>
          <a:p>
            <a:pPr marL="285750" indent="-285750" algn="just">
              <a:buFont typeface="Arial" panose="020B0604020202020204" pitchFamily="34" charset="0"/>
              <a:buChar char="•"/>
            </a:pPr>
            <a:r>
              <a:rPr lang="en-NG"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Technology such as data analytics, artificial intelligence and robotic process automation will be playing a greater role in the accounting profession</a:t>
            </a:r>
            <a:r>
              <a:rPr lang="en-US"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 within the next five years</a:t>
            </a:r>
          </a:p>
          <a:p>
            <a:pPr marL="285750" indent="-285750" algn="just">
              <a:buFont typeface="Arial" panose="020B0604020202020204" pitchFamily="34" charset="0"/>
              <a:buChar char="•"/>
            </a:pPr>
            <a:r>
              <a:rPr lang="en-NG"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Some routine accounting tasks may be automated as platforms such as cloud computing, artificial intelligence (AI), and blockchain become more widespread. Although it will increase accountants' efficiency, this change is not expected to reduce overall demand. The automation of routine tasks, such as data entry, will instead make accountants' advisory and analytical duties more prominent. </a:t>
            </a:r>
            <a:endParaRPr lang="en-US"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endParaRPr>
          </a:p>
          <a:p>
            <a:pPr marL="285750" indent="-285750" algn="just">
              <a:buFont typeface="Arial" panose="020B0604020202020204" pitchFamily="34" charset="0"/>
              <a:buChar char="•"/>
            </a:pPr>
            <a:r>
              <a:rPr lang="en-NG" sz="2800" dirty="0">
                <a:solidFill>
                  <a:schemeClr val="tx1"/>
                </a:solidFill>
                <a:effectLst/>
                <a:latin typeface="Century Gothic" panose="020B0502020202020204" pitchFamily="34" charset="0"/>
                <a:ea typeface="Times New Roman" panose="02020603050405020304" pitchFamily="18" charset="0"/>
                <a:cs typeface="Aptos" panose="020B0004020202020204" pitchFamily="34" charset="0"/>
              </a:rPr>
              <a:t>The four main trends our research has identified are the growth of blockchain, advancement of automation, spread of agile accounting and rise of more widespread third-party involvement. </a:t>
            </a:r>
            <a:endParaRPr lang="en-NG" sz="3600"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7046653-19B7-CCC7-74A2-4FF3FCD3ECBB}"/>
              </a:ext>
            </a:extLst>
          </p:cNvPr>
          <p:cNvSpPr>
            <a:spLocks noGrp="1"/>
          </p:cNvSpPr>
          <p:nvPr>
            <p:ph type="sldNum" sz="quarter" idx="12"/>
          </p:nvPr>
        </p:nvSpPr>
        <p:spPr/>
        <p:txBody>
          <a:bodyPr/>
          <a:lstStyle/>
          <a:p>
            <a:fld id="{3276B696-7AC1-47E6-B89D-AB611C84B365}" type="slidenum">
              <a:rPr lang="en-US" smtClean="0"/>
              <a:t>16</a:t>
            </a:fld>
            <a:endParaRPr lang="en-US"/>
          </a:p>
        </p:txBody>
      </p:sp>
    </p:spTree>
    <p:extLst>
      <p:ext uri="{BB962C8B-B14F-4D97-AF65-F5344CB8AC3E}">
        <p14:creationId xmlns:p14="http://schemas.microsoft.com/office/powerpoint/2010/main" val="416950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EAC08B-3E02-1F27-9D62-0229DF522695}"/>
              </a:ext>
            </a:extLst>
          </p:cNvPr>
          <p:cNvSpPr>
            <a:spLocks noGrp="1"/>
          </p:cNvSpPr>
          <p:nvPr>
            <p:ph type="subTitle" idx="1"/>
          </p:nvPr>
        </p:nvSpPr>
        <p:spPr>
          <a:xfrm>
            <a:off x="132080" y="1539558"/>
            <a:ext cx="11948160" cy="1655762"/>
          </a:xfrm>
        </p:spPr>
        <p:txBody>
          <a:bodyPr/>
          <a:lstStyle/>
          <a:p>
            <a:pPr algn="just">
              <a:lnSpc>
                <a:spcPct val="100000"/>
              </a:lnSpc>
              <a:spcBef>
                <a:spcPts val="0"/>
              </a:spcBef>
            </a:pPr>
            <a:r>
              <a:rPr lang="en-US" sz="4400" b="1" i="0" u="sng" dirty="0">
                <a:solidFill>
                  <a:schemeClr val="tx1"/>
                </a:solidFill>
                <a:effectLst/>
                <a:latin typeface="Century Gothic" panose="020B0502020202020204" pitchFamily="34" charset="0"/>
              </a:rPr>
              <a:t>Remaining relevant</a:t>
            </a:r>
            <a:r>
              <a:rPr lang="en-US" sz="4400" b="0" i="0" dirty="0">
                <a:solidFill>
                  <a:schemeClr val="tx1"/>
                </a:solidFill>
                <a:effectLst/>
                <a:latin typeface="Century Gothic" panose="020B0502020202020204" pitchFamily="34" charset="0"/>
              </a:rPr>
              <a:t> in a technologically evolving world is essential for professional accountants to thrive in their careers. </a:t>
            </a:r>
          </a:p>
          <a:p>
            <a:pPr algn="just">
              <a:lnSpc>
                <a:spcPct val="100000"/>
              </a:lnSpc>
              <a:spcBef>
                <a:spcPts val="0"/>
              </a:spcBef>
            </a:pPr>
            <a:endParaRPr lang="en-US" sz="4400" dirty="0">
              <a:solidFill>
                <a:schemeClr val="tx1"/>
              </a:solidFill>
              <a:latin typeface="Century Gothic" panose="020B0502020202020204" pitchFamily="34" charset="0"/>
            </a:endParaRPr>
          </a:p>
          <a:p>
            <a:pPr algn="just">
              <a:lnSpc>
                <a:spcPct val="100000"/>
              </a:lnSpc>
              <a:spcBef>
                <a:spcPts val="0"/>
              </a:spcBef>
            </a:pPr>
            <a:r>
              <a:rPr lang="en-US" sz="4400" b="0" i="1" dirty="0">
                <a:solidFill>
                  <a:srgbClr val="FF0000"/>
                </a:solidFill>
                <a:effectLst/>
                <a:latin typeface="Century Gothic" panose="020B0502020202020204" pitchFamily="34" charset="0"/>
              </a:rPr>
              <a:t>Here's a catalogue of requirements for professional accountants to stay ahead in this dynamic landscape:</a:t>
            </a:r>
          </a:p>
        </p:txBody>
      </p:sp>
      <p:sp>
        <p:nvSpPr>
          <p:cNvPr id="4" name="Slide Number Placeholder 3">
            <a:extLst>
              <a:ext uri="{FF2B5EF4-FFF2-40B4-BE49-F238E27FC236}">
                <a16:creationId xmlns:a16="http://schemas.microsoft.com/office/drawing/2014/main" id="{47046653-19B7-CCC7-74A2-4FF3FCD3ECBB}"/>
              </a:ext>
            </a:extLst>
          </p:cNvPr>
          <p:cNvSpPr>
            <a:spLocks noGrp="1"/>
          </p:cNvSpPr>
          <p:nvPr>
            <p:ph type="sldNum" sz="quarter" idx="12"/>
          </p:nvPr>
        </p:nvSpPr>
        <p:spPr/>
        <p:txBody>
          <a:bodyPr/>
          <a:lstStyle/>
          <a:p>
            <a:fld id="{3276B696-7AC1-47E6-B89D-AB611C84B365}" type="slidenum">
              <a:rPr lang="en-US" smtClean="0"/>
              <a:t>17</a:t>
            </a:fld>
            <a:endParaRPr lang="en-US"/>
          </a:p>
        </p:txBody>
      </p:sp>
    </p:spTree>
    <p:extLst>
      <p:ext uri="{BB962C8B-B14F-4D97-AF65-F5344CB8AC3E}">
        <p14:creationId xmlns:p14="http://schemas.microsoft.com/office/powerpoint/2010/main" val="102528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2191999" cy="6857997"/>
          </a:xfrm>
          <a:prstGeom prst="rect">
            <a:avLst/>
          </a:prstGeom>
        </p:spPr>
      </p:pic>
      <p:grpSp>
        <p:nvGrpSpPr>
          <p:cNvPr id="7" name="object 7"/>
          <p:cNvGrpSpPr/>
          <p:nvPr/>
        </p:nvGrpSpPr>
        <p:grpSpPr>
          <a:xfrm>
            <a:off x="11801856" y="6167628"/>
            <a:ext cx="400050" cy="700405"/>
            <a:chOff x="11801856" y="6167628"/>
            <a:chExt cx="400050" cy="700405"/>
          </a:xfrm>
        </p:grpSpPr>
        <p:sp>
          <p:nvSpPr>
            <p:cNvPr id="8" name="object 8"/>
            <p:cNvSpPr/>
            <p:nvPr/>
          </p:nvSpPr>
          <p:spPr>
            <a:xfrm>
              <a:off x="11811762" y="6177534"/>
              <a:ext cx="380365" cy="680720"/>
            </a:xfrm>
            <a:custGeom>
              <a:avLst/>
              <a:gdLst/>
              <a:ahLst/>
              <a:cxnLst/>
              <a:rect l="l" t="t" r="r" b="b"/>
              <a:pathLst>
                <a:path w="380365" h="680720">
                  <a:moveTo>
                    <a:pt x="380238" y="0"/>
                  </a:moveTo>
                  <a:lnTo>
                    <a:pt x="0" y="0"/>
                  </a:lnTo>
                  <a:lnTo>
                    <a:pt x="0" y="680464"/>
                  </a:lnTo>
                  <a:lnTo>
                    <a:pt x="380238" y="680464"/>
                  </a:lnTo>
                  <a:lnTo>
                    <a:pt x="380238" y="0"/>
                  </a:lnTo>
                  <a:close/>
                </a:path>
              </a:pathLst>
            </a:custGeom>
            <a:solidFill>
              <a:srgbClr val="1F5D64"/>
            </a:solidFill>
          </p:spPr>
          <p:txBody>
            <a:bodyPr wrap="square" lIns="0" tIns="0" rIns="0" bIns="0" rtlCol="0"/>
            <a:lstStyle/>
            <a:p>
              <a:endParaRPr/>
            </a:p>
          </p:txBody>
        </p:sp>
        <p:sp>
          <p:nvSpPr>
            <p:cNvPr id="9" name="object 9"/>
            <p:cNvSpPr/>
            <p:nvPr/>
          </p:nvSpPr>
          <p:spPr>
            <a:xfrm>
              <a:off x="11811762" y="6177534"/>
              <a:ext cx="380365" cy="680720"/>
            </a:xfrm>
            <a:custGeom>
              <a:avLst/>
              <a:gdLst/>
              <a:ahLst/>
              <a:cxnLst/>
              <a:rect l="l" t="t" r="r" b="b"/>
              <a:pathLst>
                <a:path w="380365" h="680720">
                  <a:moveTo>
                    <a:pt x="380238" y="0"/>
                  </a:moveTo>
                  <a:lnTo>
                    <a:pt x="0" y="0"/>
                  </a:lnTo>
                  <a:lnTo>
                    <a:pt x="0" y="680464"/>
                  </a:lnTo>
                </a:path>
              </a:pathLst>
            </a:custGeom>
            <a:ln w="19812">
              <a:solidFill>
                <a:srgbClr val="0C445E"/>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13335" rIns="0" bIns="0" rtlCol="0">
            <a:spAutoFit/>
          </a:bodyPr>
          <a:lstStyle/>
          <a:p>
            <a:pPr marL="124460">
              <a:lnSpc>
                <a:spcPct val="100000"/>
              </a:lnSpc>
              <a:spcBef>
                <a:spcPts val="105"/>
              </a:spcBef>
            </a:pPr>
            <a:fld id="{81D60167-4931-47E6-BA6A-407CBD079E47}" type="slidenum">
              <a:rPr spc="-25" dirty="0"/>
              <a:t>18</a:t>
            </a:fld>
            <a:endParaRPr spc="-25" dirty="0"/>
          </a:p>
        </p:txBody>
      </p:sp>
      <p:sp>
        <p:nvSpPr>
          <p:cNvPr id="2" name="Title 6">
            <a:extLst>
              <a:ext uri="{FF2B5EF4-FFF2-40B4-BE49-F238E27FC236}">
                <a16:creationId xmlns:a16="http://schemas.microsoft.com/office/drawing/2014/main" id="{194D7542-24E8-EE8A-A1FA-D30CB53D2A4C}"/>
              </a:ext>
            </a:extLst>
          </p:cNvPr>
          <p:cNvSpPr>
            <a:spLocks noGrp="1"/>
          </p:cNvSpPr>
          <p:nvPr>
            <p:ph type="title"/>
          </p:nvPr>
        </p:nvSpPr>
        <p:spPr>
          <a:xfrm>
            <a:off x="0" y="203201"/>
            <a:ext cx="5709684" cy="721360"/>
          </a:xfrm>
        </p:spPr>
        <p:txBody>
          <a:bodyPr/>
          <a:lstStyle/>
          <a:p>
            <a:pPr algn="just"/>
            <a:r>
              <a:rPr lang="en-US" altLang="zh-CN" sz="66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Requirements </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3D130A0-AB85-06E6-6853-80279647D9EC}"/>
              </a:ext>
            </a:extLst>
          </p:cNvPr>
          <p:cNvPicPr>
            <a:picLocks noChangeAspect="1"/>
          </p:cNvPicPr>
          <p:nvPr/>
        </p:nvPicPr>
        <p:blipFill>
          <a:blip r:embed="rId3"/>
          <a:stretch>
            <a:fillRect/>
          </a:stretch>
        </p:blipFill>
        <p:spPr>
          <a:xfrm>
            <a:off x="9877101" y="0"/>
            <a:ext cx="2314898" cy="838317"/>
          </a:xfrm>
          <a:prstGeom prst="rect">
            <a:avLst/>
          </a:prstGeom>
        </p:spPr>
      </p:pic>
    </p:spTree>
    <p:extLst>
      <p:ext uri="{BB962C8B-B14F-4D97-AF65-F5344CB8AC3E}">
        <p14:creationId xmlns:p14="http://schemas.microsoft.com/office/powerpoint/2010/main" val="385947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400494" y="1015129"/>
            <a:ext cx="11791506" cy="1655762"/>
          </a:xfrm>
        </p:spPr>
        <p:txBody>
          <a:bodyPr/>
          <a:lstStyle/>
          <a:p>
            <a:pPr algn="just">
              <a:lnSpc>
                <a:spcPct val="100000"/>
              </a:lnSpc>
              <a:spcBef>
                <a:spcPts val="0"/>
              </a:spcBef>
            </a:pPr>
            <a:r>
              <a:rPr lang="en-US" sz="4000" b="1" i="0" dirty="0">
                <a:solidFill>
                  <a:srgbClr val="FF0000"/>
                </a:solidFill>
                <a:effectLst/>
                <a:latin typeface="Century Gothic" panose="020B0502020202020204" pitchFamily="34" charset="0"/>
              </a:rPr>
              <a:t>						Join a professional </a:t>
            </a:r>
          </a:p>
          <a:p>
            <a:pPr algn="just">
              <a:lnSpc>
                <a:spcPct val="100000"/>
              </a:lnSpc>
              <a:spcBef>
                <a:spcPts val="0"/>
              </a:spcBef>
            </a:pPr>
            <a:r>
              <a:rPr lang="en-US" sz="4000" b="1" i="0" dirty="0">
                <a:solidFill>
                  <a:srgbClr val="FF0000"/>
                </a:solidFill>
                <a:effectLst/>
                <a:latin typeface="Century Gothic" panose="020B0502020202020204" pitchFamily="34" charset="0"/>
              </a:rPr>
              <a:t>						organization/association</a:t>
            </a:r>
          </a:p>
          <a:p>
            <a:pPr algn="just">
              <a:lnSpc>
                <a:spcPct val="100000"/>
              </a:lnSpc>
              <a:spcBef>
                <a:spcPts val="0"/>
              </a:spcBef>
            </a:pPr>
            <a:endParaRPr lang="en-US" sz="3200" b="1" i="0" dirty="0">
              <a:solidFill>
                <a:srgbClr val="2D2D2D"/>
              </a:solidFill>
              <a:effectLst/>
              <a:latin typeface="Century Gothic" panose="020B0502020202020204" pitchFamily="34" charset="0"/>
            </a:endParaRPr>
          </a:p>
          <a:p>
            <a:pPr algn="just">
              <a:lnSpc>
                <a:spcPct val="100000"/>
              </a:lnSpc>
              <a:spcBef>
                <a:spcPts val="0"/>
              </a:spcBef>
            </a:pPr>
            <a:r>
              <a:rPr lang="en-US" sz="3200" b="0" i="0" dirty="0">
                <a:solidFill>
                  <a:srgbClr val="2D2D2D"/>
                </a:solidFill>
                <a:effectLst/>
                <a:latin typeface="Century Gothic" panose="020B0502020202020204" pitchFamily="34" charset="0"/>
              </a:rPr>
              <a:t>Joining a professional organization/association can be a great way to stay on top of emerging technology that directly affects your industry. Many professional organizations produce Subject Matter Experts filled with current news and tech advances. </a:t>
            </a:r>
          </a:p>
          <a:p>
            <a:pPr algn="just">
              <a:lnSpc>
                <a:spcPct val="100000"/>
              </a:lnSpc>
              <a:spcBef>
                <a:spcPts val="0"/>
              </a:spcBef>
            </a:pPr>
            <a:endParaRPr lang="en-US" sz="3200" dirty="0">
              <a:solidFill>
                <a:srgbClr val="2D2D2D"/>
              </a:solidFill>
              <a:latin typeface="Century Gothic" panose="020B0502020202020204" pitchFamily="34" charset="0"/>
            </a:endParaRPr>
          </a:p>
          <a:p>
            <a:pPr algn="just">
              <a:lnSpc>
                <a:spcPct val="100000"/>
              </a:lnSpc>
              <a:spcBef>
                <a:spcPts val="0"/>
              </a:spcBef>
            </a:pPr>
            <a:r>
              <a:rPr lang="en-US" sz="3200" b="0" i="0" dirty="0">
                <a:solidFill>
                  <a:srgbClr val="2D2D2D"/>
                </a:solidFill>
                <a:effectLst/>
                <a:latin typeface="Century Gothic" panose="020B0502020202020204" pitchFamily="34" charset="0"/>
              </a:rPr>
              <a:t>Every ICAN District has at least 10% of its members who are technologically upwardly mobile –</a:t>
            </a:r>
            <a:r>
              <a:rPr lang="en-US" sz="3200" b="1" i="0" u="sng" dirty="0">
                <a:solidFill>
                  <a:srgbClr val="2D2D2D"/>
                </a:solidFill>
                <a:effectLst/>
                <a:latin typeface="Century Gothic" panose="020B0502020202020204" pitchFamily="34" charset="0"/>
              </a:rPr>
              <a:t> pair up with them.</a:t>
            </a:r>
            <a:endParaRPr lang="en-NG" sz="3200" b="1" u="sng"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19</a:t>
            </a:fld>
            <a:endParaRPr lang="en-US"/>
          </a:p>
        </p:txBody>
      </p:sp>
      <p:pic>
        <p:nvPicPr>
          <p:cNvPr id="5" name="Picture 4">
            <a:extLst>
              <a:ext uri="{FF2B5EF4-FFF2-40B4-BE49-F238E27FC236}">
                <a16:creationId xmlns:a16="http://schemas.microsoft.com/office/drawing/2014/main" id="{2EAB2DE6-BC1C-3685-0E15-3837445AF3B6}"/>
              </a:ext>
            </a:extLst>
          </p:cNvPr>
          <p:cNvPicPr>
            <a:picLocks noChangeAspect="1"/>
          </p:cNvPicPr>
          <p:nvPr/>
        </p:nvPicPr>
        <p:blipFill>
          <a:blip r:embed="rId2"/>
          <a:stretch>
            <a:fillRect/>
          </a:stretch>
        </p:blipFill>
        <p:spPr>
          <a:xfrm>
            <a:off x="0" y="0"/>
            <a:ext cx="4829849" cy="2476846"/>
          </a:xfrm>
          <a:prstGeom prst="rect">
            <a:avLst/>
          </a:prstGeom>
        </p:spPr>
      </p:pic>
    </p:spTree>
    <p:extLst>
      <p:ext uri="{BB962C8B-B14F-4D97-AF65-F5344CB8AC3E}">
        <p14:creationId xmlns:p14="http://schemas.microsoft.com/office/powerpoint/2010/main" val="24972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3FAE-3CCE-B979-6D3A-A9A719A6CB68}"/>
              </a:ext>
            </a:extLst>
          </p:cNvPr>
          <p:cNvSpPr>
            <a:spLocks noGrp="1"/>
          </p:cNvSpPr>
          <p:nvPr>
            <p:ph type="title"/>
          </p:nvPr>
        </p:nvSpPr>
        <p:spPr>
          <a:xfrm>
            <a:off x="2413591" y="1"/>
            <a:ext cx="9778409" cy="6857999"/>
          </a:xfrm>
        </p:spPr>
        <p:txBody>
          <a:bodyPr/>
          <a:lstStyle/>
          <a:p>
            <a:pPr>
              <a:lnSpc>
                <a:spcPct val="100000"/>
              </a:lnSpc>
            </a:pPr>
            <a:r>
              <a:rPr lang="en-US" altLang="zh-CN" b="0"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In today’s world of advancement in technology and frequent innovations, the one consistent thing in our society is constant </a:t>
            </a:r>
            <a:r>
              <a:rPr lang="en-US" altLang="zh-CN"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CHANGE</a:t>
            </a:r>
            <a:r>
              <a:rPr lang="en-US" altLang="zh-CN" b="0"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 It is now the order of the hour (</a:t>
            </a:r>
            <a:r>
              <a:rPr lang="en-US" altLang="zh-CN" strike="sngStrike"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day</a:t>
            </a:r>
            <a:r>
              <a:rPr lang="en-US" altLang="zh-CN" b="0"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 </a:t>
            </a:r>
            <a:br>
              <a:rPr lang="en-US" altLang="zh-CN" b="0"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br>
              <a:rPr lang="en-US" altLang="zh-CN" b="0"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r>
              <a:rPr lang="en-US" altLang="zh-CN" b="0"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The fallout of this whole process is its unprecedented impact on the way we live, work and grow in our career. </a:t>
            </a:r>
            <a:r>
              <a:rPr lang="en-US" altLang="zh-CN" b="0" spc="10"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Before our eyes these days, entire profession and certain job titles are being wiped out as they are no longer relevant</a:t>
            </a:r>
            <a:r>
              <a:rPr lang="en-US" altLang="zh-CN" b="0"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a:t>
            </a:r>
            <a:br>
              <a:rPr lang="en-US" altLang="zh-CN" b="0"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br>
              <a:rPr lang="en-US" altLang="zh-CN" b="0"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r>
              <a:rPr lang="en-US" altLang="zh-CN" spc="1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Hence, you need to UPGRADE before life downgrade your career and become obsolete.</a:t>
            </a:r>
            <a:endParaRPr lang="en-NG" spc="10" dirty="0">
              <a:solidFill>
                <a:schemeClr val="tx1"/>
              </a:solidFill>
            </a:endParaRPr>
          </a:p>
        </p:txBody>
      </p:sp>
      <p:sp>
        <p:nvSpPr>
          <p:cNvPr id="3" name="Slide Number Placeholder 2">
            <a:extLst>
              <a:ext uri="{FF2B5EF4-FFF2-40B4-BE49-F238E27FC236}">
                <a16:creationId xmlns:a16="http://schemas.microsoft.com/office/drawing/2014/main" id="{CFB8386E-30B5-9C7C-1669-BA86820BAD17}"/>
              </a:ext>
            </a:extLst>
          </p:cNvPr>
          <p:cNvSpPr>
            <a:spLocks noGrp="1"/>
          </p:cNvSpPr>
          <p:nvPr>
            <p:ph type="sldNum" sz="quarter" idx="7"/>
          </p:nvPr>
        </p:nvSpPr>
        <p:spPr/>
        <p:txBody>
          <a:bodyPr/>
          <a:lstStyle/>
          <a:p>
            <a:pPr marL="124460">
              <a:lnSpc>
                <a:spcPct val="100000"/>
              </a:lnSpc>
              <a:spcBef>
                <a:spcPts val="105"/>
              </a:spcBef>
            </a:pPr>
            <a:fld id="{81D60167-4931-47E6-BA6A-407CBD079E47}" type="slidenum">
              <a:rPr lang="en-NG" spc="-25" smtClean="0"/>
              <a:t>2</a:t>
            </a:fld>
            <a:endParaRPr lang="en-NG" spc="-25" dirty="0"/>
          </a:p>
        </p:txBody>
      </p:sp>
      <p:pic>
        <p:nvPicPr>
          <p:cNvPr id="4" name="object 27">
            <a:extLst>
              <a:ext uri="{FF2B5EF4-FFF2-40B4-BE49-F238E27FC236}">
                <a16:creationId xmlns:a16="http://schemas.microsoft.com/office/drawing/2014/main" id="{413785AF-B2CD-A9B5-D013-B91C883630AB}"/>
              </a:ext>
            </a:extLst>
          </p:cNvPr>
          <p:cNvPicPr/>
          <p:nvPr/>
        </p:nvPicPr>
        <p:blipFill>
          <a:blip r:embed="rId2" cstate="print"/>
          <a:stretch>
            <a:fillRect/>
          </a:stretch>
        </p:blipFill>
        <p:spPr>
          <a:xfrm>
            <a:off x="-1" y="1757680"/>
            <a:ext cx="2413591" cy="2229529"/>
          </a:xfrm>
          <a:prstGeom prst="rect">
            <a:avLst/>
          </a:prstGeom>
        </p:spPr>
      </p:pic>
    </p:spTree>
    <p:extLst>
      <p:ext uri="{BB962C8B-B14F-4D97-AF65-F5344CB8AC3E}">
        <p14:creationId xmlns:p14="http://schemas.microsoft.com/office/powerpoint/2010/main" val="37436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5213868" y="901369"/>
            <a:ext cx="6804835" cy="1655762"/>
          </a:xfrm>
        </p:spPr>
        <p:txBody>
          <a:bodyPr/>
          <a:lstStyle/>
          <a:p>
            <a:r>
              <a:rPr lang="en-US" sz="4000" b="1" i="0" dirty="0">
                <a:solidFill>
                  <a:srgbClr val="FF0000"/>
                </a:solidFill>
                <a:effectLst/>
                <a:latin typeface="Century Gothic" panose="020B0502020202020204" pitchFamily="34" charset="0"/>
              </a:rPr>
              <a:t>Find a mentor</a:t>
            </a:r>
            <a:endParaRPr lang="en-US" sz="3200" b="1" i="0" dirty="0">
              <a:solidFill>
                <a:srgbClr val="FF0000"/>
              </a:solidFill>
              <a:effectLst/>
              <a:latin typeface="Century Gothic" panose="020B0502020202020204" pitchFamily="34" charset="0"/>
            </a:endParaRPr>
          </a:p>
          <a:p>
            <a:pPr algn="just"/>
            <a:endParaRPr lang="en-US" sz="3200" b="1" i="0" dirty="0">
              <a:solidFill>
                <a:srgbClr val="2D2D2D"/>
              </a:solidFill>
              <a:effectLst/>
              <a:latin typeface="Century Gothic" panose="020B0502020202020204" pitchFamily="34" charset="0"/>
            </a:endParaRPr>
          </a:p>
          <a:p>
            <a:pPr algn="just"/>
            <a:r>
              <a:rPr lang="en-US" sz="3200" b="0" i="0" dirty="0">
                <a:solidFill>
                  <a:srgbClr val="2D2D2D"/>
                </a:solidFill>
                <a:effectLst/>
                <a:latin typeface="Century Gothic" panose="020B0502020202020204" pitchFamily="34" charset="0"/>
              </a:rPr>
              <a:t>You can find a mentor that is tech-savvy and learn from them. Read the technology publications they read and follow the tech sites they recommend. Meet periodically with your mentor to discuss tech advances and applications in the workplace.</a:t>
            </a:r>
            <a:endParaRPr lang="en-NG" sz="32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20</a:t>
            </a:fld>
            <a:endParaRPr lang="en-US"/>
          </a:p>
        </p:txBody>
      </p:sp>
      <p:pic>
        <p:nvPicPr>
          <p:cNvPr id="5" name="Picture 4">
            <a:extLst>
              <a:ext uri="{FF2B5EF4-FFF2-40B4-BE49-F238E27FC236}">
                <a16:creationId xmlns:a16="http://schemas.microsoft.com/office/drawing/2014/main" id="{17CCE75B-CA76-3092-050B-A870B3DA9E69}"/>
              </a:ext>
            </a:extLst>
          </p:cNvPr>
          <p:cNvPicPr>
            <a:picLocks noChangeAspect="1"/>
          </p:cNvPicPr>
          <p:nvPr/>
        </p:nvPicPr>
        <p:blipFill>
          <a:blip r:embed="rId2"/>
          <a:stretch>
            <a:fillRect/>
          </a:stretch>
        </p:blipFill>
        <p:spPr>
          <a:xfrm>
            <a:off x="0" y="978195"/>
            <a:ext cx="5213868" cy="5140456"/>
          </a:xfrm>
          <a:prstGeom prst="rect">
            <a:avLst/>
          </a:prstGeom>
        </p:spPr>
      </p:pic>
    </p:spTree>
    <p:extLst>
      <p:ext uri="{BB962C8B-B14F-4D97-AF65-F5344CB8AC3E}">
        <p14:creationId xmlns:p14="http://schemas.microsoft.com/office/powerpoint/2010/main" val="1372339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6560288" y="882503"/>
            <a:ext cx="5631712" cy="1655762"/>
          </a:xfrm>
        </p:spPr>
        <p:txBody>
          <a:bodyPr/>
          <a:lstStyle/>
          <a:p>
            <a:pPr algn="just"/>
            <a:r>
              <a:rPr lang="en-US" sz="5400" b="1" i="0" dirty="0">
                <a:solidFill>
                  <a:srgbClr val="FF0000"/>
                </a:solidFill>
                <a:effectLst/>
                <a:latin typeface="Century Gothic" panose="020B0502020202020204" pitchFamily="34" charset="0"/>
              </a:rPr>
              <a:t>Attend industry conferences and tech events</a:t>
            </a:r>
            <a:endParaRPr lang="en-US" sz="3200" b="1" i="0" dirty="0">
              <a:solidFill>
                <a:srgbClr val="FF0000"/>
              </a:solidFill>
              <a:effectLs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21</a:t>
            </a:fld>
            <a:endParaRPr lang="en-US"/>
          </a:p>
        </p:txBody>
      </p:sp>
      <p:pic>
        <p:nvPicPr>
          <p:cNvPr id="7" name="Picture 6">
            <a:extLst>
              <a:ext uri="{FF2B5EF4-FFF2-40B4-BE49-F238E27FC236}">
                <a16:creationId xmlns:a16="http://schemas.microsoft.com/office/drawing/2014/main" id="{4630C63E-5E52-CBA3-5364-0592DC9925C7}"/>
              </a:ext>
            </a:extLst>
          </p:cNvPr>
          <p:cNvPicPr>
            <a:picLocks noChangeAspect="1"/>
          </p:cNvPicPr>
          <p:nvPr/>
        </p:nvPicPr>
        <p:blipFill>
          <a:blip r:embed="rId2"/>
          <a:stretch>
            <a:fillRect/>
          </a:stretch>
        </p:blipFill>
        <p:spPr>
          <a:xfrm>
            <a:off x="0" y="0"/>
            <a:ext cx="6449325" cy="3210373"/>
          </a:xfrm>
          <a:prstGeom prst="rect">
            <a:avLst/>
          </a:prstGeom>
        </p:spPr>
      </p:pic>
      <p:sp>
        <p:nvSpPr>
          <p:cNvPr id="8" name="Subtitle 2">
            <a:extLst>
              <a:ext uri="{FF2B5EF4-FFF2-40B4-BE49-F238E27FC236}">
                <a16:creationId xmlns:a16="http://schemas.microsoft.com/office/drawing/2014/main" id="{2216088D-EC39-2004-FEE2-0F2B753A6058}"/>
              </a:ext>
            </a:extLst>
          </p:cNvPr>
          <p:cNvSpPr txBox="1">
            <a:spLocks/>
          </p:cNvSpPr>
          <p:nvPr/>
        </p:nvSpPr>
        <p:spPr>
          <a:xfrm>
            <a:off x="0" y="2646254"/>
            <a:ext cx="11816336"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3200" b="1" dirty="0">
              <a:solidFill>
                <a:srgbClr val="FF0000"/>
              </a:solidFill>
              <a:latin typeface="Century Gothic" panose="020B0502020202020204" pitchFamily="34" charset="0"/>
            </a:endParaRPr>
          </a:p>
          <a:p>
            <a:pPr algn="just"/>
            <a:r>
              <a:rPr lang="en-US" sz="3200" dirty="0">
                <a:solidFill>
                  <a:srgbClr val="2D2D2D"/>
                </a:solidFill>
                <a:latin typeface="Century Gothic" panose="020B0502020202020204" pitchFamily="34" charset="0"/>
              </a:rPr>
              <a:t>Conferences are a great opportunity to see innovative technology specific to your industry. You can listen to industry leaders, attend classes and talk with vendors about their products. You can also check out technology-focused events and apply what you have learned to your industry. Many conferences make their keynote speeches available online for those that don't have the time or budget to attend in person.</a:t>
            </a:r>
            <a:endParaRPr lang="en-NG" sz="3200" dirty="0">
              <a:latin typeface="Century Gothic" panose="020B0502020202020204" pitchFamily="34" charset="0"/>
            </a:endParaRPr>
          </a:p>
        </p:txBody>
      </p:sp>
    </p:spTree>
    <p:extLst>
      <p:ext uri="{BB962C8B-B14F-4D97-AF65-F5344CB8AC3E}">
        <p14:creationId xmlns:p14="http://schemas.microsoft.com/office/powerpoint/2010/main" val="5902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5385241" y="901369"/>
            <a:ext cx="5808928" cy="1655762"/>
          </a:xfrm>
        </p:spPr>
        <p:txBody>
          <a:bodyPr/>
          <a:lstStyle/>
          <a:p>
            <a:pPr algn="just"/>
            <a:r>
              <a:rPr lang="en-US" sz="4000" b="1" i="0" dirty="0">
                <a:solidFill>
                  <a:srgbClr val="FF0000"/>
                </a:solidFill>
                <a:effectLst/>
                <a:latin typeface="Century Gothic" panose="020B0502020202020204" pitchFamily="34" charset="0"/>
              </a:rPr>
              <a:t>Devote time </a:t>
            </a:r>
            <a:r>
              <a:rPr lang="en-US" sz="4000" b="1" i="0" u="sng" dirty="0">
                <a:solidFill>
                  <a:srgbClr val="FF0000"/>
                </a:solidFill>
                <a:effectLst/>
                <a:latin typeface="Century Gothic" panose="020B0502020202020204" pitchFamily="34" charset="0"/>
              </a:rPr>
              <a:t>daily</a:t>
            </a:r>
            <a:r>
              <a:rPr lang="en-US" sz="4000" b="1" i="0" dirty="0">
                <a:solidFill>
                  <a:srgbClr val="FF0000"/>
                </a:solidFill>
                <a:effectLst/>
                <a:latin typeface="Century Gothic" panose="020B0502020202020204" pitchFamily="34" charset="0"/>
              </a:rPr>
              <a:t> to tech news</a:t>
            </a:r>
          </a:p>
          <a:p>
            <a:pPr algn="just"/>
            <a:endParaRPr lang="en-US" sz="3200" b="1" i="0" dirty="0">
              <a:solidFill>
                <a:srgbClr val="FF0000"/>
              </a:solidFill>
              <a:effectLs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22</a:t>
            </a:fld>
            <a:endParaRPr lang="en-US"/>
          </a:p>
        </p:txBody>
      </p:sp>
      <p:pic>
        <p:nvPicPr>
          <p:cNvPr id="5" name="Picture 4">
            <a:extLst>
              <a:ext uri="{FF2B5EF4-FFF2-40B4-BE49-F238E27FC236}">
                <a16:creationId xmlns:a16="http://schemas.microsoft.com/office/drawing/2014/main" id="{12B4C1A1-76AB-63DB-AFAD-B267437DFAA6}"/>
              </a:ext>
            </a:extLst>
          </p:cNvPr>
          <p:cNvPicPr>
            <a:picLocks noChangeAspect="1"/>
          </p:cNvPicPr>
          <p:nvPr/>
        </p:nvPicPr>
        <p:blipFill>
          <a:blip r:embed="rId2"/>
          <a:stretch>
            <a:fillRect/>
          </a:stretch>
        </p:blipFill>
        <p:spPr>
          <a:xfrm>
            <a:off x="0" y="0"/>
            <a:ext cx="5209953" cy="3429000"/>
          </a:xfrm>
          <a:prstGeom prst="rect">
            <a:avLst/>
          </a:prstGeom>
        </p:spPr>
      </p:pic>
      <p:sp>
        <p:nvSpPr>
          <p:cNvPr id="6" name="Subtitle 2">
            <a:extLst>
              <a:ext uri="{FF2B5EF4-FFF2-40B4-BE49-F238E27FC236}">
                <a16:creationId xmlns:a16="http://schemas.microsoft.com/office/drawing/2014/main" id="{F67FA859-82C8-5D2D-0D5B-D662DE909980}"/>
              </a:ext>
            </a:extLst>
          </p:cNvPr>
          <p:cNvSpPr txBox="1">
            <a:spLocks/>
          </p:cNvSpPr>
          <p:nvPr/>
        </p:nvSpPr>
        <p:spPr>
          <a:xfrm>
            <a:off x="175288" y="3429000"/>
            <a:ext cx="1201671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b="1" u="sng" dirty="0">
                <a:solidFill>
                  <a:srgbClr val="2D2D2D"/>
                </a:solidFill>
                <a:latin typeface="Century Gothic" panose="020B0502020202020204" pitchFamily="34" charset="0"/>
              </a:rPr>
              <a:t>To be very happy in life</a:t>
            </a:r>
            <a:r>
              <a:rPr lang="en-US" sz="3200" dirty="0">
                <a:solidFill>
                  <a:srgbClr val="2D2D2D"/>
                </a:solidFill>
                <a:latin typeface="Century Gothic" panose="020B0502020202020204" pitchFamily="34" charset="0"/>
              </a:rPr>
              <a:t>, devote a small portion of each day to stay up to date with technology news. For the most balanced approach, you can get your news from technology-focused publications and tech news sites online.  </a:t>
            </a:r>
            <a:r>
              <a:rPr lang="en-US" sz="3200" b="1" dirty="0">
                <a:solidFill>
                  <a:srgbClr val="FF0000"/>
                </a:solidFill>
                <a:latin typeface="Century Gothic" panose="020B0502020202020204" pitchFamily="34" charset="0"/>
              </a:rPr>
              <a:t>Find a few reputable sites you are comfortable with and stick with them. To save time, you can set up site keywords to receive key news items daily.</a:t>
            </a:r>
            <a:endParaRPr lang="en-NG" sz="3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85330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439479" y="337843"/>
            <a:ext cx="7205330" cy="1655762"/>
          </a:xfrm>
        </p:spPr>
        <p:txBody>
          <a:bodyPr/>
          <a:lstStyle/>
          <a:p>
            <a:pPr algn="just"/>
            <a:r>
              <a:rPr lang="en-US" sz="4000" b="1" i="0" dirty="0">
                <a:solidFill>
                  <a:srgbClr val="FF0000"/>
                </a:solidFill>
                <a:effectLst/>
                <a:latin typeface="Century Gothic" panose="020B0502020202020204" pitchFamily="34" charset="0"/>
              </a:rPr>
              <a:t>Connect with social media</a:t>
            </a:r>
          </a:p>
          <a:p>
            <a:pPr algn="just"/>
            <a:endParaRPr lang="en-US" sz="4000" b="1" i="0" dirty="0">
              <a:solidFill>
                <a:srgbClr val="FF0000"/>
              </a:solidFill>
              <a:effectLst/>
              <a:latin typeface="Century Gothic" panose="020B0502020202020204" pitchFamily="34" charset="0"/>
            </a:endParaRPr>
          </a:p>
          <a:p>
            <a:pPr algn="just"/>
            <a:r>
              <a:rPr lang="en-US" sz="3200" b="0" i="0" dirty="0">
                <a:solidFill>
                  <a:srgbClr val="2D2D2D"/>
                </a:solidFill>
                <a:effectLst/>
                <a:latin typeface="Century Gothic" panose="020B0502020202020204" pitchFamily="34" charset="0"/>
              </a:rPr>
              <a:t>There are many influencers devoted to technology and emerging trends. You can subscribe to newsletters or set alerts to notify you when your favorite tech influencer posts new material. Besides influencers, you can follow industry and tech company accounts to learn about emerging technologies on their social media handles.</a:t>
            </a:r>
            <a:endParaRPr lang="en-NG" sz="32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23</a:t>
            </a:fld>
            <a:endParaRPr lang="en-US"/>
          </a:p>
        </p:txBody>
      </p:sp>
      <p:pic>
        <p:nvPicPr>
          <p:cNvPr id="5" name="Picture 4">
            <a:extLst>
              <a:ext uri="{FF2B5EF4-FFF2-40B4-BE49-F238E27FC236}">
                <a16:creationId xmlns:a16="http://schemas.microsoft.com/office/drawing/2014/main" id="{36704E77-D5D0-9CF5-AD3F-E341FEC176D2}"/>
              </a:ext>
            </a:extLst>
          </p:cNvPr>
          <p:cNvPicPr>
            <a:picLocks noChangeAspect="1"/>
          </p:cNvPicPr>
          <p:nvPr/>
        </p:nvPicPr>
        <p:blipFill>
          <a:blip r:embed="rId2"/>
          <a:stretch>
            <a:fillRect/>
          </a:stretch>
        </p:blipFill>
        <p:spPr>
          <a:xfrm>
            <a:off x="8080744" y="1787728"/>
            <a:ext cx="3936190" cy="4347258"/>
          </a:xfrm>
          <a:prstGeom prst="rect">
            <a:avLst/>
          </a:prstGeom>
        </p:spPr>
      </p:pic>
    </p:spTree>
    <p:extLst>
      <p:ext uri="{BB962C8B-B14F-4D97-AF65-F5344CB8AC3E}">
        <p14:creationId xmlns:p14="http://schemas.microsoft.com/office/powerpoint/2010/main" val="207387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106326" y="337843"/>
            <a:ext cx="7666073" cy="1655762"/>
          </a:xfrm>
        </p:spPr>
        <p:txBody>
          <a:bodyPr/>
          <a:lstStyle/>
          <a:p>
            <a:pPr algn="just"/>
            <a:r>
              <a:rPr lang="en-US" sz="4000" b="1" i="0" dirty="0">
                <a:solidFill>
                  <a:srgbClr val="FF0000"/>
                </a:solidFill>
                <a:effectLst/>
                <a:latin typeface="Century Gothic" panose="020B0502020202020204" pitchFamily="34" charset="0"/>
              </a:rPr>
              <a:t>Prioritize learning</a:t>
            </a:r>
          </a:p>
          <a:p>
            <a:pPr algn="just"/>
            <a:r>
              <a:rPr lang="en-US" sz="3200" b="0" i="0" dirty="0">
                <a:solidFill>
                  <a:srgbClr val="2D2D2D"/>
                </a:solidFill>
                <a:effectLst/>
                <a:latin typeface="Century Gothic" panose="020B0502020202020204" pitchFamily="34" charset="0"/>
              </a:rPr>
              <a:t>Making learning a priority is a big part of keeping up with technology. </a:t>
            </a:r>
          </a:p>
          <a:p>
            <a:pPr algn="just"/>
            <a:endParaRPr lang="en-US" sz="3200" dirty="0">
              <a:solidFill>
                <a:srgbClr val="2D2D2D"/>
              </a:solidFill>
              <a:latin typeface="Century Gothic" panose="020B0502020202020204" pitchFamily="34" charset="0"/>
            </a:endParaRPr>
          </a:p>
          <a:p>
            <a:pPr algn="just"/>
            <a:r>
              <a:rPr lang="en-US" sz="3200" b="0" i="0" dirty="0">
                <a:solidFill>
                  <a:srgbClr val="2D2D2D"/>
                </a:solidFill>
                <a:effectLst/>
                <a:latin typeface="Century Gothic" panose="020B0502020202020204" pitchFamily="34" charset="0"/>
              </a:rPr>
              <a:t>Some online classes offer tech and industry-specific certifications. You can also take online classes through colleges or universities. Not only do college classes offer the chance to collaborate with others in your field, but they also allow you to experience current technologies used by businesses with virtual employees.</a:t>
            </a:r>
            <a:endParaRPr lang="en-NG" sz="32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24</a:t>
            </a:fld>
            <a:endParaRPr lang="en-US"/>
          </a:p>
        </p:txBody>
      </p:sp>
      <p:pic>
        <p:nvPicPr>
          <p:cNvPr id="5" name="Picture 4">
            <a:extLst>
              <a:ext uri="{FF2B5EF4-FFF2-40B4-BE49-F238E27FC236}">
                <a16:creationId xmlns:a16="http://schemas.microsoft.com/office/drawing/2014/main" id="{6A8F8400-7414-8E12-32AC-B58BB8F4E7C5}"/>
              </a:ext>
            </a:extLst>
          </p:cNvPr>
          <p:cNvPicPr>
            <a:picLocks noChangeAspect="1"/>
          </p:cNvPicPr>
          <p:nvPr/>
        </p:nvPicPr>
        <p:blipFill>
          <a:blip r:embed="rId2"/>
          <a:stretch>
            <a:fillRect/>
          </a:stretch>
        </p:blipFill>
        <p:spPr>
          <a:xfrm>
            <a:off x="7772400" y="1064016"/>
            <a:ext cx="4419600" cy="5153904"/>
          </a:xfrm>
          <a:prstGeom prst="rect">
            <a:avLst/>
          </a:prstGeom>
        </p:spPr>
      </p:pic>
    </p:spTree>
    <p:extLst>
      <p:ext uri="{BB962C8B-B14F-4D97-AF65-F5344CB8AC3E}">
        <p14:creationId xmlns:p14="http://schemas.microsoft.com/office/powerpoint/2010/main" val="3868383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5613992" y="784410"/>
            <a:ext cx="6491676" cy="1655762"/>
          </a:xfrm>
        </p:spPr>
        <p:txBody>
          <a:bodyPr/>
          <a:lstStyle/>
          <a:p>
            <a:pPr algn="just"/>
            <a:r>
              <a:rPr lang="en-US" sz="4000" b="1" i="0" dirty="0">
                <a:solidFill>
                  <a:srgbClr val="FF0000"/>
                </a:solidFill>
                <a:effectLst/>
                <a:latin typeface="Century Gothic" panose="020B0502020202020204" pitchFamily="34" charset="0"/>
              </a:rPr>
              <a:t>Share ideas with your peers – A tree doesn’t make a forest.</a:t>
            </a:r>
            <a:endParaRPr lang="en-NG" sz="32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25</a:t>
            </a:fld>
            <a:endParaRPr lang="en-US"/>
          </a:p>
        </p:txBody>
      </p:sp>
      <p:pic>
        <p:nvPicPr>
          <p:cNvPr id="7" name="Picture 6">
            <a:extLst>
              <a:ext uri="{FF2B5EF4-FFF2-40B4-BE49-F238E27FC236}">
                <a16:creationId xmlns:a16="http://schemas.microsoft.com/office/drawing/2014/main" id="{D004A624-6710-0B45-695E-EB47277DA7E2}"/>
              </a:ext>
            </a:extLst>
          </p:cNvPr>
          <p:cNvPicPr>
            <a:picLocks noChangeAspect="1"/>
          </p:cNvPicPr>
          <p:nvPr/>
        </p:nvPicPr>
        <p:blipFill>
          <a:blip r:embed="rId2"/>
          <a:stretch>
            <a:fillRect/>
          </a:stretch>
        </p:blipFill>
        <p:spPr>
          <a:xfrm>
            <a:off x="0" y="0"/>
            <a:ext cx="5613992" cy="3572374"/>
          </a:xfrm>
          <a:prstGeom prst="rect">
            <a:avLst/>
          </a:prstGeom>
        </p:spPr>
      </p:pic>
      <p:sp>
        <p:nvSpPr>
          <p:cNvPr id="8" name="Subtitle 2">
            <a:extLst>
              <a:ext uri="{FF2B5EF4-FFF2-40B4-BE49-F238E27FC236}">
                <a16:creationId xmlns:a16="http://schemas.microsoft.com/office/drawing/2014/main" id="{0745B217-E9E2-9496-7C7F-195FA3D23FF9}"/>
              </a:ext>
            </a:extLst>
          </p:cNvPr>
          <p:cNvSpPr txBox="1">
            <a:spLocks/>
          </p:cNvSpPr>
          <p:nvPr/>
        </p:nvSpPr>
        <p:spPr>
          <a:xfrm>
            <a:off x="282892" y="3805486"/>
            <a:ext cx="11678735"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dirty="0">
                <a:solidFill>
                  <a:srgbClr val="2D2D2D"/>
                </a:solidFill>
                <a:latin typeface="Century Gothic" panose="020B0502020202020204" pitchFamily="34" charset="0"/>
              </a:rPr>
              <a:t>Set up periodic meetings with co-workers, professionals from other departments and industry colleagues to talk about technology on the job. These meetings are a great way to learn about emerging tech, how others are using it and expected changes in your industry.</a:t>
            </a:r>
            <a:endParaRPr lang="en-NG" sz="3200" dirty="0">
              <a:latin typeface="Century Gothic" panose="020B0502020202020204" pitchFamily="34" charset="0"/>
            </a:endParaRPr>
          </a:p>
        </p:txBody>
      </p:sp>
    </p:spTree>
    <p:extLst>
      <p:ext uri="{BB962C8B-B14F-4D97-AF65-F5344CB8AC3E}">
        <p14:creationId xmlns:p14="http://schemas.microsoft.com/office/powerpoint/2010/main" val="1604541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439478" y="337843"/>
            <a:ext cx="7800755" cy="1655762"/>
          </a:xfrm>
        </p:spPr>
        <p:txBody>
          <a:bodyPr/>
          <a:lstStyle/>
          <a:p>
            <a:pPr algn="just"/>
            <a:r>
              <a:rPr lang="en-US" sz="4000" b="1" i="0" dirty="0">
                <a:solidFill>
                  <a:srgbClr val="FF0000"/>
                </a:solidFill>
                <a:effectLst/>
                <a:latin typeface="Century Gothic" panose="020B0502020202020204" pitchFamily="34" charset="0"/>
              </a:rPr>
              <a:t>Watch TED talks</a:t>
            </a:r>
          </a:p>
          <a:p>
            <a:pPr algn="just"/>
            <a:endParaRPr lang="en-US" sz="4000" b="1" i="0" dirty="0">
              <a:solidFill>
                <a:srgbClr val="FF0000"/>
              </a:solidFill>
              <a:effectLst/>
              <a:latin typeface="Century Gothic" panose="020B0502020202020204" pitchFamily="34" charset="0"/>
            </a:endParaRPr>
          </a:p>
          <a:p>
            <a:pPr algn="just"/>
            <a:r>
              <a:rPr lang="en-US" sz="3200" b="0" i="0" dirty="0">
                <a:solidFill>
                  <a:srgbClr val="2D2D2D"/>
                </a:solidFill>
                <a:effectLst/>
                <a:latin typeface="Century Gothic" panose="020B0502020202020204" pitchFamily="34" charset="0"/>
              </a:rPr>
              <a:t>TED talks are a simple way to stay current with technology in your free time. Many TED talks are by professionals you would see at a conference. Most talks are only 10 to 20 minutes long, are free to watch and cover a range of topics. You can save some search time by curating your TED feed to focus on technology, innovation and professional growth.</a:t>
            </a:r>
            <a:endParaRPr lang="en-NG" sz="32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26</a:t>
            </a:fld>
            <a:endParaRPr lang="en-US"/>
          </a:p>
        </p:txBody>
      </p:sp>
      <p:pic>
        <p:nvPicPr>
          <p:cNvPr id="5" name="Picture 4">
            <a:extLst>
              <a:ext uri="{FF2B5EF4-FFF2-40B4-BE49-F238E27FC236}">
                <a16:creationId xmlns:a16="http://schemas.microsoft.com/office/drawing/2014/main" id="{CB1DBF4F-240B-0D64-FEA3-5A80AAF9BB94}"/>
              </a:ext>
            </a:extLst>
          </p:cNvPr>
          <p:cNvPicPr>
            <a:picLocks noChangeAspect="1"/>
          </p:cNvPicPr>
          <p:nvPr/>
        </p:nvPicPr>
        <p:blipFill>
          <a:blip r:embed="rId2"/>
          <a:stretch>
            <a:fillRect/>
          </a:stretch>
        </p:blipFill>
        <p:spPr>
          <a:xfrm>
            <a:off x="8381468" y="1333207"/>
            <a:ext cx="3810532" cy="4089397"/>
          </a:xfrm>
          <a:prstGeom prst="rect">
            <a:avLst/>
          </a:prstGeom>
        </p:spPr>
      </p:pic>
    </p:spTree>
    <p:extLst>
      <p:ext uri="{BB962C8B-B14F-4D97-AF65-F5344CB8AC3E}">
        <p14:creationId xmlns:p14="http://schemas.microsoft.com/office/powerpoint/2010/main" val="714225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439479" y="337843"/>
            <a:ext cx="7428614" cy="1655762"/>
          </a:xfrm>
        </p:spPr>
        <p:txBody>
          <a:bodyPr/>
          <a:lstStyle/>
          <a:p>
            <a:pPr algn="just"/>
            <a:r>
              <a:rPr lang="en-US" sz="4000" b="1" i="0" dirty="0">
                <a:solidFill>
                  <a:srgbClr val="FF0000"/>
                </a:solidFill>
                <a:effectLst/>
                <a:latin typeface="Century Gothic" panose="020B0502020202020204" pitchFamily="34" charset="0"/>
              </a:rPr>
              <a:t>Listen to podcasts</a:t>
            </a:r>
          </a:p>
          <a:p>
            <a:pPr algn="just"/>
            <a:endParaRPr lang="en-US" sz="4000" b="1" i="0" dirty="0">
              <a:solidFill>
                <a:srgbClr val="FF0000"/>
              </a:solidFill>
              <a:effectLst/>
              <a:latin typeface="Century Gothic" panose="020B0502020202020204" pitchFamily="34" charset="0"/>
            </a:endParaRPr>
          </a:p>
          <a:p>
            <a:pPr algn="just"/>
            <a:r>
              <a:rPr lang="en-US" sz="3200" dirty="0">
                <a:solidFill>
                  <a:srgbClr val="2D2D2D"/>
                </a:solidFill>
                <a:latin typeface="Century Gothic" panose="020B0502020202020204" pitchFamily="34" charset="0"/>
              </a:rPr>
              <a:t>I</a:t>
            </a:r>
            <a:r>
              <a:rPr lang="en-US" sz="3200" b="0" i="0" dirty="0">
                <a:solidFill>
                  <a:srgbClr val="2D2D2D"/>
                </a:solidFill>
                <a:effectLst/>
                <a:latin typeface="Century Gothic" panose="020B0502020202020204" pitchFamily="34" charset="0"/>
              </a:rPr>
              <a:t>f you are an auditory learner, podcasts can be a great way to keep up to date on general technology news and industry-specific technological advances. There are even podcasts that serve as virtual coding classes. Podcasts are free and you can listen to them anywhere.</a:t>
            </a:r>
            <a:endParaRPr lang="en-NG" sz="32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27</a:t>
            </a:fld>
            <a:endParaRPr lang="en-US"/>
          </a:p>
        </p:txBody>
      </p:sp>
      <p:pic>
        <p:nvPicPr>
          <p:cNvPr id="5" name="Picture 4">
            <a:extLst>
              <a:ext uri="{FF2B5EF4-FFF2-40B4-BE49-F238E27FC236}">
                <a16:creationId xmlns:a16="http://schemas.microsoft.com/office/drawing/2014/main" id="{0396DC38-7664-ECE1-015F-71EC4F6133A8}"/>
              </a:ext>
            </a:extLst>
          </p:cNvPr>
          <p:cNvPicPr>
            <a:picLocks noChangeAspect="1"/>
          </p:cNvPicPr>
          <p:nvPr/>
        </p:nvPicPr>
        <p:blipFill>
          <a:blip r:embed="rId2"/>
          <a:stretch>
            <a:fillRect/>
          </a:stretch>
        </p:blipFill>
        <p:spPr>
          <a:xfrm>
            <a:off x="7964277" y="1783221"/>
            <a:ext cx="4067743" cy="3756342"/>
          </a:xfrm>
          <a:prstGeom prst="rect">
            <a:avLst/>
          </a:prstGeom>
        </p:spPr>
      </p:pic>
    </p:spTree>
    <p:extLst>
      <p:ext uri="{BB962C8B-B14F-4D97-AF65-F5344CB8AC3E}">
        <p14:creationId xmlns:p14="http://schemas.microsoft.com/office/powerpoint/2010/main" val="273081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E8060-31EB-123D-5D08-6532653CBA9A}"/>
              </a:ext>
            </a:extLst>
          </p:cNvPr>
          <p:cNvSpPr>
            <a:spLocks noGrp="1"/>
          </p:cNvSpPr>
          <p:nvPr>
            <p:ph type="subTitle" idx="1"/>
          </p:nvPr>
        </p:nvSpPr>
        <p:spPr>
          <a:xfrm>
            <a:off x="74427" y="0"/>
            <a:ext cx="8751243" cy="1655762"/>
          </a:xfrm>
        </p:spPr>
        <p:txBody>
          <a:bodyPr/>
          <a:lstStyle/>
          <a:p>
            <a:pPr algn="just"/>
            <a:r>
              <a:rPr lang="en-US" sz="4000" b="1" i="0" dirty="0">
                <a:solidFill>
                  <a:srgbClr val="FF0000"/>
                </a:solidFill>
                <a:effectLst/>
                <a:latin typeface="Century Gothic" panose="020B0502020202020204" pitchFamily="34" charset="0"/>
              </a:rPr>
              <a:t>Be willing to experiment</a:t>
            </a:r>
          </a:p>
          <a:p>
            <a:pPr algn="just"/>
            <a:endParaRPr lang="en-US" sz="2000" b="1" i="0" dirty="0">
              <a:solidFill>
                <a:srgbClr val="FF0000"/>
              </a:solidFill>
              <a:effectLst/>
              <a:latin typeface="Century Gothic" panose="020B0502020202020204" pitchFamily="34" charset="0"/>
            </a:endParaRPr>
          </a:p>
          <a:p>
            <a:pPr algn="just"/>
            <a:r>
              <a:rPr lang="en-US" sz="3200" b="0" i="0" dirty="0">
                <a:solidFill>
                  <a:srgbClr val="2D2D2D"/>
                </a:solidFill>
                <a:effectLst/>
                <a:latin typeface="Century Gothic" panose="020B0502020202020204" pitchFamily="34" charset="0"/>
              </a:rPr>
              <a:t>Practice and experimentation is a key part of staying up to date with technology. A passion project keeps your technical skills sharp while experimenting with a new coding language or platform. </a:t>
            </a:r>
          </a:p>
          <a:p>
            <a:pPr algn="just"/>
            <a:endParaRPr lang="en-US" sz="3200" dirty="0">
              <a:solidFill>
                <a:srgbClr val="2D2D2D"/>
              </a:solidFill>
              <a:latin typeface="Century Gothic" panose="020B0502020202020204" pitchFamily="34" charset="0"/>
            </a:endParaRPr>
          </a:p>
          <a:p>
            <a:pPr algn="just"/>
            <a:r>
              <a:rPr lang="en-US" sz="3200" b="0" i="0" dirty="0">
                <a:solidFill>
                  <a:srgbClr val="2D2D2D"/>
                </a:solidFill>
                <a:effectLst/>
                <a:latin typeface="Century Gothic" panose="020B0502020202020204" pitchFamily="34" charset="0"/>
              </a:rPr>
              <a:t>Many sites offer tutorials and space to work on projects. Even you can benefit from the many online tutorials that provide the opportunity to practice and play with new tech, most without a significant investment of cash.</a:t>
            </a:r>
            <a:endParaRPr lang="en-NG" sz="32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752D3005-94C3-723C-29D0-54DDE814A264}"/>
              </a:ext>
            </a:extLst>
          </p:cNvPr>
          <p:cNvSpPr>
            <a:spLocks noGrp="1"/>
          </p:cNvSpPr>
          <p:nvPr>
            <p:ph type="sldNum" sz="quarter" idx="12"/>
          </p:nvPr>
        </p:nvSpPr>
        <p:spPr/>
        <p:txBody>
          <a:bodyPr/>
          <a:lstStyle/>
          <a:p>
            <a:fld id="{3276B696-7AC1-47E6-B89D-AB611C84B365}" type="slidenum">
              <a:rPr lang="en-US" smtClean="0"/>
              <a:t>28</a:t>
            </a:fld>
            <a:endParaRPr lang="en-US"/>
          </a:p>
        </p:txBody>
      </p:sp>
      <p:pic>
        <p:nvPicPr>
          <p:cNvPr id="2" name="Picture Placeholder 11">
            <a:extLst>
              <a:ext uri="{FF2B5EF4-FFF2-40B4-BE49-F238E27FC236}">
                <a16:creationId xmlns:a16="http://schemas.microsoft.com/office/drawing/2014/main" id="{67D3A2B0-7497-B94E-75A6-F891997E82F5}"/>
              </a:ext>
            </a:extLst>
          </p:cNvPr>
          <p:cNvPicPr>
            <a:picLocks noChangeAspect="1"/>
          </p:cNvPicPr>
          <p:nvPr/>
        </p:nvPicPr>
        <p:blipFill rotWithShape="1">
          <a:blip r:embed="rId2"/>
          <a:srcRect l="19435" r="19435"/>
          <a:stretch/>
        </p:blipFill>
        <p:spPr>
          <a:xfrm>
            <a:off x="8825671" y="807551"/>
            <a:ext cx="3366329" cy="551882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Tree>
    <p:extLst>
      <p:ext uri="{BB962C8B-B14F-4D97-AF65-F5344CB8AC3E}">
        <p14:creationId xmlns:p14="http://schemas.microsoft.com/office/powerpoint/2010/main" val="1070852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2191999" cy="6857997"/>
          </a:xfrm>
          <a:prstGeom prst="rect">
            <a:avLst/>
          </a:prstGeom>
        </p:spPr>
      </p:pic>
      <p:grpSp>
        <p:nvGrpSpPr>
          <p:cNvPr id="7" name="object 7"/>
          <p:cNvGrpSpPr/>
          <p:nvPr/>
        </p:nvGrpSpPr>
        <p:grpSpPr>
          <a:xfrm>
            <a:off x="11801856" y="6167628"/>
            <a:ext cx="400050" cy="700405"/>
            <a:chOff x="11801856" y="6167628"/>
            <a:chExt cx="400050" cy="700405"/>
          </a:xfrm>
        </p:grpSpPr>
        <p:sp>
          <p:nvSpPr>
            <p:cNvPr id="8" name="object 8"/>
            <p:cNvSpPr/>
            <p:nvPr/>
          </p:nvSpPr>
          <p:spPr>
            <a:xfrm>
              <a:off x="11811762" y="6177534"/>
              <a:ext cx="380365" cy="680720"/>
            </a:xfrm>
            <a:custGeom>
              <a:avLst/>
              <a:gdLst/>
              <a:ahLst/>
              <a:cxnLst/>
              <a:rect l="l" t="t" r="r" b="b"/>
              <a:pathLst>
                <a:path w="380365" h="680720">
                  <a:moveTo>
                    <a:pt x="380238" y="0"/>
                  </a:moveTo>
                  <a:lnTo>
                    <a:pt x="0" y="0"/>
                  </a:lnTo>
                  <a:lnTo>
                    <a:pt x="0" y="680464"/>
                  </a:lnTo>
                  <a:lnTo>
                    <a:pt x="380238" y="680464"/>
                  </a:lnTo>
                  <a:lnTo>
                    <a:pt x="380238" y="0"/>
                  </a:lnTo>
                  <a:close/>
                </a:path>
              </a:pathLst>
            </a:custGeom>
            <a:solidFill>
              <a:srgbClr val="1F5D64"/>
            </a:solidFill>
          </p:spPr>
          <p:txBody>
            <a:bodyPr wrap="square" lIns="0" tIns="0" rIns="0" bIns="0" rtlCol="0"/>
            <a:lstStyle/>
            <a:p>
              <a:endParaRPr/>
            </a:p>
          </p:txBody>
        </p:sp>
        <p:sp>
          <p:nvSpPr>
            <p:cNvPr id="9" name="object 9"/>
            <p:cNvSpPr/>
            <p:nvPr/>
          </p:nvSpPr>
          <p:spPr>
            <a:xfrm>
              <a:off x="11811762" y="6177534"/>
              <a:ext cx="380365" cy="680720"/>
            </a:xfrm>
            <a:custGeom>
              <a:avLst/>
              <a:gdLst/>
              <a:ahLst/>
              <a:cxnLst/>
              <a:rect l="l" t="t" r="r" b="b"/>
              <a:pathLst>
                <a:path w="380365" h="680720">
                  <a:moveTo>
                    <a:pt x="380238" y="0"/>
                  </a:moveTo>
                  <a:lnTo>
                    <a:pt x="0" y="0"/>
                  </a:lnTo>
                  <a:lnTo>
                    <a:pt x="0" y="680464"/>
                  </a:lnTo>
                </a:path>
              </a:pathLst>
            </a:custGeom>
            <a:ln w="19812">
              <a:solidFill>
                <a:srgbClr val="0C445E"/>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13335" rIns="0" bIns="0" rtlCol="0">
            <a:spAutoFit/>
          </a:bodyPr>
          <a:lstStyle/>
          <a:p>
            <a:pPr marL="124460">
              <a:lnSpc>
                <a:spcPct val="100000"/>
              </a:lnSpc>
              <a:spcBef>
                <a:spcPts val="105"/>
              </a:spcBef>
            </a:pPr>
            <a:fld id="{81D60167-4931-47E6-BA6A-407CBD079E47}" type="slidenum">
              <a:rPr spc="-25" dirty="0"/>
              <a:t>29</a:t>
            </a:fld>
            <a:endParaRPr spc="-25" dirty="0"/>
          </a:p>
        </p:txBody>
      </p:sp>
      <p:sp>
        <p:nvSpPr>
          <p:cNvPr id="2" name="Title 6">
            <a:extLst>
              <a:ext uri="{FF2B5EF4-FFF2-40B4-BE49-F238E27FC236}">
                <a16:creationId xmlns:a16="http://schemas.microsoft.com/office/drawing/2014/main" id="{194D7542-24E8-EE8A-A1FA-D30CB53D2A4C}"/>
              </a:ext>
            </a:extLst>
          </p:cNvPr>
          <p:cNvSpPr>
            <a:spLocks noGrp="1"/>
          </p:cNvSpPr>
          <p:nvPr>
            <p:ph type="title"/>
          </p:nvPr>
        </p:nvSpPr>
        <p:spPr>
          <a:xfrm>
            <a:off x="0" y="203201"/>
            <a:ext cx="5445759" cy="721360"/>
          </a:xfrm>
        </p:spPr>
        <p:txBody>
          <a:bodyPr/>
          <a:lstStyle/>
          <a:p>
            <a:pPr algn="just"/>
            <a:r>
              <a:rPr lang="en-US" altLang="zh-CN" sz="66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What’s Next?</a:t>
            </a:r>
            <a:r>
              <a:rPr lang="en-US" altLang="zh-CN"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 </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3D130A0-AB85-06E6-6853-80279647D9EC}"/>
              </a:ext>
            </a:extLst>
          </p:cNvPr>
          <p:cNvPicPr>
            <a:picLocks noChangeAspect="1"/>
          </p:cNvPicPr>
          <p:nvPr/>
        </p:nvPicPr>
        <p:blipFill>
          <a:blip r:embed="rId3"/>
          <a:stretch>
            <a:fillRect/>
          </a:stretch>
        </p:blipFill>
        <p:spPr>
          <a:xfrm>
            <a:off x="9877101" y="0"/>
            <a:ext cx="2314898" cy="838317"/>
          </a:xfrm>
          <a:prstGeom prst="rect">
            <a:avLst/>
          </a:prstGeom>
        </p:spPr>
      </p:pic>
    </p:spTree>
    <p:extLst>
      <p:ext uri="{BB962C8B-B14F-4D97-AF65-F5344CB8AC3E}">
        <p14:creationId xmlns:p14="http://schemas.microsoft.com/office/powerpoint/2010/main" val="63387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F653AD-B1A7-9EF5-5116-D15DEE6D39D7}"/>
              </a:ext>
            </a:extLst>
          </p:cNvPr>
          <p:cNvSpPr>
            <a:spLocks noGrp="1"/>
          </p:cNvSpPr>
          <p:nvPr>
            <p:ph type="sldNum" sz="quarter" idx="7"/>
          </p:nvPr>
        </p:nvSpPr>
        <p:spPr/>
        <p:txBody>
          <a:bodyPr/>
          <a:lstStyle/>
          <a:p>
            <a:pPr marL="124460">
              <a:lnSpc>
                <a:spcPct val="100000"/>
              </a:lnSpc>
              <a:spcBef>
                <a:spcPts val="105"/>
              </a:spcBef>
            </a:pPr>
            <a:fld id="{81D60167-4931-47E6-BA6A-407CBD079E47}" type="slidenum">
              <a:rPr lang="en-NG" spc="-25" smtClean="0"/>
              <a:t>3</a:t>
            </a:fld>
            <a:endParaRPr lang="en-NG" spc="-25" dirty="0"/>
          </a:p>
        </p:txBody>
      </p:sp>
      <p:pic>
        <p:nvPicPr>
          <p:cNvPr id="7" name="Picture 6">
            <a:extLst>
              <a:ext uri="{FF2B5EF4-FFF2-40B4-BE49-F238E27FC236}">
                <a16:creationId xmlns:a16="http://schemas.microsoft.com/office/drawing/2014/main" id="{881C0CB9-35B8-331A-45C8-E688A4D855FF}"/>
              </a:ext>
            </a:extLst>
          </p:cNvPr>
          <p:cNvPicPr>
            <a:picLocks noChangeAspect="1"/>
          </p:cNvPicPr>
          <p:nvPr/>
        </p:nvPicPr>
        <p:blipFill>
          <a:blip r:embed="rId2"/>
          <a:stretch>
            <a:fillRect/>
          </a:stretch>
        </p:blipFill>
        <p:spPr>
          <a:xfrm>
            <a:off x="5550196" y="111641"/>
            <a:ext cx="6560288" cy="6772940"/>
          </a:xfrm>
          <a:prstGeom prst="rect">
            <a:avLst/>
          </a:prstGeom>
        </p:spPr>
      </p:pic>
      <p:pic>
        <p:nvPicPr>
          <p:cNvPr id="9" name="Picture 8">
            <a:extLst>
              <a:ext uri="{FF2B5EF4-FFF2-40B4-BE49-F238E27FC236}">
                <a16:creationId xmlns:a16="http://schemas.microsoft.com/office/drawing/2014/main" id="{BD745D2D-D442-80D9-6079-2F33B082592D}"/>
              </a:ext>
            </a:extLst>
          </p:cNvPr>
          <p:cNvPicPr>
            <a:picLocks noChangeAspect="1"/>
          </p:cNvPicPr>
          <p:nvPr/>
        </p:nvPicPr>
        <p:blipFill>
          <a:blip r:embed="rId3"/>
          <a:stretch>
            <a:fillRect/>
          </a:stretch>
        </p:blipFill>
        <p:spPr>
          <a:xfrm>
            <a:off x="56708" y="0"/>
            <a:ext cx="5493488" cy="6815470"/>
          </a:xfrm>
          <a:prstGeom prst="rect">
            <a:avLst/>
          </a:prstGeom>
        </p:spPr>
      </p:pic>
    </p:spTree>
    <p:extLst>
      <p:ext uri="{BB962C8B-B14F-4D97-AF65-F5344CB8AC3E}">
        <p14:creationId xmlns:p14="http://schemas.microsoft.com/office/powerpoint/2010/main" val="1696483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EAC08B-3E02-1F27-9D62-0229DF522695}"/>
              </a:ext>
            </a:extLst>
          </p:cNvPr>
          <p:cNvSpPr>
            <a:spLocks noGrp="1"/>
          </p:cNvSpPr>
          <p:nvPr>
            <p:ph type="subTitle" idx="1"/>
          </p:nvPr>
        </p:nvSpPr>
        <p:spPr>
          <a:xfrm>
            <a:off x="121920" y="960438"/>
            <a:ext cx="11948160" cy="1655762"/>
          </a:xfrm>
        </p:spPr>
        <p:txBody>
          <a:bodyPr/>
          <a:lstStyle/>
          <a:p>
            <a:pPr algn="just"/>
            <a:r>
              <a:rPr lang="en-US" b="1" i="0" dirty="0">
                <a:solidFill>
                  <a:schemeClr val="tx1"/>
                </a:solidFill>
                <a:effectLst/>
                <a:latin typeface="Century Gothic" panose="020B0502020202020204" pitchFamily="34" charset="0"/>
              </a:rPr>
              <a:t>ICAN’s Vision Statement states:</a:t>
            </a:r>
          </a:p>
          <a:p>
            <a:pPr algn="just"/>
            <a:endParaRPr lang="en-US" b="1" dirty="0">
              <a:solidFill>
                <a:schemeClr val="tx1"/>
              </a:solidFill>
              <a:latin typeface="Century Gothic" panose="020B0502020202020204" pitchFamily="34" charset="0"/>
            </a:endParaRPr>
          </a:p>
          <a:p>
            <a:pPr algn="just"/>
            <a:r>
              <a:rPr lang="en-US" sz="4000" b="1" i="0" dirty="0">
                <a:solidFill>
                  <a:schemeClr val="tx1"/>
                </a:solidFill>
                <a:effectLst>
                  <a:outerShdw blurRad="38100" dist="38100" dir="2700000" algn="tl">
                    <a:srgbClr val="000000">
                      <a:alpha val="43137"/>
                    </a:srgbClr>
                  </a:outerShdw>
                </a:effectLst>
                <a:latin typeface="Century Gothic" panose="020B0502020202020204" pitchFamily="34" charset="0"/>
              </a:rPr>
              <a:t> “To be a leading Global professional body.”</a:t>
            </a:r>
            <a:endParaRPr lang="en-US" b="1" i="0" dirty="0">
              <a:solidFill>
                <a:schemeClr val="tx1"/>
              </a:solidFill>
              <a:effectLst>
                <a:outerShdw blurRad="38100" dist="38100" dir="2700000" algn="tl">
                  <a:srgbClr val="000000">
                    <a:alpha val="43137"/>
                  </a:srgbClr>
                </a:outerShdw>
              </a:effectLst>
              <a:latin typeface="Century Gothic" panose="020B0502020202020204" pitchFamily="34" charset="0"/>
            </a:endParaRPr>
          </a:p>
          <a:p>
            <a:pPr algn="just"/>
            <a:endParaRPr lang="en-US" sz="2400" b="1" dirty="0">
              <a:solidFill>
                <a:schemeClr val="tx1"/>
              </a:solidFill>
              <a:latin typeface="Century Gothic" panose="020B0502020202020204" pitchFamily="34" charset="0"/>
            </a:endParaRPr>
          </a:p>
          <a:p>
            <a:pPr algn="just"/>
            <a:br>
              <a:rPr lang="en-US" b="1" i="0" dirty="0">
                <a:solidFill>
                  <a:schemeClr val="tx1"/>
                </a:solidFill>
                <a:effectLst/>
                <a:latin typeface="Century Gothic" panose="020B0502020202020204" pitchFamily="34" charset="0"/>
              </a:rPr>
            </a:br>
            <a:br>
              <a:rPr lang="en-US" b="1" i="0" dirty="0">
                <a:solidFill>
                  <a:schemeClr val="tx1"/>
                </a:solidFill>
                <a:effectLst/>
                <a:latin typeface="Century Gothic" panose="020B0502020202020204" pitchFamily="34" charset="0"/>
              </a:rPr>
            </a:br>
            <a:r>
              <a:rPr lang="en-US" sz="4000" b="1" i="0" dirty="0">
                <a:solidFill>
                  <a:srgbClr val="7030A0"/>
                </a:solidFill>
                <a:effectLst/>
                <a:latin typeface="Century Gothic" panose="020B0502020202020204" pitchFamily="34" charset="0"/>
              </a:rPr>
              <a:t>What about you? What’s your vision statement?</a:t>
            </a:r>
          </a:p>
          <a:p>
            <a:pPr algn="just"/>
            <a:endParaRPr lang="en-US" sz="4000" b="1" dirty="0">
              <a:solidFill>
                <a:srgbClr val="FF0000"/>
              </a:solidFill>
              <a:latin typeface="Century Gothic" panose="020B0502020202020204" pitchFamily="34" charset="0"/>
            </a:endParaRPr>
          </a:p>
          <a:p>
            <a:pPr algn="just"/>
            <a:r>
              <a:rPr lang="en-US" sz="4000" b="1" i="0" dirty="0">
                <a:solidFill>
                  <a:srgbClr val="FF0000"/>
                </a:solidFill>
                <a:effectLst/>
                <a:latin typeface="Century Gothic" panose="020B0502020202020204" pitchFamily="34" charset="0"/>
              </a:rPr>
              <a:t>Will you still be relevant in the next 5 years?</a:t>
            </a:r>
            <a:endParaRPr lang="en-US" sz="2400" b="0" i="0" dirty="0">
              <a:solidFill>
                <a:srgbClr val="FF0000"/>
              </a:solidFill>
              <a:effectLs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7046653-19B7-CCC7-74A2-4FF3FCD3ECBB}"/>
              </a:ext>
            </a:extLst>
          </p:cNvPr>
          <p:cNvSpPr>
            <a:spLocks noGrp="1"/>
          </p:cNvSpPr>
          <p:nvPr>
            <p:ph type="sldNum" sz="quarter" idx="12"/>
          </p:nvPr>
        </p:nvSpPr>
        <p:spPr/>
        <p:txBody>
          <a:bodyPr/>
          <a:lstStyle/>
          <a:p>
            <a:fld id="{3276B696-7AC1-47E6-B89D-AB611C84B365}" type="slidenum">
              <a:rPr lang="en-US" smtClean="0"/>
              <a:t>30</a:t>
            </a:fld>
            <a:endParaRPr lang="en-US"/>
          </a:p>
        </p:txBody>
      </p:sp>
    </p:spTree>
    <p:extLst>
      <p:ext uri="{BB962C8B-B14F-4D97-AF65-F5344CB8AC3E}">
        <p14:creationId xmlns:p14="http://schemas.microsoft.com/office/powerpoint/2010/main" val="241358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3EAC08B-3E02-1F27-9D62-0229DF522695}"/>
              </a:ext>
            </a:extLst>
          </p:cNvPr>
          <p:cNvSpPr>
            <a:spLocks noGrp="1"/>
          </p:cNvSpPr>
          <p:nvPr>
            <p:ph type="subTitle" idx="1"/>
          </p:nvPr>
        </p:nvSpPr>
        <p:spPr>
          <a:xfrm>
            <a:off x="121920" y="960438"/>
            <a:ext cx="11948160" cy="1655762"/>
          </a:xfrm>
        </p:spPr>
        <p:txBody>
          <a:bodyPr/>
          <a:lstStyle/>
          <a:p>
            <a:pPr algn="just"/>
            <a:r>
              <a:rPr lang="en-US" b="1" i="0" dirty="0">
                <a:solidFill>
                  <a:schemeClr val="tx1"/>
                </a:solidFill>
                <a:effectLst/>
                <a:latin typeface="Century Gothic" panose="020B0502020202020204" pitchFamily="34" charset="0"/>
              </a:rPr>
              <a:t>References</a:t>
            </a:r>
          </a:p>
          <a:p>
            <a:pPr algn="just"/>
            <a:endParaRPr lang="en-US" sz="2400" dirty="0">
              <a:solidFill>
                <a:schemeClr val="tx1"/>
              </a:solidFill>
              <a:latin typeface="Century Gothic" panose="020B0502020202020204" pitchFamily="34" charset="0"/>
            </a:endParaRPr>
          </a:p>
          <a:p>
            <a:pPr marL="457200" indent="-457200" algn="just">
              <a:buFont typeface="+mj-lt"/>
              <a:buAutoNum type="arabicPeriod"/>
            </a:pPr>
            <a:r>
              <a:rPr lang="en-US" dirty="0">
                <a:solidFill>
                  <a:schemeClr val="tx1"/>
                </a:solidFill>
                <a:latin typeface="Century Gothic" panose="020B0502020202020204" pitchFamily="34" charset="0"/>
              </a:rPr>
              <a:t>ICAN induction 2023 extract</a:t>
            </a:r>
          </a:p>
          <a:p>
            <a:pPr marL="457200" indent="-457200" algn="just">
              <a:buFont typeface="+mj-lt"/>
              <a:buAutoNum type="arabicPeriod"/>
            </a:pPr>
            <a:r>
              <a:rPr lang="en-US" dirty="0">
                <a:solidFill>
                  <a:schemeClr val="tx1"/>
                </a:solidFill>
                <a:latin typeface="Century Gothic" panose="020B0502020202020204" pitchFamily="34" charset="0"/>
              </a:rPr>
              <a:t>KPMG report (2023) extract</a:t>
            </a:r>
          </a:p>
          <a:p>
            <a:pPr marL="457200" indent="-457200" algn="just">
              <a:buFont typeface="+mj-lt"/>
              <a:buAutoNum type="arabicPeriod"/>
            </a:pPr>
            <a:r>
              <a:rPr lang="en-US" sz="2400" i="0" dirty="0">
                <a:solidFill>
                  <a:schemeClr val="tx1"/>
                </a:solidFill>
                <a:effectLst/>
                <a:latin typeface="Century Gothic" panose="020B0502020202020204" pitchFamily="34" charset="0"/>
              </a:rPr>
              <a:t>PWC report (2023) </a:t>
            </a:r>
            <a:r>
              <a:rPr lang="en-US" dirty="0">
                <a:solidFill>
                  <a:schemeClr val="tx1"/>
                </a:solidFill>
                <a:latin typeface="Century Gothic" panose="020B0502020202020204" pitchFamily="34" charset="0"/>
              </a:rPr>
              <a:t>extract</a:t>
            </a:r>
          </a:p>
          <a:p>
            <a:pPr marL="457200" indent="-457200" algn="just">
              <a:buFont typeface="+mj-lt"/>
              <a:buAutoNum type="arabicPeriod"/>
            </a:pPr>
            <a:r>
              <a:rPr lang="en-US" sz="2400" i="0" dirty="0">
                <a:solidFill>
                  <a:schemeClr val="tx1"/>
                </a:solidFill>
                <a:effectLst/>
                <a:latin typeface="Century Gothic" panose="020B0502020202020204" pitchFamily="34" charset="0"/>
              </a:rPr>
              <a:t>EY report (2023) extract</a:t>
            </a:r>
          </a:p>
          <a:p>
            <a:pPr marL="457200" indent="-457200" algn="just">
              <a:buFont typeface="+mj-lt"/>
              <a:buAutoNum type="arabicPeriod"/>
            </a:pPr>
            <a:r>
              <a:rPr lang="en-US" dirty="0">
                <a:solidFill>
                  <a:schemeClr val="tx1"/>
                </a:solidFill>
                <a:latin typeface="Century Gothic" panose="020B0502020202020204" pitchFamily="34" charset="0"/>
              </a:rPr>
              <a:t>Deloitte report (2023) extract</a:t>
            </a:r>
            <a:endParaRPr lang="en-US" sz="2400" i="0" dirty="0">
              <a:solidFill>
                <a:schemeClr val="tx1"/>
              </a:solidFill>
              <a:effectLst/>
              <a:latin typeface="Century Gothic" panose="020B0502020202020204" pitchFamily="34" charset="0"/>
            </a:endParaRPr>
          </a:p>
          <a:p>
            <a:pPr marL="457200" indent="-457200" algn="just">
              <a:buFont typeface="+mj-lt"/>
              <a:buAutoNum type="arabicPeriod"/>
            </a:pPr>
            <a:r>
              <a:rPr lang="en-US" dirty="0">
                <a:solidFill>
                  <a:schemeClr val="tx1"/>
                </a:solidFill>
                <a:latin typeface="Century Gothic" panose="020B0502020202020204" pitchFamily="34" charset="0"/>
              </a:rPr>
              <a:t>Fortune 500 (2003) extract</a:t>
            </a:r>
          </a:p>
          <a:p>
            <a:pPr marL="457200" indent="-457200" algn="just">
              <a:buFont typeface="+mj-lt"/>
              <a:buAutoNum type="arabicPeriod"/>
            </a:pPr>
            <a:r>
              <a:rPr lang="en-US" sz="2400" i="0" dirty="0">
                <a:solidFill>
                  <a:schemeClr val="tx1"/>
                </a:solidFill>
                <a:effectLst/>
                <a:latin typeface="Century Gothic" panose="020B0502020202020204" pitchFamily="34" charset="0"/>
              </a:rPr>
              <a:t>Fortune 500 (2023) </a:t>
            </a:r>
            <a:r>
              <a:rPr lang="en-US" dirty="0">
                <a:solidFill>
                  <a:schemeClr val="tx1"/>
                </a:solidFill>
                <a:latin typeface="Century Gothic" panose="020B0502020202020204" pitchFamily="34" charset="0"/>
              </a:rPr>
              <a:t>extract</a:t>
            </a:r>
          </a:p>
          <a:p>
            <a:pPr marL="457200" indent="-457200" algn="just">
              <a:buFont typeface="+mj-lt"/>
              <a:buAutoNum type="arabicPeriod"/>
            </a:pPr>
            <a:r>
              <a:rPr lang="en-US" sz="2400" i="0" dirty="0">
                <a:solidFill>
                  <a:schemeClr val="tx1"/>
                </a:solidFill>
                <a:effectLst/>
                <a:latin typeface="Century Gothic" panose="020B0502020202020204" pitchFamily="34" charset="0"/>
              </a:rPr>
              <a:t>Samsung AFS Q1 2024</a:t>
            </a:r>
          </a:p>
          <a:p>
            <a:pPr marL="457200" indent="-457200" algn="just">
              <a:buFont typeface="+mj-lt"/>
              <a:buAutoNum type="arabicPeriod"/>
            </a:pPr>
            <a:r>
              <a:rPr lang="en-US" dirty="0">
                <a:solidFill>
                  <a:schemeClr val="tx1"/>
                </a:solidFill>
                <a:latin typeface="Century Gothic" panose="020B0502020202020204" pitchFamily="34" charset="0"/>
              </a:rPr>
              <a:t>Apple AFS Q1 2024</a:t>
            </a:r>
            <a:endParaRPr lang="en-US" sz="2400" i="0" dirty="0">
              <a:solidFill>
                <a:schemeClr val="tx1"/>
              </a:solidFill>
              <a:effectLst/>
              <a:latin typeface="Century Gothic" panose="020B0502020202020204" pitchFamily="34" charset="0"/>
            </a:endParaRPr>
          </a:p>
          <a:p>
            <a:pPr marL="457200" indent="-457200" algn="just">
              <a:buFont typeface="+mj-lt"/>
              <a:buAutoNum type="arabicPeriod"/>
            </a:pPr>
            <a:endParaRPr lang="en-US" sz="2400" b="0" i="0" dirty="0">
              <a:solidFill>
                <a:srgbClr val="FF0000"/>
              </a:solidFill>
              <a:effectLst/>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7046653-19B7-CCC7-74A2-4FF3FCD3ECBB}"/>
              </a:ext>
            </a:extLst>
          </p:cNvPr>
          <p:cNvSpPr>
            <a:spLocks noGrp="1"/>
          </p:cNvSpPr>
          <p:nvPr>
            <p:ph type="sldNum" sz="quarter" idx="12"/>
          </p:nvPr>
        </p:nvSpPr>
        <p:spPr/>
        <p:txBody>
          <a:bodyPr/>
          <a:lstStyle/>
          <a:p>
            <a:fld id="{3276B696-7AC1-47E6-B89D-AB611C84B365}" type="slidenum">
              <a:rPr lang="en-US" smtClean="0"/>
              <a:t>31</a:t>
            </a:fld>
            <a:endParaRPr lang="en-US"/>
          </a:p>
        </p:txBody>
      </p:sp>
    </p:spTree>
    <p:extLst>
      <p:ext uri="{BB962C8B-B14F-4D97-AF65-F5344CB8AC3E}">
        <p14:creationId xmlns:p14="http://schemas.microsoft.com/office/powerpoint/2010/main" val="32818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811000" y="6176771"/>
            <a:ext cx="381000" cy="681355"/>
          </a:xfrm>
          <a:custGeom>
            <a:avLst/>
            <a:gdLst/>
            <a:ahLst/>
            <a:cxnLst/>
            <a:rect l="l" t="t" r="r" b="b"/>
            <a:pathLst>
              <a:path w="381000" h="681354">
                <a:moveTo>
                  <a:pt x="381000" y="0"/>
                </a:moveTo>
                <a:lnTo>
                  <a:pt x="0" y="0"/>
                </a:lnTo>
                <a:lnTo>
                  <a:pt x="0" y="681226"/>
                </a:lnTo>
              </a:path>
            </a:pathLst>
          </a:custGeom>
          <a:ln w="12192">
            <a:solidFill>
              <a:srgbClr val="091F20"/>
            </a:solidFill>
          </a:ln>
        </p:spPr>
        <p:txBody>
          <a:bodyPr wrap="square" lIns="0" tIns="0" rIns="0" bIns="0" rtlCol="0"/>
          <a:lstStyle/>
          <a:p>
            <a:endParaRPr/>
          </a:p>
        </p:txBody>
      </p:sp>
      <p:sp>
        <p:nvSpPr>
          <p:cNvPr id="3" name="object 3"/>
          <p:cNvSpPr/>
          <p:nvPr/>
        </p:nvSpPr>
        <p:spPr>
          <a:xfrm>
            <a:off x="272796" y="309371"/>
            <a:ext cx="132715" cy="731520"/>
          </a:xfrm>
          <a:custGeom>
            <a:avLst/>
            <a:gdLst/>
            <a:ahLst/>
            <a:cxnLst/>
            <a:rect l="l" t="t" r="r" b="b"/>
            <a:pathLst>
              <a:path w="132715" h="731519">
                <a:moveTo>
                  <a:pt x="50292" y="86868"/>
                </a:moveTo>
                <a:lnTo>
                  <a:pt x="0" y="86868"/>
                </a:lnTo>
                <a:lnTo>
                  <a:pt x="0" y="731520"/>
                </a:lnTo>
                <a:lnTo>
                  <a:pt x="50292" y="731520"/>
                </a:lnTo>
                <a:lnTo>
                  <a:pt x="50292" y="86868"/>
                </a:lnTo>
                <a:close/>
              </a:path>
              <a:path w="132715" h="731519">
                <a:moveTo>
                  <a:pt x="132588" y="0"/>
                </a:moveTo>
                <a:lnTo>
                  <a:pt x="82296" y="0"/>
                </a:lnTo>
                <a:lnTo>
                  <a:pt x="82296" y="731520"/>
                </a:lnTo>
                <a:lnTo>
                  <a:pt x="132588" y="731520"/>
                </a:lnTo>
                <a:lnTo>
                  <a:pt x="132588" y="0"/>
                </a:lnTo>
                <a:close/>
              </a:path>
            </a:pathLst>
          </a:custGeom>
          <a:solidFill>
            <a:srgbClr val="C9AF2C"/>
          </a:solidFill>
        </p:spPr>
        <p:txBody>
          <a:bodyPr wrap="square" lIns="0" tIns="0" rIns="0" bIns="0" rtlCol="0"/>
          <a:lstStyle/>
          <a:p>
            <a:endParaRPr/>
          </a:p>
        </p:txBody>
      </p:sp>
      <p:grpSp>
        <p:nvGrpSpPr>
          <p:cNvPr id="4" name="object 4"/>
          <p:cNvGrpSpPr/>
          <p:nvPr/>
        </p:nvGrpSpPr>
        <p:grpSpPr>
          <a:xfrm>
            <a:off x="0" y="0"/>
            <a:ext cx="12191999" cy="6857997"/>
            <a:chOff x="0" y="0"/>
            <a:chExt cx="12191999" cy="6857997"/>
          </a:xfrm>
        </p:grpSpPr>
        <p:pic>
          <p:nvPicPr>
            <p:cNvPr id="5" name="object 5"/>
            <p:cNvPicPr/>
            <p:nvPr/>
          </p:nvPicPr>
          <p:blipFill>
            <a:blip r:embed="rId2" cstate="print"/>
            <a:stretch>
              <a:fillRect/>
            </a:stretch>
          </p:blipFill>
          <p:spPr>
            <a:xfrm>
              <a:off x="3288792" y="2153411"/>
              <a:ext cx="5558271" cy="2552700"/>
            </a:xfrm>
            <a:prstGeom prst="rect">
              <a:avLst/>
            </a:prstGeom>
          </p:spPr>
        </p:pic>
        <p:pic>
          <p:nvPicPr>
            <p:cNvPr id="6" name="object 6"/>
            <p:cNvPicPr/>
            <p:nvPr/>
          </p:nvPicPr>
          <p:blipFill>
            <a:blip r:embed="rId3" cstate="print"/>
            <a:stretch>
              <a:fillRect/>
            </a:stretch>
          </p:blipFill>
          <p:spPr>
            <a:xfrm>
              <a:off x="0" y="0"/>
              <a:ext cx="12191999" cy="6857997"/>
            </a:xfrm>
            <a:prstGeom prst="rect">
              <a:avLst/>
            </a:prstGeom>
          </p:spPr>
        </p:pic>
        <p:sp>
          <p:nvSpPr>
            <p:cNvPr id="7" name="object 7"/>
            <p:cNvSpPr/>
            <p:nvPr/>
          </p:nvSpPr>
          <p:spPr>
            <a:xfrm>
              <a:off x="411480" y="0"/>
              <a:ext cx="2383790" cy="6499860"/>
            </a:xfrm>
            <a:custGeom>
              <a:avLst/>
              <a:gdLst/>
              <a:ahLst/>
              <a:cxnLst/>
              <a:rect l="l" t="t" r="r" b="b"/>
              <a:pathLst>
                <a:path w="2383790" h="6499860">
                  <a:moveTo>
                    <a:pt x="2383536" y="0"/>
                  </a:moveTo>
                  <a:lnTo>
                    <a:pt x="1849247" y="0"/>
                  </a:lnTo>
                  <a:lnTo>
                    <a:pt x="534250" y="0"/>
                  </a:lnTo>
                  <a:lnTo>
                    <a:pt x="0" y="0"/>
                  </a:lnTo>
                  <a:lnTo>
                    <a:pt x="0" y="534289"/>
                  </a:lnTo>
                  <a:lnTo>
                    <a:pt x="0" y="2644140"/>
                  </a:lnTo>
                  <a:lnTo>
                    <a:pt x="0" y="5965609"/>
                  </a:lnTo>
                  <a:lnTo>
                    <a:pt x="2171" y="6014237"/>
                  </a:lnTo>
                  <a:lnTo>
                    <a:pt x="8597" y="6061646"/>
                  </a:lnTo>
                  <a:lnTo>
                    <a:pt x="19075" y="6107646"/>
                  </a:lnTo>
                  <a:lnTo>
                    <a:pt x="33413" y="6152032"/>
                  </a:lnTo>
                  <a:lnTo>
                    <a:pt x="51435" y="6194641"/>
                  </a:lnTo>
                  <a:lnTo>
                    <a:pt x="72936" y="6235268"/>
                  </a:lnTo>
                  <a:lnTo>
                    <a:pt x="97739" y="6273724"/>
                  </a:lnTo>
                  <a:lnTo>
                    <a:pt x="125641" y="6309830"/>
                  </a:lnTo>
                  <a:lnTo>
                    <a:pt x="156476" y="6343383"/>
                  </a:lnTo>
                  <a:lnTo>
                    <a:pt x="190030" y="6374219"/>
                  </a:lnTo>
                  <a:lnTo>
                    <a:pt x="226136" y="6402121"/>
                  </a:lnTo>
                  <a:lnTo>
                    <a:pt x="264591" y="6426924"/>
                  </a:lnTo>
                  <a:lnTo>
                    <a:pt x="305219" y="6448425"/>
                  </a:lnTo>
                  <a:lnTo>
                    <a:pt x="347827" y="6466446"/>
                  </a:lnTo>
                  <a:lnTo>
                    <a:pt x="392214" y="6480784"/>
                  </a:lnTo>
                  <a:lnTo>
                    <a:pt x="438213" y="6491262"/>
                  </a:lnTo>
                  <a:lnTo>
                    <a:pt x="485622" y="6497688"/>
                  </a:lnTo>
                  <a:lnTo>
                    <a:pt x="534250" y="6499860"/>
                  </a:lnTo>
                  <a:lnTo>
                    <a:pt x="1185672" y="6499860"/>
                  </a:lnTo>
                  <a:lnTo>
                    <a:pt x="1849247" y="6499860"/>
                  </a:lnTo>
                  <a:lnTo>
                    <a:pt x="2383523" y="6499860"/>
                  </a:lnTo>
                  <a:lnTo>
                    <a:pt x="2383523" y="5965901"/>
                  </a:lnTo>
                  <a:lnTo>
                    <a:pt x="2383536" y="5965609"/>
                  </a:lnTo>
                  <a:lnTo>
                    <a:pt x="2383536" y="2644140"/>
                  </a:lnTo>
                  <a:lnTo>
                    <a:pt x="2383536" y="534289"/>
                  </a:lnTo>
                  <a:lnTo>
                    <a:pt x="2383536" y="0"/>
                  </a:lnTo>
                  <a:close/>
                </a:path>
              </a:pathLst>
            </a:custGeom>
            <a:solidFill>
              <a:srgbClr val="00AFEF"/>
            </a:solidFill>
          </p:spPr>
          <p:txBody>
            <a:bodyPr wrap="square" lIns="0" tIns="0" rIns="0" bIns="0" rtlCol="0"/>
            <a:lstStyle/>
            <a:p>
              <a:endParaRPr/>
            </a:p>
          </p:txBody>
        </p:sp>
      </p:grpSp>
      <p:grpSp>
        <p:nvGrpSpPr>
          <p:cNvPr id="10" name="object 10"/>
          <p:cNvGrpSpPr/>
          <p:nvPr/>
        </p:nvGrpSpPr>
        <p:grpSpPr>
          <a:xfrm>
            <a:off x="11804904" y="6170676"/>
            <a:ext cx="393700" cy="693420"/>
            <a:chOff x="11804904" y="6170676"/>
            <a:chExt cx="393700" cy="693420"/>
          </a:xfrm>
        </p:grpSpPr>
        <p:sp>
          <p:nvSpPr>
            <p:cNvPr id="11" name="object 11"/>
            <p:cNvSpPr/>
            <p:nvPr/>
          </p:nvSpPr>
          <p:spPr>
            <a:xfrm>
              <a:off x="11811000" y="6176772"/>
              <a:ext cx="381000" cy="681355"/>
            </a:xfrm>
            <a:custGeom>
              <a:avLst/>
              <a:gdLst/>
              <a:ahLst/>
              <a:cxnLst/>
              <a:rect l="l" t="t" r="r" b="b"/>
              <a:pathLst>
                <a:path w="381000" h="681354">
                  <a:moveTo>
                    <a:pt x="381000" y="0"/>
                  </a:moveTo>
                  <a:lnTo>
                    <a:pt x="0" y="0"/>
                  </a:lnTo>
                  <a:lnTo>
                    <a:pt x="0" y="681226"/>
                  </a:lnTo>
                  <a:lnTo>
                    <a:pt x="381000" y="681226"/>
                  </a:lnTo>
                  <a:lnTo>
                    <a:pt x="381000" y="0"/>
                  </a:lnTo>
                  <a:close/>
                </a:path>
              </a:pathLst>
            </a:custGeom>
            <a:solidFill>
              <a:srgbClr val="1F5D64"/>
            </a:solidFill>
          </p:spPr>
          <p:txBody>
            <a:bodyPr wrap="square" lIns="0" tIns="0" rIns="0" bIns="0" rtlCol="0"/>
            <a:lstStyle/>
            <a:p>
              <a:endParaRPr/>
            </a:p>
          </p:txBody>
        </p:sp>
        <p:sp>
          <p:nvSpPr>
            <p:cNvPr id="12" name="object 12"/>
            <p:cNvSpPr/>
            <p:nvPr/>
          </p:nvSpPr>
          <p:spPr>
            <a:xfrm>
              <a:off x="11811000" y="6176772"/>
              <a:ext cx="381000" cy="681355"/>
            </a:xfrm>
            <a:custGeom>
              <a:avLst/>
              <a:gdLst/>
              <a:ahLst/>
              <a:cxnLst/>
              <a:rect l="l" t="t" r="r" b="b"/>
              <a:pathLst>
                <a:path w="381000" h="681354">
                  <a:moveTo>
                    <a:pt x="381000" y="0"/>
                  </a:moveTo>
                  <a:lnTo>
                    <a:pt x="0" y="0"/>
                  </a:lnTo>
                  <a:lnTo>
                    <a:pt x="0" y="681226"/>
                  </a:lnTo>
                </a:path>
              </a:pathLst>
            </a:custGeom>
            <a:ln w="12192">
              <a:solidFill>
                <a:srgbClr val="091F20"/>
              </a:solidFill>
            </a:ln>
          </p:spPr>
          <p:txBody>
            <a:bodyPr wrap="square" lIns="0" tIns="0" rIns="0" bIns="0" rtlCol="0"/>
            <a:lstStyle/>
            <a:p>
              <a:endParaRPr/>
            </a:p>
          </p:txBody>
        </p:sp>
      </p:grpSp>
      <p:sp>
        <p:nvSpPr>
          <p:cNvPr id="13" name="object 13"/>
          <p:cNvSpPr txBox="1"/>
          <p:nvPr/>
        </p:nvSpPr>
        <p:spPr>
          <a:xfrm>
            <a:off x="11943588" y="6430691"/>
            <a:ext cx="167640" cy="187325"/>
          </a:xfrm>
          <a:prstGeom prst="rect">
            <a:avLst/>
          </a:prstGeom>
        </p:spPr>
        <p:txBody>
          <a:bodyPr vert="horz" wrap="square" lIns="0" tIns="635" rIns="0" bIns="0" rtlCol="0">
            <a:spAutoFit/>
          </a:bodyPr>
          <a:lstStyle/>
          <a:p>
            <a:pPr>
              <a:lnSpc>
                <a:spcPct val="100000"/>
              </a:lnSpc>
              <a:spcBef>
                <a:spcPts val="5"/>
              </a:spcBef>
            </a:pPr>
            <a:r>
              <a:rPr sz="1200" spc="-135" dirty="0">
                <a:solidFill>
                  <a:srgbClr val="FFFFFF"/>
                </a:solidFill>
                <a:latin typeface="Verdana"/>
                <a:cs typeface="Verdana"/>
              </a:rPr>
              <a:t>92</a:t>
            </a:r>
            <a:endParaRPr sz="1200">
              <a:latin typeface="Verdana"/>
              <a:cs typeface="Verdana"/>
            </a:endParaRPr>
          </a:p>
        </p:txBody>
      </p:sp>
      <p:sp>
        <p:nvSpPr>
          <p:cNvPr id="14" name="object 14"/>
          <p:cNvSpPr txBox="1">
            <a:spLocks noGrp="1"/>
          </p:cNvSpPr>
          <p:nvPr>
            <p:ph type="sldNum" sz="quarter" idx="7"/>
          </p:nvPr>
        </p:nvSpPr>
        <p:spPr>
          <a:prstGeom prst="rect">
            <a:avLst/>
          </a:prstGeom>
        </p:spPr>
        <p:txBody>
          <a:bodyPr vert="horz" wrap="square" lIns="0" tIns="13335" rIns="0" bIns="0" rtlCol="0">
            <a:spAutoFit/>
          </a:bodyPr>
          <a:lstStyle/>
          <a:p>
            <a:pPr marL="124460">
              <a:lnSpc>
                <a:spcPct val="100000"/>
              </a:lnSpc>
              <a:spcBef>
                <a:spcPts val="105"/>
              </a:spcBef>
            </a:pPr>
            <a:fld id="{81D60167-4931-47E6-BA6A-407CBD079E47}" type="slidenum">
              <a:rPr spc="-25" dirty="0"/>
              <a:t>32</a:t>
            </a:fld>
            <a:endParaRPr spc="-25" dirty="0"/>
          </a:p>
        </p:txBody>
      </p:sp>
      <p:sp>
        <p:nvSpPr>
          <p:cNvPr id="16" name="Title 15">
            <a:extLst>
              <a:ext uri="{FF2B5EF4-FFF2-40B4-BE49-F238E27FC236}">
                <a16:creationId xmlns:a16="http://schemas.microsoft.com/office/drawing/2014/main" id="{73AFD5BF-F660-2621-A333-135B14D2049E}"/>
              </a:ext>
            </a:extLst>
          </p:cNvPr>
          <p:cNvSpPr>
            <a:spLocks noGrp="1"/>
          </p:cNvSpPr>
          <p:nvPr>
            <p:ph type="title"/>
          </p:nvPr>
        </p:nvSpPr>
        <p:spPr>
          <a:xfrm>
            <a:off x="405511" y="-24762"/>
            <a:ext cx="11197856" cy="1325563"/>
          </a:xfrm>
        </p:spPr>
        <p:txBody>
          <a:bodyPr/>
          <a:lstStyle/>
          <a:p>
            <a:r>
              <a:rPr lang="en-US" sz="6000" dirty="0">
                <a:solidFill>
                  <a:schemeClr val="bg1"/>
                </a:solidFill>
              </a:rPr>
              <a:t>Thank you and God Bless.</a:t>
            </a:r>
            <a:endParaRPr lang="en-NG" sz="6000" dirty="0">
              <a:solidFill>
                <a:schemeClr val="bg1"/>
              </a:solidFill>
            </a:endParaRPr>
          </a:p>
        </p:txBody>
      </p:sp>
    </p:spTree>
    <p:extLst>
      <p:ext uri="{BB962C8B-B14F-4D97-AF65-F5344CB8AC3E}">
        <p14:creationId xmlns:p14="http://schemas.microsoft.com/office/powerpoint/2010/main" val="2316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3FAE-3CCE-B979-6D3A-A9A719A6CB68}"/>
              </a:ext>
            </a:extLst>
          </p:cNvPr>
          <p:cNvSpPr>
            <a:spLocks noGrp="1"/>
          </p:cNvSpPr>
          <p:nvPr>
            <p:ph type="title"/>
          </p:nvPr>
        </p:nvSpPr>
        <p:spPr>
          <a:xfrm>
            <a:off x="304800" y="2620645"/>
            <a:ext cx="11887200" cy="1325563"/>
          </a:xfrm>
        </p:spPr>
        <p:txBody>
          <a:bodyPr/>
          <a:lstStyle/>
          <a:p>
            <a:r>
              <a:rPr lang="en-US" altLang="zh-CN" sz="48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Walmart has one Theme:</a:t>
            </a:r>
            <a:br>
              <a:rPr lang="en-US" altLang="zh-CN" sz="48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br>
              <a:rPr lang="en-US" altLang="zh-CN" sz="4800" u="sng"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r>
              <a:rPr lang="en-US" altLang="zh-CN" sz="4800"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		</a:t>
            </a:r>
            <a:r>
              <a:rPr lang="en-US" altLang="zh-CN" sz="8000" u="sng"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Swim or Sink</a:t>
            </a:r>
            <a:br>
              <a:rPr lang="en-US" altLang="zh-CN" sz="4800" u="sng"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br>
              <a:rPr lang="en-US" altLang="zh-CN" sz="4800" u="sng" dirty="0">
                <a:solidFill>
                  <a:srgbClr val="FF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br>
              <a:rPr lang="en-US" altLang="zh-CN" sz="48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br>
              <a:rPr lang="en-US" altLang="zh-CN" sz="48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br>
            <a:r>
              <a:rPr lang="en-US" altLang="zh-CN" sz="4000" dirty="0">
                <a:solidFill>
                  <a:srgbClr val="7030A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A big lesson for the Professional Accountants because LIFE is not fair, you just need to UPGRADE to avoid Life’s DOWNGRADE.</a:t>
            </a:r>
            <a:endParaRPr lang="en-NG" sz="4800" dirty="0">
              <a:solidFill>
                <a:srgbClr val="7030A0"/>
              </a:solidFill>
            </a:endParaRPr>
          </a:p>
        </p:txBody>
      </p:sp>
      <p:sp>
        <p:nvSpPr>
          <p:cNvPr id="3" name="Slide Number Placeholder 2">
            <a:extLst>
              <a:ext uri="{FF2B5EF4-FFF2-40B4-BE49-F238E27FC236}">
                <a16:creationId xmlns:a16="http://schemas.microsoft.com/office/drawing/2014/main" id="{CFB8386E-30B5-9C7C-1669-BA86820BAD17}"/>
              </a:ext>
            </a:extLst>
          </p:cNvPr>
          <p:cNvSpPr>
            <a:spLocks noGrp="1"/>
          </p:cNvSpPr>
          <p:nvPr>
            <p:ph type="sldNum" sz="quarter" idx="7"/>
          </p:nvPr>
        </p:nvSpPr>
        <p:spPr/>
        <p:txBody>
          <a:bodyPr/>
          <a:lstStyle/>
          <a:p>
            <a:pPr marL="124460">
              <a:lnSpc>
                <a:spcPct val="100000"/>
              </a:lnSpc>
              <a:spcBef>
                <a:spcPts val="105"/>
              </a:spcBef>
            </a:pPr>
            <a:fld id="{81D60167-4931-47E6-BA6A-407CBD079E47}" type="slidenum">
              <a:rPr lang="en-NG" spc="-25" smtClean="0"/>
              <a:t>4</a:t>
            </a:fld>
            <a:endParaRPr lang="en-NG" spc="-25" dirty="0"/>
          </a:p>
        </p:txBody>
      </p:sp>
    </p:spTree>
    <p:extLst>
      <p:ext uri="{BB962C8B-B14F-4D97-AF65-F5344CB8AC3E}">
        <p14:creationId xmlns:p14="http://schemas.microsoft.com/office/powerpoint/2010/main" val="25723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3FAE-3CCE-B979-6D3A-A9A719A6CB68}"/>
              </a:ext>
            </a:extLst>
          </p:cNvPr>
          <p:cNvSpPr>
            <a:spLocks noGrp="1"/>
          </p:cNvSpPr>
          <p:nvPr>
            <p:ph type="title"/>
          </p:nvPr>
        </p:nvSpPr>
        <p:spPr>
          <a:xfrm>
            <a:off x="152400" y="2620645"/>
            <a:ext cx="11887200" cy="1325563"/>
          </a:xfrm>
        </p:spPr>
        <p:txBody>
          <a:bodyPr/>
          <a:lstStyle/>
          <a:p>
            <a:pPr algn="just"/>
            <a:r>
              <a:rPr lang="en-US" altLang="zh-CN" sz="66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Hence, you are required to remain relevant in a Technologically Evolving World, </a:t>
            </a:r>
            <a:r>
              <a:rPr lang="en-US" altLang="zh-CN" sz="6600" u="sng"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as if you have a choice.</a:t>
            </a:r>
            <a:endParaRPr lang="en-NG" sz="6000" u="sng" dirty="0">
              <a:solidFill>
                <a:schemeClr val="tx1"/>
              </a:solidFill>
            </a:endParaRPr>
          </a:p>
        </p:txBody>
      </p:sp>
      <p:sp>
        <p:nvSpPr>
          <p:cNvPr id="3" name="Slide Number Placeholder 2">
            <a:extLst>
              <a:ext uri="{FF2B5EF4-FFF2-40B4-BE49-F238E27FC236}">
                <a16:creationId xmlns:a16="http://schemas.microsoft.com/office/drawing/2014/main" id="{CFB8386E-30B5-9C7C-1669-BA86820BAD17}"/>
              </a:ext>
            </a:extLst>
          </p:cNvPr>
          <p:cNvSpPr>
            <a:spLocks noGrp="1"/>
          </p:cNvSpPr>
          <p:nvPr>
            <p:ph type="sldNum" sz="quarter" idx="7"/>
          </p:nvPr>
        </p:nvSpPr>
        <p:spPr/>
        <p:txBody>
          <a:bodyPr/>
          <a:lstStyle/>
          <a:p>
            <a:pPr marL="124460">
              <a:lnSpc>
                <a:spcPct val="100000"/>
              </a:lnSpc>
              <a:spcBef>
                <a:spcPts val="105"/>
              </a:spcBef>
            </a:pPr>
            <a:fld id="{81D60167-4931-47E6-BA6A-407CBD079E47}" type="slidenum">
              <a:rPr lang="en-NG" spc="-25" smtClean="0"/>
              <a:t>5</a:t>
            </a:fld>
            <a:endParaRPr lang="en-NG" spc="-25" dirty="0"/>
          </a:p>
        </p:txBody>
      </p:sp>
    </p:spTree>
    <p:extLst>
      <p:ext uri="{BB962C8B-B14F-4D97-AF65-F5344CB8AC3E}">
        <p14:creationId xmlns:p14="http://schemas.microsoft.com/office/powerpoint/2010/main" val="247913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706285-E331-2C94-935F-5717FFCA63E5}"/>
              </a:ext>
            </a:extLst>
          </p:cNvPr>
          <p:cNvSpPr>
            <a:spLocks noGrp="1"/>
          </p:cNvSpPr>
          <p:nvPr>
            <p:ph type="title"/>
          </p:nvPr>
        </p:nvSpPr>
        <p:spPr>
          <a:xfrm>
            <a:off x="1760961" y="148328"/>
            <a:ext cx="7535445" cy="1115434"/>
          </a:xfrm>
        </p:spPr>
        <p:txBody>
          <a:bodyPr/>
          <a:lstStyle/>
          <a:p>
            <a:pPr algn="just"/>
            <a:r>
              <a:rPr lang="en-US" sz="5400" dirty="0">
                <a:solidFill>
                  <a:schemeClr val="tx1"/>
                </a:solidFill>
                <a:latin typeface="Century Gothic" panose="020B0502020202020204" pitchFamily="34" charset="0"/>
                <a:ea typeface="Calibri" panose="020F0502020204030204" pitchFamily="34" charset="0"/>
                <a:cs typeface="Calibri" panose="020F0502020204030204" pitchFamily="34" charset="0"/>
              </a:rPr>
              <a:t>Table of Content</a:t>
            </a:r>
          </a:p>
        </p:txBody>
      </p:sp>
      <p:grpSp>
        <p:nvGrpSpPr>
          <p:cNvPr id="7" name="Group 6">
            <a:extLst>
              <a:ext uri="{FF2B5EF4-FFF2-40B4-BE49-F238E27FC236}">
                <a16:creationId xmlns:a16="http://schemas.microsoft.com/office/drawing/2014/main" id="{2D855B9C-2924-693C-1BB9-A2449FE731C6}"/>
              </a:ext>
            </a:extLst>
          </p:cNvPr>
          <p:cNvGrpSpPr/>
          <p:nvPr/>
        </p:nvGrpSpPr>
        <p:grpSpPr>
          <a:xfrm>
            <a:off x="1634512" y="1944571"/>
            <a:ext cx="9178800" cy="3855930"/>
            <a:chOff x="360884" y="1307262"/>
            <a:chExt cx="8422233" cy="3855930"/>
          </a:xfrm>
        </p:grpSpPr>
        <p:sp>
          <p:nvSpPr>
            <p:cNvPr id="8" name="Freeform 7">
              <a:extLst>
                <a:ext uri="{FF2B5EF4-FFF2-40B4-BE49-F238E27FC236}">
                  <a16:creationId xmlns:a16="http://schemas.microsoft.com/office/drawing/2014/main" id="{CDEFC07F-5A38-FE72-5E2A-D48E2CE1D8C4}"/>
                </a:ext>
              </a:extLst>
            </p:cNvPr>
            <p:cNvSpPr/>
            <p:nvPr/>
          </p:nvSpPr>
          <p:spPr>
            <a:xfrm>
              <a:off x="2848730" y="1474748"/>
              <a:ext cx="1313198" cy="1799438"/>
            </a:xfrm>
            <a:custGeom>
              <a:avLst/>
              <a:gdLst>
                <a:gd name="connsiteX0" fmla="*/ 136073 w 141242"/>
                <a:gd name="connsiteY0" fmla="*/ 82275 h 193540"/>
                <a:gd name="connsiteX1" fmla="*/ 110462 w 141242"/>
                <a:gd name="connsiteY1" fmla="*/ 193541 h 193540"/>
                <a:gd name="connsiteX2" fmla="*/ 605 w 141242"/>
                <a:gd name="connsiteY2" fmla="*/ 29677 h 193540"/>
                <a:gd name="connsiteX3" fmla="*/ 45761 w 141242"/>
                <a:gd name="connsiteY3" fmla="*/ 2704 h 193540"/>
                <a:gd name="connsiteX4" fmla="*/ 121920 w 141242"/>
                <a:gd name="connsiteY4" fmla="*/ 36420 h 193540"/>
                <a:gd name="connsiteX5" fmla="*/ 136073 w 141242"/>
                <a:gd name="connsiteY5" fmla="*/ 82950 h 19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42" h="193540">
                  <a:moveTo>
                    <a:pt x="136073" y="82275"/>
                  </a:moveTo>
                  <a:cubicBezTo>
                    <a:pt x="121920" y="104528"/>
                    <a:pt x="107092" y="140268"/>
                    <a:pt x="110462" y="193541"/>
                  </a:cubicBezTo>
                  <a:cubicBezTo>
                    <a:pt x="110462" y="193541"/>
                    <a:pt x="-9505" y="158475"/>
                    <a:pt x="605" y="29677"/>
                  </a:cubicBezTo>
                  <a:cubicBezTo>
                    <a:pt x="2627" y="7424"/>
                    <a:pt x="25542" y="-6063"/>
                    <a:pt x="45761" y="2704"/>
                  </a:cubicBezTo>
                  <a:lnTo>
                    <a:pt x="121920" y="36420"/>
                  </a:lnTo>
                  <a:cubicBezTo>
                    <a:pt x="140117" y="44512"/>
                    <a:pt x="146857" y="66766"/>
                    <a:pt x="136073" y="82950"/>
                  </a:cubicBezTo>
                  <a:close/>
                </a:path>
              </a:pathLst>
            </a:custGeom>
            <a:solidFill>
              <a:srgbClr val="2B323B"/>
            </a:solidFill>
            <a:ln w="0" cap="flat">
              <a:noFill/>
              <a:prstDash val="solid"/>
              <a:miter/>
            </a:ln>
          </p:spPr>
          <p:txBody>
            <a:bodyPr rtlCol="0" anchor="ctr"/>
            <a:lstStyle/>
            <a:p>
              <a:endParaRPr lang="en-US" sz="1350">
                <a:latin typeface="Calibri" panose="020F0502020204030204" pitchFamily="34" charset="0"/>
                <a:ea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06AA55E1-B5D7-E40D-6153-F801D6954F46}"/>
                </a:ext>
              </a:extLst>
            </p:cNvPr>
            <p:cNvSpPr/>
            <p:nvPr/>
          </p:nvSpPr>
          <p:spPr>
            <a:xfrm>
              <a:off x="4640497" y="1727523"/>
              <a:ext cx="1798471" cy="1313913"/>
            </a:xfrm>
            <a:custGeom>
              <a:avLst/>
              <a:gdLst>
                <a:gd name="connsiteX0" fmla="*/ 191408 w 193436"/>
                <a:gd name="connsiteY0" fmla="*/ 45786 h 141319"/>
                <a:gd name="connsiteX1" fmla="*/ 157710 w 193436"/>
                <a:gd name="connsiteY1" fmla="*/ 121986 h 141319"/>
                <a:gd name="connsiteX2" fmla="*/ 111205 w 193436"/>
                <a:gd name="connsiteY2" fmla="*/ 136147 h 141319"/>
                <a:gd name="connsiteX3" fmla="*/ 0 w 193436"/>
                <a:gd name="connsiteY3" fmla="*/ 110522 h 141319"/>
                <a:gd name="connsiteX4" fmla="*/ 163775 w 193436"/>
                <a:gd name="connsiteY4" fmla="*/ 605 h 141319"/>
                <a:gd name="connsiteX5" fmla="*/ 190734 w 193436"/>
                <a:gd name="connsiteY5" fmla="*/ 45786 h 14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6" h="141319">
                  <a:moveTo>
                    <a:pt x="191408" y="45786"/>
                  </a:moveTo>
                  <a:lnTo>
                    <a:pt x="157710" y="121986"/>
                  </a:lnTo>
                  <a:cubicBezTo>
                    <a:pt x="149622" y="140193"/>
                    <a:pt x="127381" y="146936"/>
                    <a:pt x="111205" y="136147"/>
                  </a:cubicBezTo>
                  <a:cubicBezTo>
                    <a:pt x="88964" y="121986"/>
                    <a:pt x="53244" y="107150"/>
                    <a:pt x="0" y="110522"/>
                  </a:cubicBezTo>
                  <a:cubicBezTo>
                    <a:pt x="0" y="110522"/>
                    <a:pt x="35047" y="-9510"/>
                    <a:pt x="163775" y="605"/>
                  </a:cubicBezTo>
                  <a:cubicBezTo>
                    <a:pt x="186016" y="2628"/>
                    <a:pt x="199496" y="25556"/>
                    <a:pt x="190734" y="45786"/>
                  </a:cubicBezTo>
                  <a:close/>
                </a:path>
              </a:pathLst>
            </a:custGeom>
            <a:solidFill>
              <a:srgbClr val="C1D7E2"/>
            </a:solidFill>
            <a:ln w="0" cap="flat">
              <a:noFill/>
              <a:prstDash val="solid"/>
              <a:miter/>
            </a:ln>
          </p:spPr>
          <p:txBody>
            <a:bodyPr rtlCol="0" anchor="ctr"/>
            <a:lstStyle/>
            <a:p>
              <a:endParaRPr lang="en-US" sz="1350">
                <a:latin typeface="Calibri" panose="020F0502020204030204" pitchFamily="34" charset="0"/>
                <a:ea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F95CF8FD-3E04-2146-633F-4B8B85F256E1}"/>
                </a:ext>
              </a:extLst>
            </p:cNvPr>
            <p:cNvSpPr/>
            <p:nvPr/>
          </p:nvSpPr>
          <p:spPr>
            <a:xfrm>
              <a:off x="4758925" y="3357478"/>
              <a:ext cx="1313198" cy="1805714"/>
            </a:xfrm>
            <a:custGeom>
              <a:avLst/>
              <a:gdLst>
                <a:gd name="connsiteX0" fmla="*/ 140638 w 141242"/>
                <a:gd name="connsiteY0" fmla="*/ 164538 h 194215"/>
                <a:gd name="connsiteX1" fmla="*/ 95482 w 141242"/>
                <a:gd name="connsiteY1" fmla="*/ 191512 h 194215"/>
                <a:gd name="connsiteX2" fmla="*/ 19323 w 141242"/>
                <a:gd name="connsiteY2" fmla="*/ 157795 h 194215"/>
                <a:gd name="connsiteX3" fmla="*/ 5170 w 141242"/>
                <a:gd name="connsiteY3" fmla="*/ 111265 h 194215"/>
                <a:gd name="connsiteX4" fmla="*/ 30781 w 141242"/>
                <a:gd name="connsiteY4" fmla="*/ 0 h 194215"/>
                <a:gd name="connsiteX5" fmla="*/ 140638 w 141242"/>
                <a:gd name="connsiteY5" fmla="*/ 163864 h 19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42" h="194215">
                  <a:moveTo>
                    <a:pt x="140638" y="164538"/>
                  </a:moveTo>
                  <a:cubicBezTo>
                    <a:pt x="138616" y="186791"/>
                    <a:pt x="115701" y="200278"/>
                    <a:pt x="95482" y="191512"/>
                  </a:cubicBezTo>
                  <a:lnTo>
                    <a:pt x="19323" y="157795"/>
                  </a:lnTo>
                  <a:cubicBezTo>
                    <a:pt x="1126" y="149703"/>
                    <a:pt x="-5614" y="127450"/>
                    <a:pt x="5170" y="111265"/>
                  </a:cubicBezTo>
                  <a:cubicBezTo>
                    <a:pt x="19323" y="89012"/>
                    <a:pt x="34150" y="53273"/>
                    <a:pt x="30781" y="0"/>
                  </a:cubicBezTo>
                  <a:cubicBezTo>
                    <a:pt x="30781" y="0"/>
                    <a:pt x="150748" y="35065"/>
                    <a:pt x="140638" y="163864"/>
                  </a:cubicBezTo>
                  <a:close/>
                </a:path>
              </a:pathLst>
            </a:custGeom>
            <a:solidFill>
              <a:schemeClr val="accent4"/>
            </a:solidFill>
            <a:ln w="0" cap="flat">
              <a:noFill/>
              <a:prstDash val="solid"/>
              <a:miter/>
            </a:ln>
          </p:spPr>
          <p:txBody>
            <a:bodyPr rtlCol="0" anchor="ctr"/>
            <a:lstStyle/>
            <a:p>
              <a:endParaRPr lang="en-US" sz="1350">
                <a:latin typeface="Calibri" panose="020F0502020204030204" pitchFamily="34" charset="0"/>
                <a:ea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852685E6-42F3-2D93-2502-5FE4FF9CA424}"/>
                </a:ext>
              </a:extLst>
            </p:cNvPr>
            <p:cNvSpPr/>
            <p:nvPr/>
          </p:nvSpPr>
          <p:spPr>
            <a:xfrm>
              <a:off x="2983448" y="3748271"/>
              <a:ext cx="1804738" cy="1313913"/>
            </a:xfrm>
            <a:custGeom>
              <a:avLst/>
              <a:gdLst>
                <a:gd name="connsiteX0" fmla="*/ 193436 w 194110"/>
                <a:gd name="connsiteY0" fmla="*/ 30797 h 141319"/>
                <a:gd name="connsiteX1" fmla="*/ 29661 w 194110"/>
                <a:gd name="connsiteY1" fmla="*/ 140714 h 141319"/>
                <a:gd name="connsiteX2" fmla="*/ 2702 w 194110"/>
                <a:gd name="connsiteY2" fmla="*/ 95533 h 141319"/>
                <a:gd name="connsiteX3" fmla="*/ 36401 w 194110"/>
                <a:gd name="connsiteY3" fmla="*/ 19333 h 141319"/>
                <a:gd name="connsiteX4" fmla="*/ 82905 w 194110"/>
                <a:gd name="connsiteY4" fmla="*/ 5172 h 141319"/>
                <a:gd name="connsiteX5" fmla="*/ 194110 w 194110"/>
                <a:gd name="connsiteY5" fmla="*/ 30797 h 14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110" h="141319">
                  <a:moveTo>
                    <a:pt x="193436" y="30797"/>
                  </a:moveTo>
                  <a:cubicBezTo>
                    <a:pt x="193436" y="30797"/>
                    <a:pt x="158390" y="150829"/>
                    <a:pt x="29661" y="140714"/>
                  </a:cubicBezTo>
                  <a:cubicBezTo>
                    <a:pt x="7420" y="138691"/>
                    <a:pt x="-6059" y="115764"/>
                    <a:pt x="2702" y="95533"/>
                  </a:cubicBezTo>
                  <a:lnTo>
                    <a:pt x="36401" y="19333"/>
                  </a:lnTo>
                  <a:cubicBezTo>
                    <a:pt x="44488" y="1126"/>
                    <a:pt x="66730" y="-5617"/>
                    <a:pt x="82905" y="5172"/>
                  </a:cubicBezTo>
                  <a:cubicBezTo>
                    <a:pt x="105146" y="19333"/>
                    <a:pt x="140867" y="34169"/>
                    <a:pt x="194110" y="30797"/>
                  </a:cubicBezTo>
                  <a:close/>
                </a:path>
              </a:pathLst>
            </a:custGeom>
            <a:solidFill>
              <a:srgbClr val="42596D"/>
            </a:solidFill>
            <a:ln w="0" cap="flat">
              <a:noFill/>
              <a:prstDash val="solid"/>
              <a:miter/>
            </a:ln>
          </p:spPr>
          <p:txBody>
            <a:bodyPr rtlCol="0" anchor="ctr"/>
            <a:lstStyle/>
            <a:p>
              <a:endParaRPr lang="en-US" sz="1350">
                <a:latin typeface="Calibri" panose="020F0502020204030204" pitchFamily="34" charset="0"/>
                <a:ea typeface="Calibri" panose="020F0502020204030204" pitchFamily="34" charset="0"/>
                <a:cs typeface="Calibri" panose="020F0502020204030204" pitchFamily="34" charset="0"/>
              </a:endParaRPr>
            </a:p>
          </p:txBody>
        </p:sp>
        <p:pic>
          <p:nvPicPr>
            <p:cNvPr id="12" name="Graphic 11" descr="Bullseye with solid fill">
              <a:extLst>
                <a:ext uri="{FF2B5EF4-FFF2-40B4-BE49-F238E27FC236}">
                  <a16:creationId xmlns:a16="http://schemas.microsoft.com/office/drawing/2014/main" id="{29080F21-DDCB-9BC6-203D-11F8E12866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7633" y="4125754"/>
              <a:ext cx="515846" cy="515846"/>
            </a:xfrm>
            <a:prstGeom prst="rect">
              <a:avLst/>
            </a:prstGeom>
          </p:spPr>
        </p:pic>
        <p:pic>
          <p:nvPicPr>
            <p:cNvPr id="13" name="Graphic 12" descr="Hourglass 30% with solid fill">
              <a:extLst>
                <a:ext uri="{FF2B5EF4-FFF2-40B4-BE49-F238E27FC236}">
                  <a16:creationId xmlns:a16="http://schemas.microsoft.com/office/drawing/2014/main" id="{E88D89C3-026B-60C5-BF79-38CB997299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70552" y="4132778"/>
              <a:ext cx="515846" cy="515846"/>
            </a:xfrm>
            <a:prstGeom prst="rect">
              <a:avLst/>
            </a:prstGeom>
          </p:spPr>
        </p:pic>
        <p:pic>
          <p:nvPicPr>
            <p:cNvPr id="14" name="Graphic 13" descr="Lightbulb with solid fill">
              <a:extLst>
                <a:ext uri="{FF2B5EF4-FFF2-40B4-BE49-F238E27FC236}">
                  <a16:creationId xmlns:a16="http://schemas.microsoft.com/office/drawing/2014/main" id="{E4561ECA-08B7-D763-B08E-153C963B35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8231" y="2430631"/>
              <a:ext cx="515846" cy="515846"/>
            </a:xfrm>
            <a:prstGeom prst="rect">
              <a:avLst/>
            </a:prstGeom>
          </p:spPr>
        </p:pic>
        <p:pic>
          <p:nvPicPr>
            <p:cNvPr id="15" name="Graphic 14" descr="Research with solid fill">
              <a:extLst>
                <a:ext uri="{FF2B5EF4-FFF2-40B4-BE49-F238E27FC236}">
                  <a16:creationId xmlns:a16="http://schemas.microsoft.com/office/drawing/2014/main" id="{AEC92C7D-C9A2-E5FB-F4E8-7359DB9328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39383" y="2425988"/>
              <a:ext cx="515846" cy="515846"/>
            </a:xfrm>
            <a:prstGeom prst="rect">
              <a:avLst/>
            </a:prstGeom>
          </p:spPr>
        </p:pic>
        <p:sp>
          <p:nvSpPr>
            <p:cNvPr id="16" name="TextBox 15">
              <a:extLst>
                <a:ext uri="{FF2B5EF4-FFF2-40B4-BE49-F238E27FC236}">
                  <a16:creationId xmlns:a16="http://schemas.microsoft.com/office/drawing/2014/main" id="{CE746340-7B1C-43EA-55E1-ACD38FFD9850}"/>
                </a:ext>
              </a:extLst>
            </p:cNvPr>
            <p:cNvSpPr txBox="1"/>
            <p:nvPr/>
          </p:nvSpPr>
          <p:spPr>
            <a:xfrm>
              <a:off x="3141447" y="2017071"/>
              <a:ext cx="515847" cy="369332"/>
            </a:xfrm>
            <a:prstGeom prst="rect">
              <a:avLst/>
            </a:prstGeom>
            <a:noFill/>
          </p:spPr>
          <p:txBody>
            <a:bodyPr wrap="square" lIns="0" rIns="0" rtlCol="0" anchor="ctr">
              <a:spAutoFit/>
            </a:bodyPr>
            <a:lstStyle/>
            <a:p>
              <a:pPr algn="ctr"/>
              <a:r>
                <a:rPr lang="en-US" b="1" noProof="1">
                  <a:solidFill>
                    <a:schemeClr val="bg1"/>
                  </a:solidFill>
                  <a:latin typeface="Calibri" panose="020F0502020204030204" pitchFamily="34" charset="0"/>
                  <a:ea typeface="Calibri" panose="020F0502020204030204" pitchFamily="34" charset="0"/>
                  <a:cs typeface="Calibri" panose="020F0502020204030204" pitchFamily="34" charset="0"/>
                </a:rPr>
                <a:t>04</a:t>
              </a:r>
            </a:p>
          </p:txBody>
        </p:sp>
        <p:sp>
          <p:nvSpPr>
            <p:cNvPr id="17" name="TextBox 16">
              <a:extLst>
                <a:ext uri="{FF2B5EF4-FFF2-40B4-BE49-F238E27FC236}">
                  <a16:creationId xmlns:a16="http://schemas.microsoft.com/office/drawing/2014/main" id="{2FD976D1-B9BD-A14F-A704-8FDE36DE4A3C}"/>
                </a:ext>
              </a:extLst>
            </p:cNvPr>
            <p:cNvSpPr txBox="1"/>
            <p:nvPr/>
          </p:nvSpPr>
          <p:spPr>
            <a:xfrm>
              <a:off x="5466889" y="1926394"/>
              <a:ext cx="515847" cy="369332"/>
            </a:xfrm>
            <a:prstGeom prst="rect">
              <a:avLst/>
            </a:prstGeom>
            <a:noFill/>
          </p:spPr>
          <p:txBody>
            <a:bodyPr wrap="square" lIns="0" rIns="0" rtlCol="0" anchor="ctr">
              <a:spAutoFit/>
            </a:bodyPr>
            <a:lstStyle/>
            <a:p>
              <a:pPr algn="ctr"/>
              <a:r>
                <a:rPr lang="en-US" b="1" noProof="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01</a:t>
              </a:r>
            </a:p>
          </p:txBody>
        </p:sp>
        <p:sp>
          <p:nvSpPr>
            <p:cNvPr id="18" name="TextBox 17">
              <a:extLst>
                <a:ext uri="{FF2B5EF4-FFF2-40B4-BE49-F238E27FC236}">
                  <a16:creationId xmlns:a16="http://schemas.microsoft.com/office/drawing/2014/main" id="{38E6D226-8EE5-BF95-3AE1-45F26380B8F9}"/>
                </a:ext>
              </a:extLst>
            </p:cNvPr>
            <p:cNvSpPr txBox="1"/>
            <p:nvPr/>
          </p:nvSpPr>
          <p:spPr>
            <a:xfrm>
              <a:off x="5076655" y="3748271"/>
              <a:ext cx="515847" cy="369332"/>
            </a:xfrm>
            <a:prstGeom prst="rect">
              <a:avLst/>
            </a:prstGeom>
            <a:noFill/>
          </p:spPr>
          <p:txBody>
            <a:bodyPr wrap="square" lIns="0" rIns="0" rtlCol="0" anchor="ctr">
              <a:spAutoFit/>
            </a:bodyPr>
            <a:lstStyle/>
            <a:p>
              <a:pPr algn="ctr"/>
              <a:r>
                <a:rPr lang="en-US" b="1" noProof="1">
                  <a:solidFill>
                    <a:schemeClr val="bg1"/>
                  </a:solidFill>
                  <a:latin typeface="Calibri" panose="020F0502020204030204" pitchFamily="34" charset="0"/>
                  <a:ea typeface="Calibri" panose="020F0502020204030204" pitchFamily="34" charset="0"/>
                  <a:cs typeface="Calibri" panose="020F0502020204030204" pitchFamily="34" charset="0"/>
                </a:rPr>
                <a:t>02</a:t>
              </a:r>
            </a:p>
          </p:txBody>
        </p:sp>
        <p:sp>
          <p:nvSpPr>
            <p:cNvPr id="19" name="TextBox 18">
              <a:extLst>
                <a:ext uri="{FF2B5EF4-FFF2-40B4-BE49-F238E27FC236}">
                  <a16:creationId xmlns:a16="http://schemas.microsoft.com/office/drawing/2014/main" id="{24983717-30B6-2999-3AF5-86B9D222324E}"/>
                </a:ext>
              </a:extLst>
            </p:cNvPr>
            <p:cNvSpPr txBox="1"/>
            <p:nvPr/>
          </p:nvSpPr>
          <p:spPr>
            <a:xfrm>
              <a:off x="3938785" y="4108289"/>
              <a:ext cx="515847" cy="369332"/>
            </a:xfrm>
            <a:prstGeom prst="rect">
              <a:avLst/>
            </a:prstGeom>
            <a:noFill/>
          </p:spPr>
          <p:txBody>
            <a:bodyPr wrap="square" lIns="0" rIns="0" rtlCol="0" anchor="ctr">
              <a:spAutoFit/>
            </a:bodyPr>
            <a:lstStyle/>
            <a:p>
              <a:pPr algn="ctr"/>
              <a:r>
                <a:rPr lang="en-US" b="1" noProof="1">
                  <a:solidFill>
                    <a:schemeClr val="bg1"/>
                  </a:solidFill>
                  <a:latin typeface="Calibri" panose="020F0502020204030204" pitchFamily="34" charset="0"/>
                  <a:ea typeface="Calibri" panose="020F0502020204030204" pitchFamily="34" charset="0"/>
                  <a:cs typeface="Calibri" panose="020F0502020204030204" pitchFamily="34" charset="0"/>
                </a:rPr>
                <a:t>03</a:t>
              </a:r>
            </a:p>
          </p:txBody>
        </p:sp>
        <p:sp>
          <p:nvSpPr>
            <p:cNvPr id="30" name="TextBox 29">
              <a:extLst>
                <a:ext uri="{FF2B5EF4-FFF2-40B4-BE49-F238E27FC236}">
                  <a16:creationId xmlns:a16="http://schemas.microsoft.com/office/drawing/2014/main" id="{0147BCE9-211E-68BE-DD86-C4E764849501}"/>
                </a:ext>
              </a:extLst>
            </p:cNvPr>
            <p:cNvSpPr txBox="1"/>
            <p:nvPr/>
          </p:nvSpPr>
          <p:spPr>
            <a:xfrm>
              <a:off x="6588557" y="3226083"/>
              <a:ext cx="2194560" cy="1077218"/>
            </a:xfrm>
            <a:prstGeom prst="rect">
              <a:avLst/>
            </a:prstGeom>
            <a:noFill/>
          </p:spPr>
          <p:txBody>
            <a:bodyPr wrap="square" lIns="0" rIns="0" rtlCol="0" anchor="b">
              <a:spAutoFit/>
            </a:bodyPr>
            <a:lstStyle/>
            <a:p>
              <a:r>
                <a:rPr lang="en-US" sz="3200" b="1" noProof="1">
                  <a:latin typeface="Century Gothic" panose="020B0502020202020204" pitchFamily="34" charset="0"/>
                  <a:ea typeface="Calibri" panose="020F0502020204030204" pitchFamily="34" charset="0"/>
                  <a:cs typeface="Calibri" panose="020F0502020204030204" pitchFamily="34" charset="0"/>
                </a:rPr>
                <a:t>Reality Check</a:t>
              </a:r>
            </a:p>
          </p:txBody>
        </p:sp>
        <p:sp>
          <p:nvSpPr>
            <p:cNvPr id="28" name="TextBox 27">
              <a:extLst>
                <a:ext uri="{FF2B5EF4-FFF2-40B4-BE49-F238E27FC236}">
                  <a16:creationId xmlns:a16="http://schemas.microsoft.com/office/drawing/2014/main" id="{E39DD707-A3A7-9DD7-19A0-076F51F2A675}"/>
                </a:ext>
              </a:extLst>
            </p:cNvPr>
            <p:cNvSpPr txBox="1"/>
            <p:nvPr/>
          </p:nvSpPr>
          <p:spPr>
            <a:xfrm>
              <a:off x="360884" y="3226083"/>
              <a:ext cx="2484311" cy="1077218"/>
            </a:xfrm>
            <a:prstGeom prst="rect">
              <a:avLst/>
            </a:prstGeom>
            <a:noFill/>
          </p:spPr>
          <p:txBody>
            <a:bodyPr wrap="square" lIns="0" rIns="0" rtlCol="0" anchor="b">
              <a:spAutoFit/>
            </a:bodyPr>
            <a:lstStyle/>
            <a:p>
              <a:pPr algn="r"/>
              <a:r>
                <a:rPr lang="en-US" sz="3200" b="1" dirty="0">
                  <a:latin typeface="Century Gothic" panose="020B0502020202020204" pitchFamily="34" charset="0"/>
                  <a:ea typeface="Calibri" panose="020F0502020204030204" pitchFamily="34" charset="0"/>
                  <a:cs typeface="Calibri" panose="020F0502020204030204" pitchFamily="34" charset="0"/>
                </a:rPr>
                <a:t>The requirements</a:t>
              </a:r>
            </a:p>
          </p:txBody>
        </p:sp>
        <p:sp>
          <p:nvSpPr>
            <p:cNvPr id="26" name="TextBox 25">
              <a:extLst>
                <a:ext uri="{FF2B5EF4-FFF2-40B4-BE49-F238E27FC236}">
                  <a16:creationId xmlns:a16="http://schemas.microsoft.com/office/drawing/2014/main" id="{F2E4456D-3B32-8E46-0A93-8647A8385D1C}"/>
                </a:ext>
              </a:extLst>
            </p:cNvPr>
            <p:cNvSpPr txBox="1"/>
            <p:nvPr/>
          </p:nvSpPr>
          <p:spPr>
            <a:xfrm>
              <a:off x="6448924" y="1799705"/>
              <a:ext cx="2334193" cy="584775"/>
            </a:xfrm>
            <a:prstGeom prst="rect">
              <a:avLst/>
            </a:prstGeom>
            <a:noFill/>
          </p:spPr>
          <p:txBody>
            <a:bodyPr wrap="square" lIns="0" rIns="0" rtlCol="0" anchor="b">
              <a:spAutoFit/>
            </a:bodyPr>
            <a:lstStyle/>
            <a:p>
              <a:r>
                <a:rPr lang="en-US" sz="3200" b="1" noProof="1">
                  <a:latin typeface="Century Gothic" panose="020B0502020202020204" pitchFamily="34" charset="0"/>
                  <a:ea typeface="Calibri" panose="020F0502020204030204" pitchFamily="34" charset="0"/>
                  <a:cs typeface="Calibri" panose="020F0502020204030204" pitchFamily="34" charset="0"/>
                </a:rPr>
                <a:t>Background</a:t>
              </a:r>
              <a:r>
                <a:rPr lang="en-US" sz="2800" b="1" noProof="1">
                  <a:latin typeface="Century Gothic" panose="020B0502020202020204" pitchFamily="34" charset="0"/>
                  <a:ea typeface="Calibri" panose="020F0502020204030204" pitchFamily="34" charset="0"/>
                  <a:cs typeface="Calibri" panose="020F0502020204030204" pitchFamily="34" charset="0"/>
                </a:rPr>
                <a:t> </a:t>
              </a:r>
              <a:endParaRPr lang="en-US" sz="2000" b="1" noProof="1">
                <a:latin typeface="Century Gothic" panose="020B050202020202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8802E6F-23B0-F448-B0CA-9CFC31480F81}"/>
                </a:ext>
              </a:extLst>
            </p:cNvPr>
            <p:cNvSpPr txBox="1"/>
            <p:nvPr/>
          </p:nvSpPr>
          <p:spPr>
            <a:xfrm>
              <a:off x="360884" y="1307262"/>
              <a:ext cx="2194560" cy="1077218"/>
            </a:xfrm>
            <a:prstGeom prst="rect">
              <a:avLst/>
            </a:prstGeom>
            <a:noFill/>
          </p:spPr>
          <p:txBody>
            <a:bodyPr wrap="square" lIns="0" rIns="0" rtlCol="0" anchor="b">
              <a:spAutoFit/>
            </a:bodyPr>
            <a:lstStyle/>
            <a:p>
              <a:pPr algn="r"/>
              <a:r>
                <a:rPr lang="en-US" sz="3200" b="1" noProof="1">
                  <a:latin typeface="Century Gothic" panose="020B0502020202020204" pitchFamily="34" charset="0"/>
                  <a:ea typeface="Calibri" panose="020F0502020204030204" pitchFamily="34" charset="0"/>
                  <a:cs typeface="Calibri" panose="020F0502020204030204" pitchFamily="34" charset="0"/>
                </a:rPr>
                <a:t>What’s next?</a:t>
              </a:r>
            </a:p>
          </p:txBody>
        </p:sp>
      </p:grpSp>
      <p:sp>
        <p:nvSpPr>
          <p:cNvPr id="36" name="Slide Number Placeholder 35">
            <a:extLst>
              <a:ext uri="{FF2B5EF4-FFF2-40B4-BE49-F238E27FC236}">
                <a16:creationId xmlns:a16="http://schemas.microsoft.com/office/drawing/2014/main" id="{A7D6B73E-1F2A-330D-DC17-4AF6EEF7345C}"/>
              </a:ext>
            </a:extLst>
          </p:cNvPr>
          <p:cNvSpPr>
            <a:spLocks noGrp="1"/>
          </p:cNvSpPr>
          <p:nvPr>
            <p:ph type="sldNum" sz="quarter" idx="29"/>
          </p:nvPr>
        </p:nvSpPr>
        <p:spPr/>
        <p:txBody>
          <a:bodyPr/>
          <a:lstStyle/>
          <a:p>
            <a:fld id="{47FEACEE-25B4-4A2D-B147-27296E36371D}" type="slidenum">
              <a:rPr lang="en-US" altLang="zh-CN" smtClean="0">
                <a:latin typeface="Calibri" panose="020F0502020204030204" pitchFamily="34" charset="0"/>
                <a:ea typeface="Calibri" panose="020F0502020204030204" pitchFamily="34" charset="0"/>
                <a:cs typeface="Calibri" panose="020F0502020204030204" pitchFamily="34" charset="0"/>
              </a:rPr>
              <a:pPr/>
              <a:t>6</a:t>
            </a:fld>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54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2191999" cy="6857997"/>
          </a:xfrm>
          <a:prstGeom prst="rect">
            <a:avLst/>
          </a:prstGeom>
        </p:spPr>
      </p:pic>
      <p:grpSp>
        <p:nvGrpSpPr>
          <p:cNvPr id="7" name="object 7"/>
          <p:cNvGrpSpPr/>
          <p:nvPr/>
        </p:nvGrpSpPr>
        <p:grpSpPr>
          <a:xfrm>
            <a:off x="11801856" y="6167628"/>
            <a:ext cx="400050" cy="700405"/>
            <a:chOff x="11801856" y="6167628"/>
            <a:chExt cx="400050" cy="700405"/>
          </a:xfrm>
        </p:grpSpPr>
        <p:sp>
          <p:nvSpPr>
            <p:cNvPr id="8" name="object 8"/>
            <p:cNvSpPr/>
            <p:nvPr/>
          </p:nvSpPr>
          <p:spPr>
            <a:xfrm>
              <a:off x="11811762" y="6177534"/>
              <a:ext cx="380365" cy="680720"/>
            </a:xfrm>
            <a:custGeom>
              <a:avLst/>
              <a:gdLst/>
              <a:ahLst/>
              <a:cxnLst/>
              <a:rect l="l" t="t" r="r" b="b"/>
              <a:pathLst>
                <a:path w="380365" h="680720">
                  <a:moveTo>
                    <a:pt x="380238" y="0"/>
                  </a:moveTo>
                  <a:lnTo>
                    <a:pt x="0" y="0"/>
                  </a:lnTo>
                  <a:lnTo>
                    <a:pt x="0" y="680464"/>
                  </a:lnTo>
                  <a:lnTo>
                    <a:pt x="380238" y="680464"/>
                  </a:lnTo>
                  <a:lnTo>
                    <a:pt x="380238" y="0"/>
                  </a:lnTo>
                  <a:close/>
                </a:path>
              </a:pathLst>
            </a:custGeom>
            <a:solidFill>
              <a:srgbClr val="1F5D64"/>
            </a:solidFill>
          </p:spPr>
          <p:txBody>
            <a:bodyPr wrap="square" lIns="0" tIns="0" rIns="0" bIns="0" rtlCol="0"/>
            <a:lstStyle/>
            <a:p>
              <a:endParaRPr/>
            </a:p>
          </p:txBody>
        </p:sp>
        <p:sp>
          <p:nvSpPr>
            <p:cNvPr id="9" name="object 9"/>
            <p:cNvSpPr/>
            <p:nvPr/>
          </p:nvSpPr>
          <p:spPr>
            <a:xfrm>
              <a:off x="11811762" y="6177534"/>
              <a:ext cx="380365" cy="680720"/>
            </a:xfrm>
            <a:custGeom>
              <a:avLst/>
              <a:gdLst/>
              <a:ahLst/>
              <a:cxnLst/>
              <a:rect l="l" t="t" r="r" b="b"/>
              <a:pathLst>
                <a:path w="380365" h="680720">
                  <a:moveTo>
                    <a:pt x="380238" y="0"/>
                  </a:moveTo>
                  <a:lnTo>
                    <a:pt x="0" y="0"/>
                  </a:lnTo>
                  <a:lnTo>
                    <a:pt x="0" y="680464"/>
                  </a:lnTo>
                </a:path>
              </a:pathLst>
            </a:custGeom>
            <a:ln w="19812">
              <a:solidFill>
                <a:srgbClr val="0C445E"/>
              </a:solidFill>
            </a:ln>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13335" rIns="0" bIns="0" rtlCol="0">
            <a:spAutoFit/>
          </a:bodyPr>
          <a:lstStyle/>
          <a:p>
            <a:pPr marL="124460">
              <a:lnSpc>
                <a:spcPct val="100000"/>
              </a:lnSpc>
              <a:spcBef>
                <a:spcPts val="105"/>
              </a:spcBef>
            </a:pPr>
            <a:fld id="{81D60167-4931-47E6-BA6A-407CBD079E47}" type="slidenum">
              <a:rPr spc="-25" dirty="0"/>
              <a:t>7</a:t>
            </a:fld>
            <a:endParaRPr spc="-25" dirty="0"/>
          </a:p>
        </p:txBody>
      </p:sp>
      <p:sp>
        <p:nvSpPr>
          <p:cNvPr id="2" name="Title 6">
            <a:extLst>
              <a:ext uri="{FF2B5EF4-FFF2-40B4-BE49-F238E27FC236}">
                <a16:creationId xmlns:a16="http://schemas.microsoft.com/office/drawing/2014/main" id="{194D7542-24E8-EE8A-A1FA-D30CB53D2A4C}"/>
              </a:ext>
            </a:extLst>
          </p:cNvPr>
          <p:cNvSpPr>
            <a:spLocks noGrp="1"/>
          </p:cNvSpPr>
          <p:nvPr>
            <p:ph type="title"/>
          </p:nvPr>
        </p:nvSpPr>
        <p:spPr>
          <a:xfrm>
            <a:off x="0" y="203201"/>
            <a:ext cx="5445759" cy="721360"/>
          </a:xfrm>
        </p:spPr>
        <p:txBody>
          <a:bodyPr/>
          <a:lstStyle/>
          <a:p>
            <a:pPr algn="just"/>
            <a:r>
              <a:rPr lang="en-US" altLang="zh-CN" sz="6600"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Background</a:t>
            </a:r>
            <a:r>
              <a:rPr lang="en-US" altLang="zh-CN"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rPr>
              <a:t> </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3D130A0-AB85-06E6-6853-80279647D9EC}"/>
              </a:ext>
            </a:extLst>
          </p:cNvPr>
          <p:cNvPicPr>
            <a:picLocks noChangeAspect="1"/>
          </p:cNvPicPr>
          <p:nvPr/>
        </p:nvPicPr>
        <p:blipFill>
          <a:blip r:embed="rId3"/>
          <a:stretch>
            <a:fillRect/>
          </a:stretch>
        </p:blipFill>
        <p:spPr>
          <a:xfrm>
            <a:off x="9877101" y="0"/>
            <a:ext cx="2314898" cy="838317"/>
          </a:xfrm>
          <a:prstGeom prst="rect">
            <a:avLst/>
          </a:prstGeom>
        </p:spPr>
      </p:pic>
    </p:spTree>
    <p:extLst>
      <p:ext uri="{BB962C8B-B14F-4D97-AF65-F5344CB8AC3E}">
        <p14:creationId xmlns:p14="http://schemas.microsoft.com/office/powerpoint/2010/main" val="213387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9510-A4D4-1564-498A-FE1EE7060DA5}"/>
              </a:ext>
            </a:extLst>
          </p:cNvPr>
          <p:cNvSpPr>
            <a:spLocks noGrp="1"/>
          </p:cNvSpPr>
          <p:nvPr>
            <p:ph type="title"/>
          </p:nvPr>
        </p:nvSpPr>
        <p:spPr>
          <a:xfrm>
            <a:off x="251849" y="3281045"/>
            <a:ext cx="4889111" cy="1325563"/>
          </a:xfrm>
        </p:spPr>
        <p:txBody>
          <a:bodyPr/>
          <a:lstStyle/>
          <a:p>
            <a:r>
              <a:rPr lang="en-US" dirty="0">
                <a:solidFill>
                  <a:schemeClr val="tx1"/>
                </a:solidFill>
                <a:latin typeface="Century Gothic" panose="020B0502020202020204" pitchFamily="34" charset="0"/>
              </a:rPr>
              <a:t>Smartphones</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Tablet</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watches</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Accessories</a:t>
            </a:r>
            <a:br>
              <a:rPr lang="en-US" dirty="0">
                <a:solidFill>
                  <a:schemeClr val="tx1"/>
                </a:solidFill>
                <a:latin typeface="Century Gothic" panose="020B0502020202020204" pitchFamily="34" charset="0"/>
              </a:rPr>
            </a:br>
            <a:br>
              <a:rPr lang="en-US" dirty="0">
                <a:solidFill>
                  <a:schemeClr val="tx1"/>
                </a:solidFill>
                <a:latin typeface="Century Gothic" panose="020B0502020202020204" pitchFamily="34" charset="0"/>
              </a:rPr>
            </a:br>
            <a:r>
              <a:rPr lang="en-US" b="0" dirty="0">
                <a:solidFill>
                  <a:schemeClr val="tx1"/>
                </a:solidFill>
                <a:highlight>
                  <a:srgbClr val="FFFFFF"/>
                </a:highlight>
                <a:latin typeface="Century Gothic" panose="020B0502020202020204" pitchFamily="34" charset="0"/>
              </a:rPr>
              <a:t>Samsung</a:t>
            </a:r>
            <a:r>
              <a:rPr lang="en-US" b="0" i="0" dirty="0">
                <a:solidFill>
                  <a:schemeClr val="tx1"/>
                </a:solidFill>
                <a:effectLst/>
                <a:highlight>
                  <a:srgbClr val="FFFFFF"/>
                </a:highlight>
                <a:latin typeface="Century Gothic" panose="020B0502020202020204" pitchFamily="34" charset="0"/>
              </a:rPr>
              <a:t> reporting revenue of </a:t>
            </a:r>
            <a:r>
              <a:rPr lang="en-US" i="0" dirty="0">
                <a:solidFill>
                  <a:srgbClr val="FF0000"/>
                </a:solidFill>
                <a:effectLst/>
                <a:highlight>
                  <a:srgbClr val="FFFFFF"/>
                </a:highlight>
                <a:latin typeface="Century Gothic" panose="020B0502020202020204" pitchFamily="34" charset="0"/>
              </a:rPr>
              <a:t>$54.9 billion </a:t>
            </a:r>
            <a:r>
              <a:rPr lang="en-US" b="0" i="0" dirty="0">
                <a:solidFill>
                  <a:schemeClr val="tx1"/>
                </a:solidFill>
                <a:effectLst/>
                <a:highlight>
                  <a:srgbClr val="FFFFFF"/>
                </a:highlight>
                <a:latin typeface="Century Gothic" panose="020B0502020202020204" pitchFamily="34" charset="0"/>
              </a:rPr>
              <a:t>for the quarter ending March 2024.</a:t>
            </a:r>
            <a:br>
              <a:rPr lang="en-US" b="0" i="0" dirty="0">
                <a:solidFill>
                  <a:schemeClr val="tx1"/>
                </a:solidFill>
                <a:effectLst/>
                <a:highlight>
                  <a:srgbClr val="FFFFFF"/>
                </a:highlight>
                <a:latin typeface="Century Gothic" panose="020B0502020202020204" pitchFamily="34" charset="0"/>
              </a:rPr>
            </a:br>
            <a:r>
              <a:rPr lang="en-US" b="0" dirty="0">
                <a:solidFill>
                  <a:schemeClr val="tx1"/>
                </a:solidFill>
                <a:latin typeface="Century Gothic" panose="020B0502020202020204" pitchFamily="34" charset="0"/>
              </a:rPr>
              <a:t>Samsung entered the smartphone market with its first smartphone model in </a:t>
            </a:r>
            <a:r>
              <a:rPr lang="en-US" dirty="0">
                <a:solidFill>
                  <a:schemeClr val="tx1"/>
                </a:solidFill>
                <a:latin typeface="Century Gothic" panose="020B0502020202020204" pitchFamily="34" charset="0"/>
              </a:rPr>
              <a:t>June 2009</a:t>
            </a:r>
            <a:r>
              <a:rPr lang="en-US" b="0" dirty="0">
                <a:solidFill>
                  <a:schemeClr val="tx1"/>
                </a:solidFill>
                <a:latin typeface="Century Gothic" panose="020B0502020202020204" pitchFamily="34" charset="0"/>
              </a:rPr>
              <a:t>.</a:t>
            </a:r>
            <a:endParaRPr lang="en-NG" dirty="0">
              <a:solidFill>
                <a:schemeClr val="tx1"/>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9050D252-06BF-E2D8-98F7-816462A79E04}"/>
              </a:ext>
            </a:extLst>
          </p:cNvPr>
          <p:cNvSpPr>
            <a:spLocks noGrp="1"/>
          </p:cNvSpPr>
          <p:nvPr>
            <p:ph type="sldNum" sz="quarter" idx="7"/>
          </p:nvPr>
        </p:nvSpPr>
        <p:spPr/>
        <p:txBody>
          <a:bodyPr/>
          <a:lstStyle/>
          <a:p>
            <a:pPr marL="124460">
              <a:lnSpc>
                <a:spcPct val="100000"/>
              </a:lnSpc>
              <a:spcBef>
                <a:spcPts val="105"/>
              </a:spcBef>
            </a:pPr>
            <a:fld id="{81D60167-4931-47E6-BA6A-407CBD079E47}" type="slidenum">
              <a:rPr lang="en-NG" spc="-25" smtClean="0"/>
              <a:t>8</a:t>
            </a:fld>
            <a:endParaRPr lang="en-NG" spc="-25" dirty="0"/>
          </a:p>
        </p:txBody>
      </p:sp>
      <p:pic>
        <p:nvPicPr>
          <p:cNvPr id="5" name="Picture 4">
            <a:extLst>
              <a:ext uri="{FF2B5EF4-FFF2-40B4-BE49-F238E27FC236}">
                <a16:creationId xmlns:a16="http://schemas.microsoft.com/office/drawing/2014/main" id="{1B0D4664-7D6C-BC95-C756-37BEDCEF9365}"/>
              </a:ext>
            </a:extLst>
          </p:cNvPr>
          <p:cNvPicPr>
            <a:picLocks noChangeAspect="1"/>
          </p:cNvPicPr>
          <p:nvPr/>
        </p:nvPicPr>
        <p:blipFill>
          <a:blip r:embed="rId2"/>
          <a:stretch>
            <a:fillRect/>
          </a:stretch>
        </p:blipFill>
        <p:spPr>
          <a:xfrm>
            <a:off x="333129" y="330812"/>
            <a:ext cx="1533739" cy="323895"/>
          </a:xfrm>
          <a:prstGeom prst="rect">
            <a:avLst/>
          </a:prstGeom>
        </p:spPr>
      </p:pic>
      <p:pic>
        <p:nvPicPr>
          <p:cNvPr id="7" name="Picture 6">
            <a:extLst>
              <a:ext uri="{FF2B5EF4-FFF2-40B4-BE49-F238E27FC236}">
                <a16:creationId xmlns:a16="http://schemas.microsoft.com/office/drawing/2014/main" id="{5337CB9B-68AC-A422-4EC3-3576B1F92925}"/>
              </a:ext>
            </a:extLst>
          </p:cNvPr>
          <p:cNvPicPr>
            <a:picLocks noChangeAspect="1"/>
          </p:cNvPicPr>
          <p:nvPr/>
        </p:nvPicPr>
        <p:blipFill>
          <a:blip r:embed="rId3"/>
          <a:stretch>
            <a:fillRect/>
          </a:stretch>
        </p:blipFill>
        <p:spPr>
          <a:xfrm>
            <a:off x="9762684" y="186928"/>
            <a:ext cx="590569" cy="611662"/>
          </a:xfrm>
          <a:prstGeom prst="rect">
            <a:avLst/>
          </a:prstGeom>
        </p:spPr>
      </p:pic>
      <p:sp>
        <p:nvSpPr>
          <p:cNvPr id="8" name="Title 1">
            <a:extLst>
              <a:ext uri="{FF2B5EF4-FFF2-40B4-BE49-F238E27FC236}">
                <a16:creationId xmlns:a16="http://schemas.microsoft.com/office/drawing/2014/main" id="{45A791D3-D423-3549-0886-86B5A0751B04}"/>
              </a:ext>
            </a:extLst>
          </p:cNvPr>
          <p:cNvSpPr txBox="1">
            <a:spLocks/>
          </p:cNvSpPr>
          <p:nvPr/>
        </p:nvSpPr>
        <p:spPr>
          <a:xfrm>
            <a:off x="6979920" y="3943826"/>
            <a:ext cx="5099244"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i="0" kern="1200">
                <a:solidFill>
                  <a:srgbClr val="1F5D64"/>
                </a:solidFill>
                <a:latin typeface="Verdana"/>
                <a:ea typeface="+mj-ea"/>
                <a:cs typeface="Verdana"/>
              </a:defRPr>
            </a:lvl1pPr>
          </a:lstStyle>
          <a:p>
            <a:r>
              <a:rPr lang="en-US" dirty="0">
                <a:solidFill>
                  <a:schemeClr val="tx1"/>
                </a:solidFill>
                <a:latin typeface="Century Gothic" panose="020B0502020202020204" pitchFamily="34" charset="0"/>
              </a:rPr>
              <a:t>iPhone</a:t>
            </a:r>
          </a:p>
          <a:p>
            <a:r>
              <a:rPr lang="en-US" dirty="0">
                <a:solidFill>
                  <a:schemeClr val="tx1"/>
                </a:solidFill>
                <a:latin typeface="Century Gothic" panose="020B0502020202020204" pitchFamily="34" charset="0"/>
              </a:rPr>
              <a:t>MacBook</a:t>
            </a:r>
          </a:p>
          <a:p>
            <a:r>
              <a:rPr lang="en-US" dirty="0">
                <a:solidFill>
                  <a:schemeClr val="tx1"/>
                </a:solidFill>
                <a:latin typeface="Century Gothic" panose="020B0502020202020204" pitchFamily="34" charset="0"/>
              </a:rPr>
              <a:t>iPad</a:t>
            </a:r>
          </a:p>
          <a:p>
            <a:r>
              <a:rPr lang="en-US" dirty="0">
                <a:solidFill>
                  <a:schemeClr val="tx1"/>
                </a:solidFill>
                <a:latin typeface="Century Gothic" panose="020B0502020202020204" pitchFamily="34" charset="0"/>
              </a:rPr>
              <a:t>Accessories</a:t>
            </a:r>
          </a:p>
          <a:p>
            <a:endParaRPr lang="en-US" dirty="0">
              <a:solidFill>
                <a:schemeClr val="tx1"/>
              </a:solidFill>
              <a:latin typeface="Century Gothic" panose="020B0502020202020204" pitchFamily="34" charset="0"/>
            </a:endParaRPr>
          </a:p>
          <a:p>
            <a:r>
              <a:rPr lang="en-US" b="0" i="0" dirty="0">
                <a:solidFill>
                  <a:schemeClr val="tx1"/>
                </a:solidFill>
                <a:effectLst/>
                <a:highlight>
                  <a:srgbClr val="FFFFFF"/>
                </a:highlight>
                <a:latin typeface="Century Gothic" panose="020B0502020202020204" pitchFamily="34" charset="0"/>
              </a:rPr>
              <a:t>Apple reporting revenue of </a:t>
            </a:r>
            <a:r>
              <a:rPr lang="en-US" i="0" dirty="0">
                <a:solidFill>
                  <a:srgbClr val="FF0000"/>
                </a:solidFill>
                <a:effectLst/>
                <a:highlight>
                  <a:srgbClr val="FFFFFF"/>
                </a:highlight>
                <a:latin typeface="Century Gothic" panose="020B0502020202020204" pitchFamily="34" charset="0"/>
              </a:rPr>
              <a:t>$90.8 billion </a:t>
            </a:r>
            <a:r>
              <a:rPr lang="en-US" b="0" i="0" dirty="0">
                <a:solidFill>
                  <a:schemeClr val="tx1"/>
                </a:solidFill>
                <a:effectLst/>
                <a:highlight>
                  <a:srgbClr val="FFFFFF"/>
                </a:highlight>
                <a:latin typeface="Century Gothic" panose="020B0502020202020204" pitchFamily="34" charset="0"/>
              </a:rPr>
              <a:t>for the </a:t>
            </a:r>
            <a:r>
              <a:rPr lang="en-US" b="0" dirty="0">
                <a:solidFill>
                  <a:schemeClr val="tx1"/>
                </a:solidFill>
                <a:highlight>
                  <a:srgbClr val="FFFFFF"/>
                </a:highlight>
                <a:latin typeface="Century Gothic" panose="020B0502020202020204" pitchFamily="34" charset="0"/>
              </a:rPr>
              <a:t>quarter ending </a:t>
            </a:r>
            <a:r>
              <a:rPr lang="en-US" b="0" i="0" dirty="0">
                <a:solidFill>
                  <a:schemeClr val="tx1"/>
                </a:solidFill>
                <a:effectLst/>
                <a:highlight>
                  <a:srgbClr val="FFFFFF"/>
                </a:highlight>
                <a:latin typeface="Century Gothic" panose="020B0502020202020204" pitchFamily="34" charset="0"/>
              </a:rPr>
              <a:t>March 2024.</a:t>
            </a:r>
          </a:p>
          <a:p>
            <a:r>
              <a:rPr lang="en-US" b="0" dirty="0">
                <a:solidFill>
                  <a:schemeClr val="tx1"/>
                </a:solidFill>
                <a:latin typeface="Century Gothic" panose="020B0502020202020204" pitchFamily="34" charset="0"/>
              </a:rPr>
              <a:t>The first Apple smartphone, known as the iPhone, was launched on </a:t>
            </a:r>
            <a:r>
              <a:rPr lang="en-US" dirty="0">
                <a:solidFill>
                  <a:schemeClr val="tx1"/>
                </a:solidFill>
                <a:latin typeface="Century Gothic" panose="020B0502020202020204" pitchFamily="34" charset="0"/>
              </a:rPr>
              <a:t>June 2007</a:t>
            </a:r>
            <a:r>
              <a:rPr lang="en-US" b="0" dirty="0">
                <a:solidFill>
                  <a:schemeClr val="tx1"/>
                </a:solidFill>
                <a:latin typeface="Century Gothic" panose="020B0502020202020204" pitchFamily="34" charset="0"/>
              </a:rPr>
              <a:t>.</a:t>
            </a:r>
            <a:endParaRPr lang="en-US" dirty="0">
              <a:solidFill>
                <a:schemeClr val="tx1"/>
              </a:solidFill>
              <a:latin typeface="Century Gothic" panose="020B0502020202020204" pitchFamily="34" charset="0"/>
            </a:endParaRPr>
          </a:p>
          <a:p>
            <a:endParaRPr lang="en-US" dirty="0">
              <a:solidFill>
                <a:schemeClr val="tx1"/>
              </a:solidFill>
              <a:latin typeface="Century Gothic" panose="020B0502020202020204" pitchFamily="34" charset="0"/>
            </a:endParaRPr>
          </a:p>
          <a:p>
            <a:endParaRPr lang="en-US" dirty="0">
              <a:solidFill>
                <a:schemeClr val="tx1"/>
              </a:solidFill>
              <a:latin typeface="Century Gothic" panose="020B0502020202020204" pitchFamily="34" charset="0"/>
            </a:endParaRPr>
          </a:p>
          <a:p>
            <a:endParaRPr lang="en-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8022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9510-A4D4-1564-498A-FE1EE7060DA5}"/>
              </a:ext>
            </a:extLst>
          </p:cNvPr>
          <p:cNvSpPr>
            <a:spLocks noGrp="1"/>
          </p:cNvSpPr>
          <p:nvPr>
            <p:ph type="title"/>
          </p:nvPr>
        </p:nvSpPr>
        <p:spPr>
          <a:xfrm>
            <a:off x="251849" y="3281045"/>
            <a:ext cx="4889111" cy="1325563"/>
          </a:xfrm>
        </p:spPr>
        <p:txBody>
          <a:bodyPr/>
          <a:lstStyle/>
          <a:p>
            <a:r>
              <a:rPr lang="en-US" dirty="0">
                <a:solidFill>
                  <a:schemeClr val="tx1"/>
                </a:solidFill>
                <a:latin typeface="Century Gothic" panose="020B0502020202020204" pitchFamily="34" charset="0"/>
              </a:rPr>
              <a:t>Smartphones</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Tablet</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watches</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Accessories</a:t>
            </a:r>
            <a:br>
              <a:rPr lang="en-US" dirty="0">
                <a:solidFill>
                  <a:schemeClr val="tx1"/>
                </a:solidFill>
                <a:latin typeface="Century Gothic" panose="020B0502020202020204" pitchFamily="34" charset="0"/>
              </a:rPr>
            </a:br>
            <a:br>
              <a:rPr lang="en-US" dirty="0">
                <a:solidFill>
                  <a:schemeClr val="tx1"/>
                </a:solidFill>
                <a:latin typeface="Century Gothic" panose="020B0502020202020204" pitchFamily="34" charset="0"/>
              </a:rPr>
            </a:br>
            <a:r>
              <a:rPr lang="en-US" b="0" dirty="0">
                <a:solidFill>
                  <a:schemeClr val="tx1"/>
                </a:solidFill>
                <a:highlight>
                  <a:srgbClr val="FFFFFF"/>
                </a:highlight>
                <a:latin typeface="Century Gothic" panose="020B0502020202020204" pitchFamily="34" charset="0"/>
              </a:rPr>
              <a:t>Samsung</a:t>
            </a:r>
            <a:r>
              <a:rPr lang="en-US" b="0" i="0" dirty="0">
                <a:solidFill>
                  <a:schemeClr val="tx1"/>
                </a:solidFill>
                <a:effectLst/>
                <a:highlight>
                  <a:srgbClr val="FFFFFF"/>
                </a:highlight>
                <a:latin typeface="Century Gothic" panose="020B0502020202020204" pitchFamily="34" charset="0"/>
              </a:rPr>
              <a:t> reporting revenue of </a:t>
            </a:r>
            <a:r>
              <a:rPr lang="en-US" i="0" dirty="0">
                <a:solidFill>
                  <a:srgbClr val="FF0000"/>
                </a:solidFill>
                <a:effectLst/>
                <a:highlight>
                  <a:srgbClr val="FFFFFF"/>
                </a:highlight>
                <a:latin typeface="Century Gothic" panose="020B0502020202020204" pitchFamily="34" charset="0"/>
              </a:rPr>
              <a:t>$54.9 billion </a:t>
            </a:r>
            <a:r>
              <a:rPr lang="en-US" b="0" i="0" dirty="0">
                <a:solidFill>
                  <a:schemeClr val="tx1"/>
                </a:solidFill>
                <a:effectLst/>
                <a:highlight>
                  <a:srgbClr val="FFFFFF"/>
                </a:highlight>
                <a:latin typeface="Century Gothic" panose="020B0502020202020204" pitchFamily="34" charset="0"/>
              </a:rPr>
              <a:t>for the quarter ending March 2024.</a:t>
            </a:r>
            <a:br>
              <a:rPr lang="en-US" b="0" i="0" dirty="0">
                <a:solidFill>
                  <a:schemeClr val="tx1"/>
                </a:solidFill>
                <a:effectLst/>
                <a:highlight>
                  <a:srgbClr val="FFFFFF"/>
                </a:highlight>
                <a:latin typeface="Century Gothic" panose="020B0502020202020204" pitchFamily="34" charset="0"/>
              </a:rPr>
            </a:br>
            <a:r>
              <a:rPr lang="en-US" b="0" dirty="0">
                <a:solidFill>
                  <a:schemeClr val="tx1"/>
                </a:solidFill>
                <a:latin typeface="Century Gothic" panose="020B0502020202020204" pitchFamily="34" charset="0"/>
              </a:rPr>
              <a:t>Samsung entered the smartphone market with its first smartphone model in </a:t>
            </a:r>
            <a:r>
              <a:rPr lang="en-US" dirty="0">
                <a:solidFill>
                  <a:schemeClr val="tx1"/>
                </a:solidFill>
                <a:latin typeface="Century Gothic" panose="020B0502020202020204" pitchFamily="34" charset="0"/>
              </a:rPr>
              <a:t>June 2009</a:t>
            </a:r>
            <a:r>
              <a:rPr lang="en-US" b="0" dirty="0">
                <a:solidFill>
                  <a:schemeClr val="tx1"/>
                </a:solidFill>
                <a:latin typeface="Century Gothic" panose="020B0502020202020204" pitchFamily="34" charset="0"/>
              </a:rPr>
              <a:t>.</a:t>
            </a:r>
            <a:endParaRPr lang="en-NG" dirty="0">
              <a:solidFill>
                <a:schemeClr val="tx1"/>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9050D252-06BF-E2D8-98F7-816462A79E04}"/>
              </a:ext>
            </a:extLst>
          </p:cNvPr>
          <p:cNvSpPr>
            <a:spLocks noGrp="1"/>
          </p:cNvSpPr>
          <p:nvPr>
            <p:ph type="sldNum" sz="quarter" idx="7"/>
          </p:nvPr>
        </p:nvSpPr>
        <p:spPr/>
        <p:txBody>
          <a:bodyPr/>
          <a:lstStyle/>
          <a:p>
            <a:pPr marL="124460">
              <a:lnSpc>
                <a:spcPct val="100000"/>
              </a:lnSpc>
              <a:spcBef>
                <a:spcPts val="105"/>
              </a:spcBef>
            </a:pPr>
            <a:fld id="{81D60167-4931-47E6-BA6A-407CBD079E47}" type="slidenum">
              <a:rPr lang="en-NG" spc="-25" smtClean="0"/>
              <a:t>9</a:t>
            </a:fld>
            <a:endParaRPr lang="en-NG" spc="-25" dirty="0"/>
          </a:p>
        </p:txBody>
      </p:sp>
      <p:pic>
        <p:nvPicPr>
          <p:cNvPr id="5" name="Picture 4">
            <a:extLst>
              <a:ext uri="{FF2B5EF4-FFF2-40B4-BE49-F238E27FC236}">
                <a16:creationId xmlns:a16="http://schemas.microsoft.com/office/drawing/2014/main" id="{1B0D4664-7D6C-BC95-C756-37BEDCEF9365}"/>
              </a:ext>
            </a:extLst>
          </p:cNvPr>
          <p:cNvPicPr>
            <a:picLocks noChangeAspect="1"/>
          </p:cNvPicPr>
          <p:nvPr/>
        </p:nvPicPr>
        <p:blipFill>
          <a:blip r:embed="rId2"/>
          <a:stretch>
            <a:fillRect/>
          </a:stretch>
        </p:blipFill>
        <p:spPr>
          <a:xfrm>
            <a:off x="333129" y="330812"/>
            <a:ext cx="1533739" cy="323895"/>
          </a:xfrm>
          <a:prstGeom prst="rect">
            <a:avLst/>
          </a:prstGeom>
        </p:spPr>
      </p:pic>
      <p:pic>
        <p:nvPicPr>
          <p:cNvPr id="7" name="Picture 6">
            <a:extLst>
              <a:ext uri="{FF2B5EF4-FFF2-40B4-BE49-F238E27FC236}">
                <a16:creationId xmlns:a16="http://schemas.microsoft.com/office/drawing/2014/main" id="{5337CB9B-68AC-A422-4EC3-3576B1F92925}"/>
              </a:ext>
            </a:extLst>
          </p:cNvPr>
          <p:cNvPicPr>
            <a:picLocks noChangeAspect="1"/>
          </p:cNvPicPr>
          <p:nvPr/>
        </p:nvPicPr>
        <p:blipFill>
          <a:blip r:embed="rId3"/>
          <a:stretch>
            <a:fillRect/>
          </a:stretch>
        </p:blipFill>
        <p:spPr>
          <a:xfrm>
            <a:off x="9762684" y="186928"/>
            <a:ext cx="590569" cy="611662"/>
          </a:xfrm>
          <a:prstGeom prst="rect">
            <a:avLst/>
          </a:prstGeom>
        </p:spPr>
      </p:pic>
      <p:sp>
        <p:nvSpPr>
          <p:cNvPr id="8" name="Title 1">
            <a:extLst>
              <a:ext uri="{FF2B5EF4-FFF2-40B4-BE49-F238E27FC236}">
                <a16:creationId xmlns:a16="http://schemas.microsoft.com/office/drawing/2014/main" id="{45A791D3-D423-3549-0886-86B5A0751B04}"/>
              </a:ext>
            </a:extLst>
          </p:cNvPr>
          <p:cNvSpPr txBox="1">
            <a:spLocks/>
          </p:cNvSpPr>
          <p:nvPr/>
        </p:nvSpPr>
        <p:spPr>
          <a:xfrm>
            <a:off x="6979920" y="3943826"/>
            <a:ext cx="5099244" cy="132556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i="0" kern="1200">
                <a:solidFill>
                  <a:srgbClr val="1F5D64"/>
                </a:solidFill>
                <a:latin typeface="Verdana"/>
                <a:ea typeface="+mj-ea"/>
                <a:cs typeface="Verdana"/>
              </a:defRPr>
            </a:lvl1pPr>
          </a:lstStyle>
          <a:p>
            <a:r>
              <a:rPr lang="en-US" dirty="0">
                <a:solidFill>
                  <a:schemeClr val="tx1"/>
                </a:solidFill>
                <a:latin typeface="Century Gothic" panose="020B0502020202020204" pitchFamily="34" charset="0"/>
              </a:rPr>
              <a:t>iPhone</a:t>
            </a:r>
          </a:p>
          <a:p>
            <a:r>
              <a:rPr lang="en-US" dirty="0">
                <a:solidFill>
                  <a:schemeClr val="tx1"/>
                </a:solidFill>
                <a:latin typeface="Century Gothic" panose="020B0502020202020204" pitchFamily="34" charset="0"/>
              </a:rPr>
              <a:t>MacBook</a:t>
            </a:r>
          </a:p>
          <a:p>
            <a:r>
              <a:rPr lang="en-US" dirty="0">
                <a:solidFill>
                  <a:schemeClr val="tx1"/>
                </a:solidFill>
                <a:latin typeface="Century Gothic" panose="020B0502020202020204" pitchFamily="34" charset="0"/>
              </a:rPr>
              <a:t>iPad</a:t>
            </a:r>
          </a:p>
          <a:p>
            <a:r>
              <a:rPr lang="en-US" dirty="0">
                <a:solidFill>
                  <a:schemeClr val="tx1"/>
                </a:solidFill>
                <a:latin typeface="Century Gothic" panose="020B0502020202020204" pitchFamily="34" charset="0"/>
              </a:rPr>
              <a:t>Accessories</a:t>
            </a:r>
          </a:p>
          <a:p>
            <a:endParaRPr lang="en-US" dirty="0">
              <a:solidFill>
                <a:schemeClr val="tx1"/>
              </a:solidFill>
              <a:latin typeface="Century Gothic" panose="020B0502020202020204" pitchFamily="34" charset="0"/>
            </a:endParaRPr>
          </a:p>
          <a:p>
            <a:r>
              <a:rPr lang="en-US" b="0" i="0" dirty="0">
                <a:solidFill>
                  <a:schemeClr val="tx1"/>
                </a:solidFill>
                <a:effectLst/>
                <a:highlight>
                  <a:srgbClr val="FFFFFF"/>
                </a:highlight>
                <a:latin typeface="Century Gothic" panose="020B0502020202020204" pitchFamily="34" charset="0"/>
              </a:rPr>
              <a:t>Apple reporting revenue of </a:t>
            </a:r>
            <a:r>
              <a:rPr lang="en-US" i="0" dirty="0">
                <a:solidFill>
                  <a:srgbClr val="FF0000"/>
                </a:solidFill>
                <a:effectLst/>
                <a:highlight>
                  <a:srgbClr val="FFFFFF"/>
                </a:highlight>
                <a:latin typeface="Century Gothic" panose="020B0502020202020204" pitchFamily="34" charset="0"/>
              </a:rPr>
              <a:t>$90.8 billion </a:t>
            </a:r>
            <a:r>
              <a:rPr lang="en-US" b="0" i="0" dirty="0">
                <a:solidFill>
                  <a:schemeClr val="tx1"/>
                </a:solidFill>
                <a:effectLst/>
                <a:highlight>
                  <a:srgbClr val="FFFFFF"/>
                </a:highlight>
                <a:latin typeface="Century Gothic" panose="020B0502020202020204" pitchFamily="34" charset="0"/>
              </a:rPr>
              <a:t>for the </a:t>
            </a:r>
            <a:r>
              <a:rPr lang="en-US" b="0" dirty="0">
                <a:solidFill>
                  <a:schemeClr val="tx1"/>
                </a:solidFill>
                <a:highlight>
                  <a:srgbClr val="FFFFFF"/>
                </a:highlight>
                <a:latin typeface="Century Gothic" panose="020B0502020202020204" pitchFamily="34" charset="0"/>
              </a:rPr>
              <a:t>quarter ending </a:t>
            </a:r>
            <a:r>
              <a:rPr lang="en-US" b="0" i="0" dirty="0">
                <a:solidFill>
                  <a:schemeClr val="tx1"/>
                </a:solidFill>
                <a:effectLst/>
                <a:highlight>
                  <a:srgbClr val="FFFFFF"/>
                </a:highlight>
                <a:latin typeface="Century Gothic" panose="020B0502020202020204" pitchFamily="34" charset="0"/>
              </a:rPr>
              <a:t>March 2024.</a:t>
            </a:r>
          </a:p>
          <a:p>
            <a:r>
              <a:rPr lang="en-US" b="0" dirty="0">
                <a:solidFill>
                  <a:schemeClr val="tx1"/>
                </a:solidFill>
                <a:latin typeface="Century Gothic" panose="020B0502020202020204" pitchFamily="34" charset="0"/>
              </a:rPr>
              <a:t>The first Apple smartphone, known as the iPhone, was launched on </a:t>
            </a:r>
            <a:r>
              <a:rPr lang="en-US" dirty="0">
                <a:solidFill>
                  <a:schemeClr val="tx1"/>
                </a:solidFill>
                <a:latin typeface="Century Gothic" panose="020B0502020202020204" pitchFamily="34" charset="0"/>
              </a:rPr>
              <a:t>June 2007</a:t>
            </a:r>
            <a:r>
              <a:rPr lang="en-US" b="0" dirty="0">
                <a:solidFill>
                  <a:schemeClr val="tx1"/>
                </a:solidFill>
                <a:latin typeface="Century Gothic" panose="020B0502020202020204" pitchFamily="34" charset="0"/>
              </a:rPr>
              <a:t>.</a:t>
            </a:r>
            <a:endParaRPr lang="en-US" dirty="0">
              <a:solidFill>
                <a:schemeClr val="tx1"/>
              </a:solidFill>
              <a:latin typeface="Century Gothic" panose="020B0502020202020204" pitchFamily="34" charset="0"/>
            </a:endParaRPr>
          </a:p>
          <a:p>
            <a:endParaRPr lang="en-US" dirty="0">
              <a:solidFill>
                <a:schemeClr val="tx1"/>
              </a:solidFill>
              <a:latin typeface="Century Gothic" panose="020B0502020202020204" pitchFamily="34" charset="0"/>
            </a:endParaRPr>
          </a:p>
          <a:p>
            <a:endParaRPr lang="en-US" dirty="0">
              <a:solidFill>
                <a:schemeClr val="tx1"/>
              </a:solidFill>
              <a:latin typeface="Century Gothic" panose="020B0502020202020204" pitchFamily="34" charset="0"/>
            </a:endParaRPr>
          </a:p>
          <a:p>
            <a:endParaRPr lang="en-NG"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E608D229-A68A-632F-F1F3-FEED4717562E}"/>
              </a:ext>
            </a:extLst>
          </p:cNvPr>
          <p:cNvPicPr>
            <a:picLocks noChangeAspect="1"/>
          </p:cNvPicPr>
          <p:nvPr/>
        </p:nvPicPr>
        <p:blipFill>
          <a:blip r:embed="rId4"/>
          <a:stretch>
            <a:fillRect/>
          </a:stretch>
        </p:blipFill>
        <p:spPr>
          <a:xfrm>
            <a:off x="6134937" y="186928"/>
            <a:ext cx="6022804" cy="6649806"/>
          </a:xfrm>
          <a:prstGeom prst="rect">
            <a:avLst/>
          </a:prstGeom>
        </p:spPr>
      </p:pic>
      <p:pic>
        <p:nvPicPr>
          <p:cNvPr id="9" name="Picture 8">
            <a:extLst>
              <a:ext uri="{FF2B5EF4-FFF2-40B4-BE49-F238E27FC236}">
                <a16:creationId xmlns:a16="http://schemas.microsoft.com/office/drawing/2014/main" id="{B79556D4-9E40-C08F-DFA9-17D2944136DE}"/>
              </a:ext>
            </a:extLst>
          </p:cNvPr>
          <p:cNvPicPr>
            <a:picLocks noChangeAspect="1"/>
          </p:cNvPicPr>
          <p:nvPr/>
        </p:nvPicPr>
        <p:blipFill>
          <a:blip r:embed="rId5"/>
          <a:stretch>
            <a:fillRect/>
          </a:stretch>
        </p:blipFill>
        <p:spPr>
          <a:xfrm>
            <a:off x="34259" y="-21266"/>
            <a:ext cx="5883088" cy="6858000"/>
          </a:xfrm>
          <a:prstGeom prst="rect">
            <a:avLst/>
          </a:prstGeom>
        </p:spPr>
      </p:pic>
    </p:spTree>
    <p:extLst>
      <p:ext uri="{BB962C8B-B14F-4D97-AF65-F5344CB8AC3E}">
        <p14:creationId xmlns:p14="http://schemas.microsoft.com/office/powerpoint/2010/main" val="2018223789"/>
      </p:ext>
    </p:extLst>
  </p:cSld>
  <p:clrMapOvr>
    <a:masterClrMapping/>
  </p:clrMapOvr>
</p:sld>
</file>

<file path=ppt/theme/theme1.xml><?xml version="1.0" encoding="utf-8"?>
<a:theme xmlns:a="http://schemas.openxmlformats.org/drawingml/2006/main" name="Custom​​">
  <a:themeElements>
    <a:clrScheme name="Custom 9">
      <a:dk1>
        <a:srgbClr val="000000"/>
      </a:dk1>
      <a:lt1>
        <a:srgbClr val="FFFFFF"/>
      </a:lt1>
      <a:dk2>
        <a:srgbClr val="0F253E"/>
      </a:dk2>
      <a:lt2>
        <a:srgbClr val="E7E6E6"/>
      </a:lt2>
      <a:accent1>
        <a:srgbClr val="4472C4"/>
      </a:accent1>
      <a:accent2>
        <a:srgbClr val="B83803"/>
      </a:accent2>
      <a:accent3>
        <a:srgbClr val="DCD3CC"/>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Light Presentation_win32_v5" id="{045A9B2F-7300-4673-816B-F1EB3C673B2C}" vid="{27F8BD87-6984-44CA-8D4F-354B20CB0C1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4CFA8B0-C7B8-4655-A378-2962C0479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515263-A3DE-4193-B6AA-5C449C94519F}">
  <ds:schemaRefs>
    <ds:schemaRef ds:uri="http://schemas.microsoft.com/sharepoint/v3/contenttype/forms"/>
  </ds:schemaRefs>
</ds:datastoreItem>
</file>

<file path=customXml/itemProps3.xml><?xml version="1.0" encoding="utf-8"?>
<ds:datastoreItem xmlns:ds="http://schemas.openxmlformats.org/officeDocument/2006/customXml" ds:itemID="{A0AD9BE2-6B3D-4616-B044-300A8177DEA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Hexagon presentation light</Template>
  <TotalTime>9960</TotalTime>
  <Words>1601</Words>
  <Application>Microsoft Office PowerPoint</Application>
  <PresentationFormat>Widescreen</PresentationFormat>
  <Paragraphs>141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等线</vt:lpstr>
      <vt:lpstr>Abadi</vt:lpstr>
      <vt:lpstr>Arial</vt:lpstr>
      <vt:lpstr>Calibri</vt:lpstr>
      <vt:lpstr>Century Gothic</vt:lpstr>
      <vt:lpstr>Posterama Text Black</vt:lpstr>
      <vt:lpstr>Posterama Text SemiBold</vt:lpstr>
      <vt:lpstr>Verdana</vt:lpstr>
      <vt:lpstr>Custom​​</vt:lpstr>
      <vt:lpstr>Remaining Relevant in a Technologically Evolving World:  The Goal of the Professional Accountants</vt:lpstr>
      <vt:lpstr>In today’s world of advancement in technology and frequent innovations, the one consistent thing in our society is constant CHANGE. It is now the order of the hour (day).   The fallout of this whole process is its unprecedented impact on the way we live, work and grow in our career. Before our eyes these days, entire profession and certain job titles are being wiped out as they are no longer relevant.  Hence, you need to UPGRADE before life downgrade your career and become obsolete.</vt:lpstr>
      <vt:lpstr>PowerPoint Presentation</vt:lpstr>
      <vt:lpstr>Walmart has one Theme:    Swim or Sink    A big lesson for the Professional Accountants because LIFE is not fair, you just need to UPGRADE to avoid Life’s DOWNGRADE.</vt:lpstr>
      <vt:lpstr>Hence, you are required to remain relevant in a Technologically Evolving World, as if you have a choice.</vt:lpstr>
      <vt:lpstr>Table of Content</vt:lpstr>
      <vt:lpstr>Background </vt:lpstr>
      <vt:lpstr>Smartphones Tablet watches Accessories  Samsung reporting revenue of $54.9 billion for the quarter ending March 2024. Samsung entered the smartphone market with its first smartphone model in June 2009.</vt:lpstr>
      <vt:lpstr>Smartphones Tablet watches Accessories  Samsung reporting revenue of $54.9 billion for the quarter ending March 2024. Samsung entered the smartphone market with its first smartphone model in June 2009.</vt:lpstr>
      <vt:lpstr>PowerPoint Presentation</vt:lpstr>
      <vt:lpstr>Deloitte: Deloitte was founded in 1845 by William Welch Deloitte in London, United Kingdom.  PricewaterhouseCoopers (PwC): PwC traces its roots back to the founding firm of Price Waterhouse which was established in 1849 by Samuel Lowell Price in London, United Kingdom.   Ernst &amp; Young (EY): had its origins in the founding of Ernst &amp; Ernst in Cleveland, Ohio, in 1903, while Arthur Young &amp; Co. since 1906.  KPMG: KPMG's history dates back to the founding of several accounting firms, Klynveld Peat Marwick Goerdeler since 1870  These firms have since grown into multinational professional services organizations, offering a wide range of services beyond traditional accounting, such as consulting, advisory, and tax services. </vt:lpstr>
      <vt:lpstr>Imagine a Professional Accountant with a combined synergy </vt:lpstr>
      <vt:lpstr>Remaining Relevant in a Technologically Evolving World:   The Goal of the Professional Accountants</vt:lpstr>
      <vt:lpstr>Reality Check</vt:lpstr>
      <vt:lpstr>PowerPoint Presentation</vt:lpstr>
      <vt:lpstr>PowerPoint Presentation</vt:lpstr>
      <vt:lpstr>PowerPoint Presentation</vt:lpstr>
      <vt:lpstr>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 </vt:lpstr>
      <vt:lpstr>PowerPoint Presentation</vt:lpstr>
      <vt:lpstr>PowerPoint Presentation</vt:lpstr>
      <vt:lpstr>Thank you and God Bless.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Remaining Relevant in a Technologically Evolving World: The Goal of the Professional Accountants</dc:title>
  <dc:creator>Andersen Adedeji</dc:creator>
  <cp:lastModifiedBy>Dr. Olumide Adedeji</cp:lastModifiedBy>
  <cp:revision>15</cp:revision>
  <dcterms:created xsi:type="dcterms:W3CDTF">2024-04-30T20:48:44Z</dcterms:created>
  <dcterms:modified xsi:type="dcterms:W3CDTF">2024-05-14T04:00:38Z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defa4170-0d19-0005-0004-bc88714345d2_Enabled">
    <vt:lpwstr>true</vt:lpwstr>
  </property>
  <property fmtid="{D5CDD505-2E9C-101B-9397-08002B2CF9AE}" pid="4" name="MSIP_Label_defa4170-0d19-0005-0004-bc88714345d2_SetDate">
    <vt:lpwstr>2024-04-30T21:34:26Z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4030667c-61ce-4031-91bf-fdb0bfeefe0a</vt:lpwstr>
  </property>
  <property fmtid="{D5CDD505-2E9C-101B-9397-08002B2CF9AE}" pid="8" name="MSIP_Label_defa4170-0d19-0005-0004-bc88714345d2_ActionId">
    <vt:lpwstr>864f2455-6766-4030-bbe0-af188cb889ce</vt:lpwstr>
  </property>
  <property fmtid="{D5CDD505-2E9C-101B-9397-08002B2CF9AE}" pid="9" name="MSIP_Label_defa4170-0d19-0005-0004-bc88714345d2_ContentBits">
    <vt:lpwstr>0</vt:lpwstr>
  </property>
</Properties>
</file>