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2" d="100"/>
          <a:sy n="42" d="100"/>
        </p:scale>
        <p:origin x="-1114" y="-2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11/7/2021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394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11/7/2021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573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11/7/2021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31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11/7/2021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66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11/7/2021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705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11/7/2021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276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11/7/2021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20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11/7/2021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654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11/7/2021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15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22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56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535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5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defunkesharonkasali.com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Rectangle 87">
            <a:extLst>
              <a:ext uri="{FF2B5EF4-FFF2-40B4-BE49-F238E27FC236}">
                <a16:creationId xmlns:a16="http://schemas.microsoft.com/office/drawing/2014/main" xmlns="" id="{416A0E3C-60E6-4F39-BC55-5F7C224E1F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6" name="Straight Connector 89">
            <a:extLst>
              <a:ext uri="{FF2B5EF4-FFF2-40B4-BE49-F238E27FC236}">
                <a16:creationId xmlns:a16="http://schemas.microsoft.com/office/drawing/2014/main" xmlns="" id="{C5025DAC-8B93-4160-B017-3A274A5828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xmlns="" id="{E844E128-FF69-4E9F-8327-6B504B3C5A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65DF07-C350-4F62-AC36-2A52E611D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54631"/>
            <a:ext cx="7147560" cy="229895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3400" b="1" dirty="0">
                <a:solidFill>
                  <a:srgbClr val="FFFFFF"/>
                </a:solidFill>
              </a:rPr>
              <a:t>November 2021</a:t>
            </a:r>
            <a:br>
              <a:rPr lang="en-US" sz="3400" b="1" dirty="0">
                <a:solidFill>
                  <a:srgbClr val="FFFFFF"/>
                </a:solidFill>
              </a:rPr>
            </a:br>
            <a:r>
              <a:rPr lang="en-US" sz="3400" b="1" dirty="0">
                <a:solidFill>
                  <a:srgbClr val="FFFFFF"/>
                </a:solidFill>
              </a:rPr>
              <a:t/>
            </a:r>
            <a:br>
              <a:rPr lang="en-US" sz="3400" b="1" dirty="0">
                <a:solidFill>
                  <a:srgbClr val="FFFFFF"/>
                </a:solidFill>
              </a:rPr>
            </a:br>
            <a:r>
              <a:rPr lang="en-US" sz="3400" b="1" dirty="0">
                <a:solidFill>
                  <a:srgbClr val="FFFFFF"/>
                </a:solidFill>
              </a:rPr>
              <a:t>Putting Food On The Table: Entrepreneurial Opportunities in Nigeria for Chartered Accountants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xmlns="" id="{055CEADF-09EA-423C-8C45-F94AF44D5A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215896" y="2353592"/>
            <a:ext cx="53035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7527116-B90D-409D-BC3D-EAAED2655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621280"/>
            <a:ext cx="7147560" cy="3931920"/>
          </a:xfrm>
        </p:spPr>
        <p:txBody>
          <a:bodyPr vert="horz" lIns="0" tIns="45720" rIns="0" bIns="45720" rtlCol="0">
            <a:normAutofit fontScale="70000" lnSpcReduction="20000"/>
          </a:bodyPr>
          <a:lstStyle/>
          <a:p>
            <a:pPr algn="ctr">
              <a:lnSpc>
                <a:spcPct val="100000"/>
              </a:lnSpc>
            </a:pPr>
            <a:endParaRPr lang="en-US" sz="2800" b="1" dirty="0">
              <a:solidFill>
                <a:srgbClr val="FFFFFF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US" sz="2800" b="1" dirty="0">
                <a:solidFill>
                  <a:srgbClr val="FFFFFF"/>
                </a:solidFill>
              </a:rPr>
              <a:t>The 68</a:t>
            </a:r>
            <a:r>
              <a:rPr lang="en-US" sz="2800" b="1" baseline="30000" dirty="0">
                <a:solidFill>
                  <a:srgbClr val="FFFFFF"/>
                </a:solidFill>
              </a:rPr>
              <a:t>th</a:t>
            </a:r>
            <a:r>
              <a:rPr lang="en-US" sz="2800" b="1" dirty="0">
                <a:solidFill>
                  <a:srgbClr val="FFFFFF"/>
                </a:solidFill>
              </a:rPr>
              <a:t> Induction Ceremony for New Members </a:t>
            </a:r>
          </a:p>
          <a:p>
            <a:pPr>
              <a:lnSpc>
                <a:spcPct val="100000"/>
              </a:lnSpc>
            </a:pPr>
            <a:endParaRPr lang="en-US" sz="1800" b="1" dirty="0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</a:pPr>
            <a:endParaRPr lang="en-US" sz="1800" b="1" dirty="0">
              <a:solidFill>
                <a:srgbClr val="FFFFFF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US" sz="3100" b="1" dirty="0">
                <a:solidFill>
                  <a:srgbClr val="FFFFFF"/>
                </a:solidFill>
              </a:rPr>
              <a:t>The Institute of Chartered Accountants of Nigeria (ICAN)</a:t>
            </a:r>
          </a:p>
          <a:p>
            <a:pPr>
              <a:lnSpc>
                <a:spcPct val="100000"/>
              </a:lnSpc>
            </a:pPr>
            <a:endParaRPr lang="en-US" sz="3100" dirty="0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</a:pPr>
            <a:endParaRPr lang="en-US" sz="1800" dirty="0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</a:pPr>
            <a:endParaRPr lang="en-US" sz="1800" b="1" dirty="0">
              <a:solidFill>
                <a:srgbClr val="FFFFFF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US" sz="2900" b="1" dirty="0">
                <a:solidFill>
                  <a:srgbClr val="FFFFFF"/>
                </a:solidFill>
              </a:rPr>
              <a:t>Monday, 8</a:t>
            </a:r>
            <a:r>
              <a:rPr lang="en-US" sz="2900" b="1" baseline="30000" dirty="0">
                <a:solidFill>
                  <a:srgbClr val="FFFFFF"/>
                </a:solidFill>
              </a:rPr>
              <a:t>th</a:t>
            </a:r>
            <a:r>
              <a:rPr lang="en-US" sz="2900" b="1" dirty="0">
                <a:solidFill>
                  <a:srgbClr val="FFFFFF"/>
                </a:solidFill>
              </a:rPr>
              <a:t> November 2021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CA5C6DD-2D4A-47F4-8C3D-10AF43A278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030" r="28558"/>
          <a:stretch/>
        </p:blipFill>
        <p:spPr>
          <a:xfrm>
            <a:off x="7611902" y="10"/>
            <a:ext cx="458009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3747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xmlns="" id="{416A0E3C-60E6-4F39-BC55-5F7C224E1F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xmlns="" id="{C5025DAC-8B93-4160-B017-3A274A5828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xmlns="" id="{F4FAA6B4-BAFB-4474-9B14-DC83A90965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65DF07-C350-4F62-AC36-2A52E611D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 b="1">
                <a:solidFill>
                  <a:schemeClr val="tx1">
                    <a:lumMod val="75000"/>
                    <a:lumOff val="25000"/>
                  </a:schemeClr>
                </a:solidFill>
              </a:rPr>
              <a:t>Putting Food On The Table: Entrepreneurial Opportunities in Nigeria for Chartered Accountants</a:t>
            </a:r>
          </a:p>
        </p:txBody>
      </p:sp>
      <p:cxnSp>
        <p:nvCxnSpPr>
          <p:cNvPr id="106" name="!!Straight Connector">
            <a:extLst>
              <a:ext uri="{FF2B5EF4-FFF2-40B4-BE49-F238E27FC236}">
                <a16:creationId xmlns:a16="http://schemas.microsoft.com/office/drawing/2014/main" xmlns="" id="{4364CDC3-ADB0-4691-9286-5925F160C2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7527116-B90D-409D-BC3D-EAAED2655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440" y="2002791"/>
            <a:ext cx="8244840" cy="4292599"/>
          </a:xfrm>
        </p:spPr>
        <p:txBody>
          <a:bodyPr vert="horz" lIns="0" tIns="45720" rIns="0" bIns="45720" rtlCol="0"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Entrepreneurial Opportunities abound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real estate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don’t have to be a developer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Great source of passive income 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 a Marketer; use old contacts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blogging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Look for information that people need and provide them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Start by offering free services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Font typeface="Calibri" panose="020F0502020204030204" pitchFamily="34" charset="0"/>
              <a:buChar char="§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Font typeface="Calibri" panose="020F0502020204030204" pitchFamily="34" charset="0"/>
              <a:buChar char="§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CA5C6DD-2D4A-47F4-8C3D-10AF43A278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98" r="17325" b="-1"/>
          <a:stretch/>
        </p:blipFill>
        <p:spPr>
          <a:xfrm>
            <a:off x="9159240" y="2108200"/>
            <a:ext cx="2880360" cy="4132578"/>
          </a:xfrm>
          <a:prstGeom prst="rect">
            <a:avLst/>
          </a:prstGeom>
        </p:spPr>
      </p:pic>
      <p:sp>
        <p:nvSpPr>
          <p:cNvPr id="107" name="Rectangle 102">
            <a:extLst>
              <a:ext uri="{FF2B5EF4-FFF2-40B4-BE49-F238E27FC236}">
                <a16:creationId xmlns:a16="http://schemas.microsoft.com/office/drawing/2014/main" xmlns="" id="{DB148495-5F82-48E2-A76C-C8E1C89499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30791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xmlns="" id="{416A0E3C-60E6-4F39-BC55-5F7C224E1F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xmlns="" id="{C5025DAC-8B93-4160-B017-3A274A5828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xmlns="" id="{F4FAA6B4-BAFB-4474-9B14-DC83A90965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65DF07-C350-4F62-AC36-2A52E611D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 b="1">
                <a:solidFill>
                  <a:schemeClr val="tx1">
                    <a:lumMod val="75000"/>
                    <a:lumOff val="25000"/>
                  </a:schemeClr>
                </a:solidFill>
              </a:rPr>
              <a:t>Putting Food On The Table: Entrepreneurial Opportunities in Nigeria for Chartered Accountants</a:t>
            </a:r>
          </a:p>
        </p:txBody>
      </p:sp>
      <p:cxnSp>
        <p:nvCxnSpPr>
          <p:cNvPr id="106" name="!!Straight Connector">
            <a:extLst>
              <a:ext uri="{FF2B5EF4-FFF2-40B4-BE49-F238E27FC236}">
                <a16:creationId xmlns:a16="http://schemas.microsoft.com/office/drawing/2014/main" xmlns="" id="{4364CDC3-ADB0-4691-9286-5925F160C2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7527116-B90D-409D-BC3D-EAAED2655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440" y="2002791"/>
            <a:ext cx="8244840" cy="4292599"/>
          </a:xfrm>
        </p:spPr>
        <p:txBody>
          <a:bodyPr vert="horz" lIns="0" tIns="45720" rIns="0" bIns="45720" rtlCol="0"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Entrepreneurial Opportunities abound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catering &amp; cake-making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Very social people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Wedding, birthdays, corporate events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Small chops in traffic! 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Events management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Coordination, communication and consulting skills come in handy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Budgets for parties' range in the tens of millions of naira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CA5C6DD-2D4A-47F4-8C3D-10AF43A278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98" r="17325" b="-1"/>
          <a:stretch/>
        </p:blipFill>
        <p:spPr>
          <a:xfrm>
            <a:off x="9159240" y="2108200"/>
            <a:ext cx="2880360" cy="4132578"/>
          </a:xfrm>
          <a:prstGeom prst="rect">
            <a:avLst/>
          </a:prstGeom>
        </p:spPr>
      </p:pic>
      <p:sp>
        <p:nvSpPr>
          <p:cNvPr id="107" name="Rectangle 102">
            <a:extLst>
              <a:ext uri="{FF2B5EF4-FFF2-40B4-BE49-F238E27FC236}">
                <a16:creationId xmlns:a16="http://schemas.microsoft.com/office/drawing/2014/main" xmlns="" id="{DB148495-5F82-48E2-A76C-C8E1C89499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0794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xmlns="" id="{416A0E3C-60E6-4F39-BC55-5F7C224E1F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xmlns="" id="{C5025DAC-8B93-4160-B017-3A274A5828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xmlns="" id="{F4FAA6B4-BAFB-4474-9B14-DC83A90965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65DF07-C350-4F62-AC36-2A52E611D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 b="1">
                <a:solidFill>
                  <a:schemeClr val="tx1">
                    <a:lumMod val="75000"/>
                    <a:lumOff val="25000"/>
                  </a:schemeClr>
                </a:solidFill>
              </a:rPr>
              <a:t>Putting Food On The Table: Entrepreneurial Opportunities in Nigeria for Chartered Accountants</a:t>
            </a:r>
          </a:p>
        </p:txBody>
      </p:sp>
      <p:cxnSp>
        <p:nvCxnSpPr>
          <p:cNvPr id="106" name="!!Straight Connector">
            <a:extLst>
              <a:ext uri="{FF2B5EF4-FFF2-40B4-BE49-F238E27FC236}">
                <a16:creationId xmlns:a16="http://schemas.microsoft.com/office/drawing/2014/main" xmlns="" id="{4364CDC3-ADB0-4691-9286-5925F160C2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7527116-B90D-409D-BC3D-EAAED2655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440" y="2002791"/>
            <a:ext cx="8244840" cy="4292599"/>
          </a:xfrm>
        </p:spPr>
        <p:txBody>
          <a:bodyPr vert="horz" lIns="0" tIns="45720" rIns="0" bIns="45720" rtlCol="0"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Entrepreneurial Opportunities abound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music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skilled people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50</a:t>
            </a:r>
            <a:r>
              <a:rPr lang="en-US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birthday experience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Ice-making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Require only a good freezer and generator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Take advantage of power supply challenges and hot climate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CA5C6DD-2D4A-47F4-8C3D-10AF43A278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98" r="17325" b="-1"/>
          <a:stretch/>
        </p:blipFill>
        <p:spPr>
          <a:xfrm>
            <a:off x="9159240" y="2108200"/>
            <a:ext cx="2880360" cy="4132578"/>
          </a:xfrm>
          <a:prstGeom prst="rect">
            <a:avLst/>
          </a:prstGeom>
        </p:spPr>
      </p:pic>
      <p:sp>
        <p:nvSpPr>
          <p:cNvPr id="107" name="Rectangle 102">
            <a:extLst>
              <a:ext uri="{FF2B5EF4-FFF2-40B4-BE49-F238E27FC236}">
                <a16:creationId xmlns:a16="http://schemas.microsoft.com/office/drawing/2014/main" xmlns="" id="{DB148495-5F82-48E2-A76C-C8E1C89499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9773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xmlns="" id="{416A0E3C-60E6-4F39-BC55-5F7C224E1F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xmlns="" id="{C5025DAC-8B93-4160-B017-3A274A5828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xmlns="" id="{F4FAA6B4-BAFB-4474-9B14-DC83A90965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65DF07-C350-4F62-AC36-2A52E611D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 b="1">
                <a:solidFill>
                  <a:schemeClr val="tx1">
                    <a:lumMod val="75000"/>
                    <a:lumOff val="25000"/>
                  </a:schemeClr>
                </a:solidFill>
              </a:rPr>
              <a:t>Putting Food On The Table: Entrepreneurial Opportunities in Nigeria for Chartered Accountants</a:t>
            </a:r>
          </a:p>
        </p:txBody>
      </p:sp>
      <p:cxnSp>
        <p:nvCxnSpPr>
          <p:cNvPr id="106" name="!!Straight Connector">
            <a:extLst>
              <a:ext uri="{FF2B5EF4-FFF2-40B4-BE49-F238E27FC236}">
                <a16:creationId xmlns:a16="http://schemas.microsoft.com/office/drawing/2014/main" xmlns="" id="{4364CDC3-ADB0-4691-9286-5925F160C2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7527116-B90D-409D-BC3D-EAAED2655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440" y="2002791"/>
            <a:ext cx="8244840" cy="4292599"/>
          </a:xfrm>
        </p:spPr>
        <p:txBody>
          <a:bodyPr vert="horz" lIns="0" tIns="45720" rIns="0" bIns="45720" rtlCol="0"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Entrepreneurial Opportunities abound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photography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N1 million photoshoot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New trend at landmark birthdays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Fashion designing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necessary skills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Lots to learn from the internet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New trend at landmark birthdays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Coordinate tailors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CA5C6DD-2D4A-47F4-8C3D-10AF43A278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98" r="17325" b="-1"/>
          <a:stretch/>
        </p:blipFill>
        <p:spPr>
          <a:xfrm>
            <a:off x="9159240" y="2108200"/>
            <a:ext cx="2880360" cy="4132578"/>
          </a:xfrm>
          <a:prstGeom prst="rect">
            <a:avLst/>
          </a:prstGeom>
        </p:spPr>
      </p:pic>
      <p:sp>
        <p:nvSpPr>
          <p:cNvPr id="107" name="Rectangle 102">
            <a:extLst>
              <a:ext uri="{FF2B5EF4-FFF2-40B4-BE49-F238E27FC236}">
                <a16:creationId xmlns:a16="http://schemas.microsoft.com/office/drawing/2014/main" xmlns="" id="{DB148495-5F82-48E2-A76C-C8E1C89499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8345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xmlns="" id="{416A0E3C-60E6-4F39-BC55-5F7C224E1F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xmlns="" id="{C5025DAC-8B93-4160-B017-3A274A5828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xmlns="" id="{F4FAA6B4-BAFB-4474-9B14-DC83A90965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65DF07-C350-4F62-AC36-2A52E611D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 b="1">
                <a:solidFill>
                  <a:schemeClr val="tx1">
                    <a:lumMod val="75000"/>
                    <a:lumOff val="25000"/>
                  </a:schemeClr>
                </a:solidFill>
              </a:rPr>
              <a:t>Putting Food On The Table: Entrepreneurial Opportunities in Nigeria for Chartered Accountants</a:t>
            </a:r>
          </a:p>
        </p:txBody>
      </p:sp>
      <p:cxnSp>
        <p:nvCxnSpPr>
          <p:cNvPr id="106" name="!!Straight Connector">
            <a:extLst>
              <a:ext uri="{FF2B5EF4-FFF2-40B4-BE49-F238E27FC236}">
                <a16:creationId xmlns:a16="http://schemas.microsoft.com/office/drawing/2014/main" xmlns="" id="{4364CDC3-ADB0-4691-9286-5925F160C2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7527116-B90D-409D-BC3D-EAAED2655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440" y="2002791"/>
            <a:ext cx="8244840" cy="4292599"/>
          </a:xfrm>
        </p:spPr>
        <p:txBody>
          <a:bodyPr vert="horz" lIns="0" tIns="45720" rIns="0" bIns="45720" rtlCol="0"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Entrepreneurial Opportunities abound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car wash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 time for people to wash their cars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Good location and space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Good source of water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Manual labour or machine wash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laundry/dry cleaning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Professional service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Pick-up/drop-off services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CA5C6DD-2D4A-47F4-8C3D-10AF43A278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98" r="17325" b="-1"/>
          <a:stretch/>
        </p:blipFill>
        <p:spPr>
          <a:xfrm>
            <a:off x="9159240" y="2108200"/>
            <a:ext cx="2880360" cy="4132578"/>
          </a:xfrm>
          <a:prstGeom prst="rect">
            <a:avLst/>
          </a:prstGeom>
        </p:spPr>
      </p:pic>
      <p:sp>
        <p:nvSpPr>
          <p:cNvPr id="107" name="Rectangle 102">
            <a:extLst>
              <a:ext uri="{FF2B5EF4-FFF2-40B4-BE49-F238E27FC236}">
                <a16:creationId xmlns:a16="http://schemas.microsoft.com/office/drawing/2014/main" xmlns="" id="{DB148495-5F82-48E2-A76C-C8E1C89499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4652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xmlns="" id="{416A0E3C-60E6-4F39-BC55-5F7C224E1F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xmlns="" id="{C5025DAC-8B93-4160-B017-3A274A5828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xmlns="" id="{F4FAA6B4-BAFB-4474-9B14-DC83A90965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65DF07-C350-4F62-AC36-2A52E611D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 b="1">
                <a:solidFill>
                  <a:schemeClr val="tx1">
                    <a:lumMod val="75000"/>
                    <a:lumOff val="25000"/>
                  </a:schemeClr>
                </a:solidFill>
              </a:rPr>
              <a:t>Putting Food On The Table: Entrepreneurial Opportunities in Nigeria for Chartered Accountants</a:t>
            </a:r>
          </a:p>
        </p:txBody>
      </p:sp>
      <p:cxnSp>
        <p:nvCxnSpPr>
          <p:cNvPr id="106" name="!!Straight Connector">
            <a:extLst>
              <a:ext uri="{FF2B5EF4-FFF2-40B4-BE49-F238E27FC236}">
                <a16:creationId xmlns:a16="http://schemas.microsoft.com/office/drawing/2014/main" xmlns="" id="{4364CDC3-ADB0-4691-9286-5925F160C2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7527116-B90D-409D-BC3D-EAAED2655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440" y="2002791"/>
            <a:ext cx="8244840" cy="4292599"/>
          </a:xfrm>
        </p:spPr>
        <p:txBody>
          <a:bodyPr vert="horz" lIns="0" tIns="45720" rIns="0" bIns="45720" rtlCol="0"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Entrepreneurial Opportunities abound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“boltpreneur” or driving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you own a car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Work independently and set time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Average bolt driver makes between </a:t>
            </a:r>
            <a:r>
              <a:rPr lang="en-US" b="1" strike="dblStrik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80,000 and </a:t>
            </a:r>
            <a:r>
              <a:rPr lang="en-US" b="1" strike="dblStrik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100,000 per week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social media 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Obtain digital marketing skills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Social media influencers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CA5C6DD-2D4A-47F4-8C3D-10AF43A278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98" r="17325" b="-1"/>
          <a:stretch/>
        </p:blipFill>
        <p:spPr>
          <a:xfrm>
            <a:off x="9159240" y="2108200"/>
            <a:ext cx="2880360" cy="4132578"/>
          </a:xfrm>
          <a:prstGeom prst="rect">
            <a:avLst/>
          </a:prstGeom>
        </p:spPr>
      </p:pic>
      <p:sp>
        <p:nvSpPr>
          <p:cNvPr id="107" name="Rectangle 102">
            <a:extLst>
              <a:ext uri="{FF2B5EF4-FFF2-40B4-BE49-F238E27FC236}">
                <a16:creationId xmlns:a16="http://schemas.microsoft.com/office/drawing/2014/main" xmlns="" id="{DB148495-5F82-48E2-A76C-C8E1C89499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2043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xmlns="" id="{416A0E3C-60E6-4F39-BC55-5F7C224E1F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xmlns="" id="{C5025DAC-8B93-4160-B017-3A274A5828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xmlns="" id="{F4FAA6B4-BAFB-4474-9B14-DC83A90965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65DF07-C350-4F62-AC36-2A52E611D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 b="1">
                <a:solidFill>
                  <a:schemeClr val="tx1">
                    <a:lumMod val="75000"/>
                    <a:lumOff val="25000"/>
                  </a:schemeClr>
                </a:solidFill>
              </a:rPr>
              <a:t>Putting Food On The Table: Entrepreneurial Opportunities in Nigeria for Chartered Accountants</a:t>
            </a:r>
          </a:p>
        </p:txBody>
      </p:sp>
      <p:cxnSp>
        <p:nvCxnSpPr>
          <p:cNvPr id="106" name="!!Straight Connector">
            <a:extLst>
              <a:ext uri="{FF2B5EF4-FFF2-40B4-BE49-F238E27FC236}">
                <a16:creationId xmlns:a16="http://schemas.microsoft.com/office/drawing/2014/main" xmlns="" id="{4364CDC3-ADB0-4691-9286-5925F160C2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7527116-B90D-409D-BC3D-EAAED2655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440" y="2002791"/>
            <a:ext cx="8244840" cy="4292599"/>
          </a:xfrm>
        </p:spPr>
        <p:txBody>
          <a:bodyPr vert="horz" lIns="0" tIns="45720" rIns="0" bIns="45720" rtlCol="0"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Entrepreneurial Opportunities abound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furniture making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some skills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you are creative, it’s a great way to make money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ideas from the internet 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farming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Space, security, good source of water supply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Fish, snail, poultry, piggery, mushrooms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CA5C6DD-2D4A-47F4-8C3D-10AF43A278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98" r="17325" b="-1"/>
          <a:stretch/>
        </p:blipFill>
        <p:spPr>
          <a:xfrm>
            <a:off x="9159240" y="2108200"/>
            <a:ext cx="2880360" cy="4132578"/>
          </a:xfrm>
          <a:prstGeom prst="rect">
            <a:avLst/>
          </a:prstGeom>
        </p:spPr>
      </p:pic>
      <p:sp>
        <p:nvSpPr>
          <p:cNvPr id="107" name="Rectangle 102">
            <a:extLst>
              <a:ext uri="{FF2B5EF4-FFF2-40B4-BE49-F238E27FC236}">
                <a16:creationId xmlns:a16="http://schemas.microsoft.com/office/drawing/2014/main" xmlns="" id="{DB148495-5F82-48E2-A76C-C8E1C89499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33597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xmlns="" id="{416A0E3C-60E6-4F39-BC55-5F7C224E1F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xmlns="" id="{C5025DAC-8B93-4160-B017-3A274A5828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xmlns="" id="{F4FAA6B4-BAFB-4474-9B14-DC83A90965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65DF07-C350-4F62-AC36-2A52E611D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 b="1">
                <a:solidFill>
                  <a:schemeClr val="tx1">
                    <a:lumMod val="75000"/>
                    <a:lumOff val="25000"/>
                  </a:schemeClr>
                </a:solidFill>
              </a:rPr>
              <a:t>Putting Food On The Table: Entrepreneurial Opportunities in Nigeria for Chartered Accountants</a:t>
            </a:r>
          </a:p>
        </p:txBody>
      </p:sp>
      <p:cxnSp>
        <p:nvCxnSpPr>
          <p:cNvPr id="106" name="!!Straight Connector">
            <a:extLst>
              <a:ext uri="{FF2B5EF4-FFF2-40B4-BE49-F238E27FC236}">
                <a16:creationId xmlns:a16="http://schemas.microsoft.com/office/drawing/2014/main" xmlns="" id="{4364CDC3-ADB0-4691-9286-5925F160C2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7527116-B90D-409D-BC3D-EAAED2655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440" y="2002791"/>
            <a:ext cx="8244840" cy="4292599"/>
          </a:xfrm>
        </p:spPr>
        <p:txBody>
          <a:bodyPr vert="horz" lIns="0" tIns="45720" rIns="0" bIns="45720" rtlCol="0"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Entrepreneurial Opportunities abound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juices/smoothies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Health consciousness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Deliver to offices, supermarkets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Professionally done and hygienic 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exportation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Cashew nuts, cocoa, palm oil, cassava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Huge number of Nigerians in diaspora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Earnings in foreign exchange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CA5C6DD-2D4A-47F4-8C3D-10AF43A278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98" r="17325" b="-1"/>
          <a:stretch/>
        </p:blipFill>
        <p:spPr>
          <a:xfrm>
            <a:off x="9159240" y="2108200"/>
            <a:ext cx="2880360" cy="4132578"/>
          </a:xfrm>
          <a:prstGeom prst="rect">
            <a:avLst/>
          </a:prstGeom>
        </p:spPr>
      </p:pic>
      <p:sp>
        <p:nvSpPr>
          <p:cNvPr id="107" name="Rectangle 102">
            <a:extLst>
              <a:ext uri="{FF2B5EF4-FFF2-40B4-BE49-F238E27FC236}">
                <a16:creationId xmlns:a16="http://schemas.microsoft.com/office/drawing/2014/main" xmlns="" id="{DB148495-5F82-48E2-A76C-C8E1C89499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06760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xmlns="" id="{416A0E3C-60E6-4F39-BC55-5F7C224E1F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xmlns="" id="{C5025DAC-8B93-4160-B017-3A274A5828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xmlns="" id="{F4FAA6B4-BAFB-4474-9B14-DC83A90965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65DF07-C350-4F62-AC36-2A52E611D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 b="1">
                <a:solidFill>
                  <a:schemeClr val="tx1">
                    <a:lumMod val="75000"/>
                    <a:lumOff val="25000"/>
                  </a:schemeClr>
                </a:solidFill>
              </a:rPr>
              <a:t>Putting Food On The Table: Entrepreneurial Opportunities in Nigeria for Chartered Accountants</a:t>
            </a:r>
          </a:p>
        </p:txBody>
      </p:sp>
      <p:cxnSp>
        <p:nvCxnSpPr>
          <p:cNvPr id="106" name="!!Straight Connector">
            <a:extLst>
              <a:ext uri="{FF2B5EF4-FFF2-40B4-BE49-F238E27FC236}">
                <a16:creationId xmlns:a16="http://schemas.microsoft.com/office/drawing/2014/main" xmlns="" id="{4364CDC3-ADB0-4691-9286-5925F160C2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7527116-B90D-409D-BC3D-EAAED2655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440" y="2002791"/>
            <a:ext cx="8244840" cy="4292599"/>
          </a:xfrm>
        </p:spPr>
        <p:txBody>
          <a:bodyPr vert="horz" lIns="0" tIns="45720" rIns="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Entrepreneurial Opportunities abound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beauty make-overs &amp; gele headties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Tenant experience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Huge sums of revenues being made in the beauty and cosmetic industry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spas &amp; massage outfits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Nice, clean and comfortable location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Stress sending many to places like these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CA5C6DD-2D4A-47F4-8C3D-10AF43A278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98" r="17325" b="-1"/>
          <a:stretch/>
        </p:blipFill>
        <p:spPr>
          <a:xfrm>
            <a:off x="9159240" y="2108200"/>
            <a:ext cx="2880360" cy="4132578"/>
          </a:xfrm>
          <a:prstGeom prst="rect">
            <a:avLst/>
          </a:prstGeom>
        </p:spPr>
      </p:pic>
      <p:sp>
        <p:nvSpPr>
          <p:cNvPr id="107" name="Rectangle 102">
            <a:extLst>
              <a:ext uri="{FF2B5EF4-FFF2-40B4-BE49-F238E27FC236}">
                <a16:creationId xmlns:a16="http://schemas.microsoft.com/office/drawing/2014/main" xmlns="" id="{DB148495-5F82-48E2-A76C-C8E1C89499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33753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xmlns="" id="{416A0E3C-60E6-4F39-BC55-5F7C224E1F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xmlns="" id="{C5025DAC-8B93-4160-B017-3A274A5828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xmlns="" id="{F4FAA6B4-BAFB-4474-9B14-DC83A90965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65DF07-C350-4F62-AC36-2A52E611D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 b="1">
                <a:solidFill>
                  <a:schemeClr val="tx1">
                    <a:lumMod val="75000"/>
                    <a:lumOff val="25000"/>
                  </a:schemeClr>
                </a:solidFill>
              </a:rPr>
              <a:t>Putting Food On The Table: Entrepreneurial Opportunities in Nigeria for Chartered Accountants</a:t>
            </a:r>
          </a:p>
        </p:txBody>
      </p:sp>
      <p:cxnSp>
        <p:nvCxnSpPr>
          <p:cNvPr id="106" name="!!Straight Connector">
            <a:extLst>
              <a:ext uri="{FF2B5EF4-FFF2-40B4-BE49-F238E27FC236}">
                <a16:creationId xmlns:a16="http://schemas.microsoft.com/office/drawing/2014/main" xmlns="" id="{4364CDC3-ADB0-4691-9286-5925F160C2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7527116-B90D-409D-BC3D-EAAED2655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440" y="2002791"/>
            <a:ext cx="8244840" cy="4292599"/>
          </a:xfrm>
        </p:spPr>
        <p:txBody>
          <a:bodyPr vert="horz" lIns="0" tIns="45720" rIns="0" bIns="45720" rtlCol="0"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Almost anything sells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buying and selling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Population gives us the market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it’s available, it will sell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Trends matter, stay on top of them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 careful about giving credit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 the minimum, take post-dated cheques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Advertise online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CA5C6DD-2D4A-47F4-8C3D-10AF43A278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98" r="17325" b="-1"/>
          <a:stretch/>
        </p:blipFill>
        <p:spPr>
          <a:xfrm>
            <a:off x="9159240" y="2108200"/>
            <a:ext cx="2880360" cy="4132578"/>
          </a:xfrm>
          <a:prstGeom prst="rect">
            <a:avLst/>
          </a:prstGeom>
        </p:spPr>
      </p:pic>
      <p:sp>
        <p:nvSpPr>
          <p:cNvPr id="107" name="Rectangle 102">
            <a:extLst>
              <a:ext uri="{FF2B5EF4-FFF2-40B4-BE49-F238E27FC236}">
                <a16:creationId xmlns:a16="http://schemas.microsoft.com/office/drawing/2014/main" xmlns="" id="{DB148495-5F82-48E2-A76C-C8E1C89499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63884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xmlns="" id="{416A0E3C-60E6-4F39-BC55-5F7C224E1F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xmlns="" id="{C5025DAC-8B93-4160-B017-3A274A5828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xmlns="" id="{F4FAA6B4-BAFB-4474-9B14-DC83A90965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65DF07-C350-4F62-AC36-2A52E611D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 b="1">
                <a:solidFill>
                  <a:schemeClr val="tx1">
                    <a:lumMod val="75000"/>
                    <a:lumOff val="25000"/>
                  </a:schemeClr>
                </a:solidFill>
              </a:rPr>
              <a:t>Putting Food On The Table: Entrepreneurial Opportunities in Nigeria for Chartered Accountants</a:t>
            </a:r>
          </a:p>
        </p:txBody>
      </p:sp>
      <p:cxnSp>
        <p:nvCxnSpPr>
          <p:cNvPr id="106" name="!!Straight Connector">
            <a:extLst>
              <a:ext uri="{FF2B5EF4-FFF2-40B4-BE49-F238E27FC236}">
                <a16:creationId xmlns:a16="http://schemas.microsoft.com/office/drawing/2014/main" xmlns="" id="{4364CDC3-ADB0-4691-9286-5925F160C2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7527116-B90D-409D-BC3D-EAAED2655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5320" y="2108201"/>
            <a:ext cx="8092440" cy="4292599"/>
          </a:xfrm>
        </p:spPr>
        <p:txBody>
          <a:bodyPr vert="horz" lIns="0" tIns="45720" rIns="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Table of content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Who is an entrepreneur?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Facts and figures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Covid-19 pandemic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Opportunities abound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Almost anything sells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Sooner or later, you’ll be needed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</a:t>
            </a:r>
          </a:p>
          <a:p>
            <a:pPr marL="285750" indent="-285750">
              <a:lnSpc>
                <a:spcPct val="100000"/>
              </a:lnSpc>
              <a:buFont typeface="Calibri" panose="020F0502020204030204" pitchFamily="34" charset="0"/>
              <a:buChar char="§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Font typeface="Calibri" panose="020F0502020204030204" pitchFamily="34" charset="0"/>
              <a:buChar char="§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Font typeface="Calibri" panose="020F0502020204030204" pitchFamily="34" charset="0"/>
              <a:buChar char="§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Font typeface="Calibri" panose="020F0502020204030204" pitchFamily="34" charset="0"/>
              <a:buChar char="§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Font typeface="Calibri" panose="020F0502020204030204" pitchFamily="34" charset="0"/>
              <a:buChar char="§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CA5C6DD-2D4A-47F4-8C3D-10AF43A278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98" r="17325" b="-1"/>
          <a:stretch/>
        </p:blipFill>
        <p:spPr>
          <a:xfrm>
            <a:off x="9083040" y="2108200"/>
            <a:ext cx="2926080" cy="4081780"/>
          </a:xfrm>
          <a:prstGeom prst="rect">
            <a:avLst/>
          </a:prstGeom>
        </p:spPr>
      </p:pic>
      <p:sp>
        <p:nvSpPr>
          <p:cNvPr id="107" name="Rectangle 102">
            <a:extLst>
              <a:ext uri="{FF2B5EF4-FFF2-40B4-BE49-F238E27FC236}">
                <a16:creationId xmlns:a16="http://schemas.microsoft.com/office/drawing/2014/main" xmlns="" id="{DB148495-5F82-48E2-A76C-C8E1C89499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563096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xmlns="" id="{416A0E3C-60E6-4F39-BC55-5F7C224E1F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xmlns="" id="{C5025DAC-8B93-4160-B017-3A274A5828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xmlns="" id="{F4FAA6B4-BAFB-4474-9B14-DC83A90965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65DF07-C350-4F62-AC36-2A52E611D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 b="1">
                <a:solidFill>
                  <a:schemeClr val="tx1">
                    <a:lumMod val="75000"/>
                    <a:lumOff val="25000"/>
                  </a:schemeClr>
                </a:solidFill>
              </a:rPr>
              <a:t>Putting Food On The Table: Entrepreneurial Opportunities in Nigeria for Chartered Accountants</a:t>
            </a:r>
          </a:p>
        </p:txBody>
      </p:sp>
      <p:cxnSp>
        <p:nvCxnSpPr>
          <p:cNvPr id="106" name="!!Straight Connector">
            <a:extLst>
              <a:ext uri="{FF2B5EF4-FFF2-40B4-BE49-F238E27FC236}">
                <a16:creationId xmlns:a16="http://schemas.microsoft.com/office/drawing/2014/main" xmlns="" id="{4364CDC3-ADB0-4691-9286-5925F160C2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7527116-B90D-409D-BC3D-EAAED2655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440" y="2002791"/>
            <a:ext cx="8244840" cy="4292599"/>
          </a:xfrm>
        </p:spPr>
        <p:txBody>
          <a:bodyPr vert="horz" lIns="0" tIns="45720" rIns="0" bIns="45720" rtlCol="0"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Sooner or later, you’ll be needed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accountants are always required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Make sure you can analyze financial information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Understand the numbers you prepare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they mean, what makes them move and what you can do to influence the process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Tax, bankruptcies, new government regulations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CA5C6DD-2D4A-47F4-8C3D-10AF43A278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98" r="17325" b="-1"/>
          <a:stretch/>
        </p:blipFill>
        <p:spPr>
          <a:xfrm>
            <a:off x="9159240" y="2108200"/>
            <a:ext cx="2880360" cy="4132578"/>
          </a:xfrm>
          <a:prstGeom prst="rect">
            <a:avLst/>
          </a:prstGeom>
        </p:spPr>
      </p:pic>
      <p:sp>
        <p:nvSpPr>
          <p:cNvPr id="107" name="Rectangle 102">
            <a:extLst>
              <a:ext uri="{FF2B5EF4-FFF2-40B4-BE49-F238E27FC236}">
                <a16:creationId xmlns:a16="http://schemas.microsoft.com/office/drawing/2014/main" xmlns="" id="{DB148495-5F82-48E2-A76C-C8E1C89499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96556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xmlns="" id="{416A0E3C-60E6-4F39-BC55-5F7C224E1F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xmlns="" id="{C5025DAC-8B93-4160-B017-3A274A5828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xmlns="" id="{F4FAA6B4-BAFB-4474-9B14-DC83A90965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65DF07-C350-4F62-AC36-2A52E611D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THANK  YOU!</a:t>
            </a:r>
          </a:p>
        </p:txBody>
      </p:sp>
      <p:cxnSp>
        <p:nvCxnSpPr>
          <p:cNvPr id="106" name="!!Straight Connector">
            <a:extLst>
              <a:ext uri="{FF2B5EF4-FFF2-40B4-BE49-F238E27FC236}">
                <a16:creationId xmlns:a16="http://schemas.microsoft.com/office/drawing/2014/main" xmlns="" id="{4364CDC3-ADB0-4691-9286-5925F160C2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7527116-B90D-409D-BC3D-EAAED2655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440" y="2002791"/>
            <a:ext cx="8244840" cy="4292599"/>
          </a:xfrm>
        </p:spPr>
        <p:txBody>
          <a:bodyPr vert="horz" lIns="0" tIns="45720" rIns="0" bIns="45720" rtlCol="0">
            <a:normAutofit fontScale="92500"/>
          </a:bodyPr>
          <a:lstStyle/>
          <a:p>
            <a:pPr>
              <a:lnSpc>
                <a:spcPct val="100000"/>
              </a:lnSpc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Adefunke Sharon Kasali, cpa, fca</a:t>
            </a:r>
          </a:p>
          <a:p>
            <a:pPr algn="ctr">
              <a:lnSpc>
                <a:spcPct val="100000"/>
              </a:lnSpc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website</a:t>
            </a:r>
          </a:p>
          <a:p>
            <a:pPr algn="ctr">
              <a:lnSpc>
                <a:spcPct val="100000"/>
              </a:lnSpc>
            </a:pPr>
            <a:r>
              <a:rPr lang="en-US" sz="2800" dirty="0">
                <a:solidFill>
                  <a:schemeClr val="tx1"/>
                </a:solidFill>
                <a:hlinkClick r:id="rId2"/>
              </a:rPr>
              <a:t>www.adefunkesharonkasali.com</a:t>
            </a:r>
            <a:endParaRPr lang="en-US" sz="2800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</a:pPr>
            <a:endParaRPr lang="en-US" sz="2800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Email</a:t>
            </a:r>
          </a:p>
          <a:p>
            <a:pPr algn="ctr">
              <a:lnSpc>
                <a:spcPct val="100000"/>
              </a:lnSpc>
            </a:pPr>
            <a:r>
              <a:rPr lang="en-US" sz="2600" dirty="0">
                <a:solidFill>
                  <a:schemeClr val="tx1"/>
                </a:solidFill>
              </a:rPr>
              <a:t>sharon.kasali@rosevalleyproperties.com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00000"/>
              </a:lnSpc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CA5C6DD-2D4A-47F4-8C3D-10AF43A278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798" r="17325" b="-1"/>
          <a:stretch/>
        </p:blipFill>
        <p:spPr>
          <a:xfrm>
            <a:off x="9159240" y="2108200"/>
            <a:ext cx="2880360" cy="4132578"/>
          </a:xfrm>
          <a:prstGeom prst="rect">
            <a:avLst/>
          </a:prstGeom>
        </p:spPr>
      </p:pic>
      <p:sp>
        <p:nvSpPr>
          <p:cNvPr id="107" name="Rectangle 102">
            <a:extLst>
              <a:ext uri="{FF2B5EF4-FFF2-40B4-BE49-F238E27FC236}">
                <a16:creationId xmlns:a16="http://schemas.microsoft.com/office/drawing/2014/main" xmlns="" id="{DB148495-5F82-48E2-A76C-C8E1C89499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5959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xmlns="" id="{416A0E3C-60E6-4F39-BC55-5F7C224E1F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xmlns="" id="{C5025DAC-8B93-4160-B017-3A274A5828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xmlns="" id="{F4FAA6B4-BAFB-4474-9B14-DC83A90965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65DF07-C350-4F62-AC36-2A52E611D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 b="1">
                <a:solidFill>
                  <a:schemeClr val="tx1">
                    <a:lumMod val="75000"/>
                    <a:lumOff val="25000"/>
                  </a:schemeClr>
                </a:solidFill>
              </a:rPr>
              <a:t>Putting Food On The Table: Entrepreneurial Opportunities in Nigeria for Chartered Accountants</a:t>
            </a:r>
          </a:p>
        </p:txBody>
      </p:sp>
      <p:cxnSp>
        <p:nvCxnSpPr>
          <p:cNvPr id="106" name="!!Straight Connector">
            <a:extLst>
              <a:ext uri="{FF2B5EF4-FFF2-40B4-BE49-F238E27FC236}">
                <a16:creationId xmlns:a16="http://schemas.microsoft.com/office/drawing/2014/main" xmlns="" id="{4364CDC3-ADB0-4691-9286-5925F160C2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7527116-B90D-409D-BC3D-EAAED2655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" y="2108201"/>
            <a:ext cx="8884920" cy="4292599"/>
          </a:xfrm>
        </p:spPr>
        <p:txBody>
          <a:bodyPr vert="horz" lIns="0" tIns="45720" rIns="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Who is an entrepreneur?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person who sets up a business or businesses, taking on financial risk in the hope of making a profit.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exists to solve people’s problems and meet their needs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Entrepreneurs begin by looking for needs that ordinary people have and providing solutions to meet them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Font typeface="Calibri" panose="020F0502020204030204" pitchFamily="34" charset="0"/>
              <a:buChar char="§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Font typeface="Calibri" panose="020F0502020204030204" pitchFamily="34" charset="0"/>
              <a:buChar char="§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Font typeface="Calibri" panose="020F0502020204030204" pitchFamily="34" charset="0"/>
              <a:buChar char="§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Font typeface="Calibri" panose="020F0502020204030204" pitchFamily="34" charset="0"/>
              <a:buChar char="§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CA5C6DD-2D4A-47F4-8C3D-10AF43A278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98" r="17325" b="-1"/>
          <a:stretch/>
        </p:blipFill>
        <p:spPr>
          <a:xfrm>
            <a:off x="9159240" y="2108200"/>
            <a:ext cx="2895600" cy="4132576"/>
          </a:xfrm>
          <a:prstGeom prst="rect">
            <a:avLst/>
          </a:prstGeom>
        </p:spPr>
      </p:pic>
      <p:sp>
        <p:nvSpPr>
          <p:cNvPr id="107" name="Rectangle 102">
            <a:extLst>
              <a:ext uri="{FF2B5EF4-FFF2-40B4-BE49-F238E27FC236}">
                <a16:creationId xmlns:a16="http://schemas.microsoft.com/office/drawing/2014/main" xmlns="" id="{DB148495-5F82-48E2-A76C-C8E1C89499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9850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xmlns="" id="{416A0E3C-60E6-4F39-BC55-5F7C224E1F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xmlns="" id="{C5025DAC-8B93-4160-B017-3A274A5828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xmlns="" id="{F4FAA6B4-BAFB-4474-9B14-DC83A90965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65DF07-C350-4F62-AC36-2A52E611D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Putting Food On The Table: Entrepreneurial Opportunities in Nigeria for Chartered Accountants</a:t>
            </a:r>
          </a:p>
        </p:txBody>
      </p:sp>
      <p:cxnSp>
        <p:nvCxnSpPr>
          <p:cNvPr id="106" name="!!Straight Connector">
            <a:extLst>
              <a:ext uri="{FF2B5EF4-FFF2-40B4-BE49-F238E27FC236}">
                <a16:creationId xmlns:a16="http://schemas.microsoft.com/office/drawing/2014/main" xmlns="" id="{4364CDC3-ADB0-4691-9286-5925F160C2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7527116-B90D-409D-BC3D-EAAED2655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320" y="2108200"/>
            <a:ext cx="8595360" cy="4463197"/>
          </a:xfrm>
        </p:spPr>
        <p:txBody>
          <a:bodyPr vert="horz" lIns="0" tIns="45720" rIns="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winning idea will make money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Story of meta (Facebook)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Started At Harvard university in 2003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Website to connect people around the university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Start-up funds came from a friend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First server cost $85!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Shares of meta is $341.35 on 6</a:t>
            </a:r>
            <a:r>
              <a:rPr lang="en-US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November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Font typeface="Calibri" panose="020F0502020204030204" pitchFamily="34" charset="0"/>
              <a:buChar char="§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Font typeface="Calibri" panose="020F0502020204030204" pitchFamily="34" charset="0"/>
              <a:buChar char="§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Font typeface="Calibri" panose="020F0502020204030204" pitchFamily="34" charset="0"/>
              <a:buChar char="§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Font typeface="Calibri" panose="020F0502020204030204" pitchFamily="34" charset="0"/>
              <a:buChar char="§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CA5C6DD-2D4A-47F4-8C3D-10AF43A278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98" r="17325" b="-1"/>
          <a:stretch/>
        </p:blipFill>
        <p:spPr>
          <a:xfrm>
            <a:off x="9022080" y="2108200"/>
            <a:ext cx="3017520" cy="4132578"/>
          </a:xfrm>
          <a:prstGeom prst="rect">
            <a:avLst/>
          </a:prstGeom>
        </p:spPr>
      </p:pic>
      <p:sp>
        <p:nvSpPr>
          <p:cNvPr id="107" name="Rectangle 102">
            <a:extLst>
              <a:ext uri="{FF2B5EF4-FFF2-40B4-BE49-F238E27FC236}">
                <a16:creationId xmlns:a16="http://schemas.microsoft.com/office/drawing/2014/main" xmlns="" id="{DB148495-5F82-48E2-A76C-C8E1C89499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8323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xmlns="" id="{416A0E3C-60E6-4F39-BC55-5F7C224E1F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xmlns="" id="{C5025DAC-8B93-4160-B017-3A274A5828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xmlns="" id="{F4FAA6B4-BAFB-4474-9B14-DC83A90965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65DF07-C350-4F62-AC36-2A52E611D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 b="1">
                <a:solidFill>
                  <a:schemeClr val="tx1">
                    <a:lumMod val="75000"/>
                    <a:lumOff val="25000"/>
                  </a:schemeClr>
                </a:solidFill>
              </a:rPr>
              <a:t>Putting Food On The Table: Entrepreneurial Opportunities in Nigeria for Chartered Accountants</a:t>
            </a:r>
          </a:p>
        </p:txBody>
      </p:sp>
      <p:cxnSp>
        <p:nvCxnSpPr>
          <p:cNvPr id="106" name="!!Straight Connector">
            <a:extLst>
              <a:ext uri="{FF2B5EF4-FFF2-40B4-BE49-F238E27FC236}">
                <a16:creationId xmlns:a16="http://schemas.microsoft.com/office/drawing/2014/main" xmlns="" id="{4364CDC3-ADB0-4691-9286-5925F160C2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7527116-B90D-409D-BC3D-EAAED2655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440" y="2002791"/>
            <a:ext cx="8854440" cy="4292599"/>
          </a:xfrm>
        </p:spPr>
        <p:txBody>
          <a:bodyPr vert="horz" lIns="0" tIns="45720" rIns="0" bIns="45720" rtlCol="0"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Facts and figures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Nigeria is the largest economy in Africa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Population estimated at approximately 213 million. Young, energetic &amp; educated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Young population; 65m are 14 years and younger 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almost half of the Nigerian population have internet connectivity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Nigeria is one of the most prosperous consumer markets in Africa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Font typeface="Calibri" panose="020F0502020204030204" pitchFamily="34" charset="0"/>
              <a:buChar char="§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Font typeface="Calibri" panose="020F0502020204030204" pitchFamily="34" charset="0"/>
              <a:buChar char="§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Font typeface="Calibri" panose="020F0502020204030204" pitchFamily="34" charset="0"/>
              <a:buChar char="§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CA5C6DD-2D4A-47F4-8C3D-10AF43A278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98" r="17325" b="-1"/>
          <a:stretch/>
        </p:blipFill>
        <p:spPr>
          <a:xfrm>
            <a:off x="9159240" y="2108200"/>
            <a:ext cx="2880360" cy="4132576"/>
          </a:xfrm>
          <a:prstGeom prst="rect">
            <a:avLst/>
          </a:prstGeom>
        </p:spPr>
      </p:pic>
      <p:sp>
        <p:nvSpPr>
          <p:cNvPr id="107" name="Rectangle 102">
            <a:extLst>
              <a:ext uri="{FF2B5EF4-FFF2-40B4-BE49-F238E27FC236}">
                <a16:creationId xmlns:a16="http://schemas.microsoft.com/office/drawing/2014/main" xmlns="" id="{DB148495-5F82-48E2-A76C-C8E1C89499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4187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xmlns="" id="{416A0E3C-60E6-4F39-BC55-5F7C224E1F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xmlns="" id="{C5025DAC-8B93-4160-B017-3A274A5828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xmlns="" id="{F4FAA6B4-BAFB-4474-9B14-DC83A90965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65DF07-C350-4F62-AC36-2A52E611D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 b="1">
                <a:solidFill>
                  <a:schemeClr val="tx1">
                    <a:lumMod val="75000"/>
                    <a:lumOff val="25000"/>
                  </a:schemeClr>
                </a:solidFill>
              </a:rPr>
              <a:t>Putting Food On The Table: Entrepreneurial Opportunities in Nigeria for Chartered Accountants</a:t>
            </a:r>
          </a:p>
        </p:txBody>
      </p:sp>
      <p:cxnSp>
        <p:nvCxnSpPr>
          <p:cNvPr id="106" name="!!Straight Connector">
            <a:extLst>
              <a:ext uri="{FF2B5EF4-FFF2-40B4-BE49-F238E27FC236}">
                <a16:creationId xmlns:a16="http://schemas.microsoft.com/office/drawing/2014/main" xmlns="" id="{4364CDC3-ADB0-4691-9286-5925F160C2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7527116-B90D-409D-BC3D-EAAED2655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440" y="2002791"/>
            <a:ext cx="8854440" cy="4292599"/>
          </a:xfrm>
        </p:spPr>
        <p:txBody>
          <a:bodyPr vert="horz" lIns="0" tIns="45720" rIns="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Facts and figures – cont’d.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Nigeria’s GDP in 2019 $448.1 billion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World bank forecasts 2021 GDP to grow by 2.4%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Huge informal markets estimates at 87% not included in GDP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Economy more prosperous than GDP alone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Growing e-commerce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Font typeface="Calibri" panose="020F0502020204030204" pitchFamily="34" charset="0"/>
              <a:buChar char="§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Font typeface="Calibri" panose="020F0502020204030204" pitchFamily="34" charset="0"/>
              <a:buChar char="§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CA5C6DD-2D4A-47F4-8C3D-10AF43A278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98" r="17325" b="-1"/>
          <a:stretch/>
        </p:blipFill>
        <p:spPr>
          <a:xfrm>
            <a:off x="9159240" y="2108200"/>
            <a:ext cx="2880360" cy="4187190"/>
          </a:xfrm>
          <a:prstGeom prst="rect">
            <a:avLst/>
          </a:prstGeom>
        </p:spPr>
      </p:pic>
      <p:sp>
        <p:nvSpPr>
          <p:cNvPr id="107" name="Rectangle 102">
            <a:extLst>
              <a:ext uri="{FF2B5EF4-FFF2-40B4-BE49-F238E27FC236}">
                <a16:creationId xmlns:a16="http://schemas.microsoft.com/office/drawing/2014/main" xmlns="" id="{DB148495-5F82-48E2-A76C-C8E1C89499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51955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xmlns="" id="{416A0E3C-60E6-4F39-BC55-5F7C224E1F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xmlns="" id="{C5025DAC-8B93-4160-B017-3A274A5828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xmlns="" id="{F4FAA6B4-BAFB-4474-9B14-DC83A90965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65DF07-C350-4F62-AC36-2A52E611D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 b="1">
                <a:solidFill>
                  <a:schemeClr val="tx1">
                    <a:lumMod val="75000"/>
                    <a:lumOff val="25000"/>
                  </a:schemeClr>
                </a:solidFill>
              </a:rPr>
              <a:t>Putting Food On The Table: Entrepreneurial Opportunities in Nigeria for Chartered Accountants</a:t>
            </a:r>
          </a:p>
        </p:txBody>
      </p:sp>
      <p:cxnSp>
        <p:nvCxnSpPr>
          <p:cNvPr id="106" name="!!Straight Connector">
            <a:extLst>
              <a:ext uri="{FF2B5EF4-FFF2-40B4-BE49-F238E27FC236}">
                <a16:creationId xmlns:a16="http://schemas.microsoft.com/office/drawing/2014/main" xmlns="" id="{4364CDC3-ADB0-4691-9286-5925F160C2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7527116-B90D-409D-BC3D-EAAED2655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440" y="2002791"/>
            <a:ext cx="8854440" cy="4292599"/>
          </a:xfrm>
        </p:spPr>
        <p:txBody>
          <a:bodyPr vert="horz" lIns="0" tIns="45720" rIns="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Covid-19 pandemic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Worldwide challenges with supply of raw materials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Prolonged Closure of land borders added to distortions in the supply chain for manufacturers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New business opportunities created for entrepreneurs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Facemasks, delivery, mobile foods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Font typeface="Calibri" panose="020F0502020204030204" pitchFamily="34" charset="0"/>
              <a:buChar char="§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Font typeface="Calibri" panose="020F0502020204030204" pitchFamily="34" charset="0"/>
              <a:buChar char="§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CA5C6DD-2D4A-47F4-8C3D-10AF43A278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98" r="17325" b="-1"/>
          <a:stretch/>
        </p:blipFill>
        <p:spPr>
          <a:xfrm>
            <a:off x="9159240" y="2108200"/>
            <a:ext cx="2880360" cy="4132578"/>
          </a:xfrm>
          <a:prstGeom prst="rect">
            <a:avLst/>
          </a:prstGeom>
        </p:spPr>
      </p:pic>
      <p:sp>
        <p:nvSpPr>
          <p:cNvPr id="107" name="Rectangle 102">
            <a:extLst>
              <a:ext uri="{FF2B5EF4-FFF2-40B4-BE49-F238E27FC236}">
                <a16:creationId xmlns:a16="http://schemas.microsoft.com/office/drawing/2014/main" xmlns="" id="{DB148495-5F82-48E2-A76C-C8E1C89499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1302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xmlns="" id="{416A0E3C-60E6-4F39-BC55-5F7C224E1F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xmlns="" id="{C5025DAC-8B93-4160-B017-3A274A5828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xmlns="" id="{F4FAA6B4-BAFB-4474-9B14-DC83A90965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65DF07-C350-4F62-AC36-2A52E611D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 b="1">
                <a:solidFill>
                  <a:schemeClr val="tx1">
                    <a:lumMod val="75000"/>
                    <a:lumOff val="25000"/>
                  </a:schemeClr>
                </a:solidFill>
              </a:rPr>
              <a:t>Putting Food On The Table: Entrepreneurial Opportunities in Nigeria for Chartered Accountants</a:t>
            </a:r>
          </a:p>
        </p:txBody>
      </p:sp>
      <p:cxnSp>
        <p:nvCxnSpPr>
          <p:cNvPr id="106" name="!!Straight Connector">
            <a:extLst>
              <a:ext uri="{FF2B5EF4-FFF2-40B4-BE49-F238E27FC236}">
                <a16:creationId xmlns:a16="http://schemas.microsoft.com/office/drawing/2014/main" xmlns="" id="{4364CDC3-ADB0-4691-9286-5925F160C2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7527116-B90D-409D-BC3D-EAAED2655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440" y="2002791"/>
            <a:ext cx="8244840" cy="4292599"/>
          </a:xfrm>
        </p:spPr>
        <p:txBody>
          <a:bodyPr vert="horz" lIns="0" tIns="45720" rIns="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Opportunities abound – you’re prepared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Accounting cuts across industries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Versatility creates opportunities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Depends on the individual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Some people react, successful people respond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awareness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diligence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Font typeface="Calibri" panose="020F0502020204030204" pitchFamily="34" charset="0"/>
              <a:buChar char="§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Font typeface="Calibri" panose="020F0502020204030204" pitchFamily="34" charset="0"/>
              <a:buChar char="§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CA5C6DD-2D4A-47F4-8C3D-10AF43A278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98" r="17325" b="-1"/>
          <a:stretch/>
        </p:blipFill>
        <p:spPr>
          <a:xfrm>
            <a:off x="9159240" y="2108200"/>
            <a:ext cx="2880360" cy="4187189"/>
          </a:xfrm>
          <a:prstGeom prst="rect">
            <a:avLst/>
          </a:prstGeom>
        </p:spPr>
      </p:pic>
      <p:sp>
        <p:nvSpPr>
          <p:cNvPr id="107" name="Rectangle 102">
            <a:extLst>
              <a:ext uri="{FF2B5EF4-FFF2-40B4-BE49-F238E27FC236}">
                <a16:creationId xmlns:a16="http://schemas.microsoft.com/office/drawing/2014/main" xmlns="" id="{DB148495-5F82-48E2-A76C-C8E1C89499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4377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xmlns="" id="{416A0E3C-60E6-4F39-BC55-5F7C224E1F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xmlns="" id="{C5025DAC-8B93-4160-B017-3A274A5828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xmlns="" id="{F4FAA6B4-BAFB-4474-9B14-DC83A90965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65DF07-C350-4F62-AC36-2A52E611D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 b="1">
                <a:solidFill>
                  <a:schemeClr val="tx1">
                    <a:lumMod val="75000"/>
                    <a:lumOff val="25000"/>
                  </a:schemeClr>
                </a:solidFill>
              </a:rPr>
              <a:t>Putting Food On The Table: Entrepreneurial Opportunities in Nigeria for Chartered Accountants</a:t>
            </a:r>
          </a:p>
        </p:txBody>
      </p:sp>
      <p:cxnSp>
        <p:nvCxnSpPr>
          <p:cNvPr id="106" name="!!Straight Connector">
            <a:extLst>
              <a:ext uri="{FF2B5EF4-FFF2-40B4-BE49-F238E27FC236}">
                <a16:creationId xmlns:a16="http://schemas.microsoft.com/office/drawing/2014/main" xmlns="" id="{4364CDC3-ADB0-4691-9286-5925F160C2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7527116-B90D-409D-BC3D-EAAED2655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440" y="2002791"/>
            <a:ext cx="8244840" cy="4292599"/>
          </a:xfrm>
        </p:spPr>
        <p:txBody>
          <a:bodyPr vert="horz" lIns="0" tIns="45720" rIns="0" bIns="45720" rtlCol="0"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Entrepreneurial Opportunities abound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Numbers people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 just any number; </a:t>
            </a:r>
            <a:r>
              <a:rPr lang="en-US" b="1" strike="dblStrik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$, Yen, GBP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fintech in partnership with coders</a:t>
            </a:r>
          </a:p>
          <a:p>
            <a:pPr marL="342900" indent="-342900" algn="ctr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Revenues in 2022 estimated at $543m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forex trading/cryptocurrency</a:t>
            </a:r>
          </a:p>
          <a:p>
            <a:pPr marL="342900" indent="-342900" algn="ctr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Requires understudying an expert</a:t>
            </a:r>
          </a:p>
          <a:p>
            <a:pPr marL="342900" indent="-342900" algn="ctr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Does not require a lot to start up     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Font typeface="Calibri" panose="020F0502020204030204" pitchFamily="34" charset="0"/>
              <a:buChar char="§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Font typeface="Calibri" panose="020F0502020204030204" pitchFamily="34" charset="0"/>
              <a:buChar char="§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CA5C6DD-2D4A-47F4-8C3D-10AF43A278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98" r="17325" b="-1"/>
          <a:stretch/>
        </p:blipFill>
        <p:spPr>
          <a:xfrm>
            <a:off x="9159240" y="2108200"/>
            <a:ext cx="2880360" cy="4132575"/>
          </a:xfrm>
          <a:prstGeom prst="rect">
            <a:avLst/>
          </a:prstGeom>
        </p:spPr>
      </p:pic>
      <p:sp>
        <p:nvSpPr>
          <p:cNvPr id="107" name="Rectangle 102">
            <a:extLst>
              <a:ext uri="{FF2B5EF4-FFF2-40B4-BE49-F238E27FC236}">
                <a16:creationId xmlns:a16="http://schemas.microsoft.com/office/drawing/2014/main" xmlns="" id="{DB148495-5F82-48E2-A76C-C8E1C89499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8800198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311C23"/>
      </a:dk2>
      <a:lt2>
        <a:srgbClr val="F0F3F3"/>
      </a:lt2>
      <a:accent1>
        <a:srgbClr val="D0443F"/>
      </a:accent1>
      <a:accent2>
        <a:srgbClr val="BF2E65"/>
      </a:accent2>
      <a:accent3>
        <a:srgbClr val="D03FB3"/>
      </a:accent3>
      <a:accent4>
        <a:srgbClr val="9F2EBF"/>
      </a:accent4>
      <a:accent5>
        <a:srgbClr val="753FD0"/>
      </a:accent5>
      <a:accent6>
        <a:srgbClr val="383FC2"/>
      </a:accent6>
      <a:hlink>
        <a:srgbClr val="833FBF"/>
      </a:hlink>
      <a:folHlink>
        <a:srgbClr val="7F7F7F"/>
      </a:folHlink>
    </a:clrScheme>
    <a:fontScheme name="Retrospect">
      <a:majorFont>
        <a:latin typeface="Bembo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 Ligh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2619</TotalTime>
  <Words>1039</Words>
  <Application>Microsoft Office PowerPoint</Application>
  <PresentationFormat>Custom</PresentationFormat>
  <Paragraphs>215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RetrospectVTI</vt:lpstr>
      <vt:lpstr>November 2021  Putting Food On The Table: Entrepreneurial Opportunities in Nigeria for Chartered Accountants</vt:lpstr>
      <vt:lpstr>Putting Food On The Table: Entrepreneurial Opportunities in Nigeria for Chartered Accountants</vt:lpstr>
      <vt:lpstr>Putting Food On The Table: Entrepreneurial Opportunities in Nigeria for Chartered Accountants</vt:lpstr>
      <vt:lpstr>Putting Food On The Table: Entrepreneurial Opportunities in Nigeria for Chartered Accountants</vt:lpstr>
      <vt:lpstr>Putting Food On The Table: Entrepreneurial Opportunities in Nigeria for Chartered Accountants</vt:lpstr>
      <vt:lpstr>Putting Food On The Table: Entrepreneurial Opportunities in Nigeria for Chartered Accountants</vt:lpstr>
      <vt:lpstr>Putting Food On The Table: Entrepreneurial Opportunities in Nigeria for Chartered Accountants</vt:lpstr>
      <vt:lpstr>Putting Food On The Table: Entrepreneurial Opportunities in Nigeria for Chartered Accountants</vt:lpstr>
      <vt:lpstr>Putting Food On The Table: Entrepreneurial Opportunities in Nigeria for Chartered Accountants</vt:lpstr>
      <vt:lpstr>Putting Food On The Table: Entrepreneurial Opportunities in Nigeria for Chartered Accountants</vt:lpstr>
      <vt:lpstr>Putting Food On The Table: Entrepreneurial Opportunities in Nigeria for Chartered Accountants</vt:lpstr>
      <vt:lpstr>Putting Food On The Table: Entrepreneurial Opportunities in Nigeria for Chartered Accountants</vt:lpstr>
      <vt:lpstr>Putting Food On The Table: Entrepreneurial Opportunities in Nigeria for Chartered Accountants</vt:lpstr>
      <vt:lpstr>Putting Food On The Table: Entrepreneurial Opportunities in Nigeria for Chartered Accountants</vt:lpstr>
      <vt:lpstr>Putting Food On The Table: Entrepreneurial Opportunities in Nigeria for Chartered Accountants</vt:lpstr>
      <vt:lpstr>Putting Food On The Table: Entrepreneurial Opportunities in Nigeria for Chartered Accountants</vt:lpstr>
      <vt:lpstr>Putting Food On The Table: Entrepreneurial Opportunities in Nigeria for Chartered Accountants</vt:lpstr>
      <vt:lpstr>Putting Food On The Table: Entrepreneurial Opportunities in Nigeria for Chartered Accountants</vt:lpstr>
      <vt:lpstr>Putting Food On The Table: Entrepreneurial Opportunities in Nigeria for Chartered Accountants</vt:lpstr>
      <vt:lpstr>Putting Food On The Table: Entrepreneurial Opportunities in Nigeria for Chartered Accountants</vt:lpstr>
      <vt:lpstr>THANK 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Food On The Table: Entrepreneurial Opportunities in Nigeria for Chartered Accountants</dc:title>
  <dc:creator>Sharon Kasali</dc:creator>
  <cp:lastModifiedBy>oloketuyi</cp:lastModifiedBy>
  <cp:revision>3</cp:revision>
  <dcterms:created xsi:type="dcterms:W3CDTF">2021-11-04T22:57:06Z</dcterms:created>
  <dcterms:modified xsi:type="dcterms:W3CDTF">2021-11-07T10:32:23Z</dcterms:modified>
</cp:coreProperties>
</file>