
<file path=[Content_Types].xml><?xml version="1.0" encoding="utf-8"?>
<Types xmlns="http://schemas.openxmlformats.org/package/2006/content-types">
  <Default Extension="glb" ContentType="model/gltf.binary"/>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258" r:id="rId3"/>
    <p:sldId id="298" r:id="rId4"/>
    <p:sldId id="307" r:id="rId5"/>
    <p:sldId id="308" r:id="rId6"/>
    <p:sldId id="309" r:id="rId7"/>
    <p:sldId id="310" r:id="rId8"/>
    <p:sldId id="301" r:id="rId9"/>
    <p:sldId id="304" r:id="rId10"/>
    <p:sldId id="311" r:id="rId11"/>
    <p:sldId id="312" r:id="rId12"/>
    <p:sldId id="313" r:id="rId13"/>
    <p:sldId id="314" r:id="rId14"/>
    <p:sldId id="274" r:id="rId15"/>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70" autoAdjust="0"/>
  </p:normalViewPr>
  <p:slideViewPr>
    <p:cSldViewPr showGuides="1">
      <p:cViewPr varScale="1">
        <p:scale>
          <a:sx n="85" d="100"/>
          <a:sy n="85" d="100"/>
        </p:scale>
        <p:origin x="590" y="62"/>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CE221E-83ED-4F6C-BA5F-3F9E6FDB6953}" type="datetimeFigureOut">
              <a:rPr lang="en-US"/>
              <a:t>4/15/2025</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853E5F-CE67-483C-A264-F17AC70E9CA2}" type="datetimeFigureOut">
              <a:rPr lang="en-US"/>
              <a:t>4/15/2025</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dirty="0"/>
          </a:p>
        </p:txBody>
      </p:sp>
    </p:spTree>
    <p:extLst>
      <p:ext uri="{BB962C8B-B14F-4D97-AF65-F5344CB8AC3E}">
        <p14:creationId xmlns:p14="http://schemas.microsoft.com/office/powerpoint/2010/main" val="286401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1065213" y="6432551"/>
            <a:ext cx="5653087" cy="273049"/>
          </a:xfrm>
        </p:spPr>
        <p:txBody>
          <a:bodyPr/>
          <a:lstStyle>
            <a:lvl1pPr>
              <a:defRPr>
                <a:effectLst/>
              </a:defRPr>
            </a:lvl1pPr>
          </a:lstStyle>
          <a:p>
            <a:r>
              <a:rPr lang="en-US" dirty="0"/>
              <a:t>Add a footer</a:t>
            </a:r>
          </a:p>
        </p:txBody>
      </p:sp>
      <p:sp>
        <p:nvSpPr>
          <p:cNvPr id="4" name="Date Placeholder 3"/>
          <p:cNvSpPr>
            <a:spLocks noGrp="1"/>
          </p:cNvSpPr>
          <p:nvPr>
            <p:ph type="dt" sz="half" idx="10"/>
          </p:nvPr>
        </p:nvSpPr>
        <p:spPr>
          <a:xfrm>
            <a:off x="6932612" y="6432551"/>
            <a:ext cx="1371600" cy="273049"/>
          </a:xfrm>
        </p:spPr>
        <p:txBody>
          <a:bodyPr/>
          <a:lstStyle/>
          <a:p>
            <a:fld id="{3E0FA9E5-6744-4841-888F-9E7CC0C2B7EC}" type="datetimeFigureOut">
              <a:rPr lang="en-US" smtClean="0"/>
              <a:t>4/15/2025</a:t>
            </a:fld>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4/15/2025</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4/15/2025</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4/15/2025</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dirty="0"/>
              <a:t>Click to edit Master title style</a:t>
            </a:r>
            <a:endParaRPr dirty="0"/>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4/15/2025</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t>4/15/2025</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1" y="533400"/>
            <a:ext cx="8686802" cy="10668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E0FA9E5-6744-4841-888F-9E7CC0C2B7EC}" type="datetimeFigureOut">
              <a:rPr lang="en-US" smtClean="0"/>
              <a:t>4/15/2025</a:t>
            </a:fld>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E0FA9E5-6744-4841-888F-9E7CC0C2B7EC}" type="datetimeFigureOut">
              <a:rPr lang="en-US" smtClean="0"/>
              <a:t>4/15/2025</a:t>
            </a:fld>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E0FA9E5-6744-4841-888F-9E7CC0C2B7EC}" type="datetimeFigureOut">
              <a:rPr lang="en-US" smtClean="0"/>
              <a:t>4/15/2025</a:t>
            </a:fld>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t>4/15/2025</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defRPr>
            </a:lvl1pPr>
          </a:lstStyle>
          <a:p>
            <a:fld id="{3E0FA9E5-6744-4841-888F-9E7CC0C2B7EC}" type="datetimeFigureOut">
              <a:rPr lang="en-US" smtClean="0"/>
              <a:pPr/>
              <a:t>4/15/2025</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fld id="{AAEAE4A8-A6E5-453E-B946-FB774B73F48C}" type="slidenum">
              <a:rPr lang="en-US" smtClean="0"/>
              <a:pPr/>
              <a:t>‹#›</a:t>
            </a:fld>
            <a:endParaRPr lang="en-US" dirty="0"/>
          </a:p>
        </p:txBody>
      </p:sp>
      <p:pic>
        <p:nvPicPr>
          <p:cNvPr id="8" name="Picture 7" descr="Logo, company name&#10;&#10;Description automatically generated">
            <a:extLst>
              <a:ext uri="{FF2B5EF4-FFF2-40B4-BE49-F238E27FC236}">
                <a16:creationId xmlns:a16="http://schemas.microsoft.com/office/drawing/2014/main" id="{F3DA23C2-64C3-2AAE-CEF9-B347FBE7F67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09212" y="76200"/>
            <a:ext cx="1828801" cy="1143000"/>
          </a:xfrm>
          <a:prstGeom prst="rect">
            <a:avLst/>
          </a:prstGeom>
        </p:spPr>
      </p:pic>
      <p:pic>
        <p:nvPicPr>
          <p:cNvPr id="10" name="Picture 9" descr="Logo, company name&#10;&#10;Description automatically generated">
            <a:extLst>
              <a:ext uri="{FF2B5EF4-FFF2-40B4-BE49-F238E27FC236}">
                <a16:creationId xmlns:a16="http://schemas.microsoft.com/office/drawing/2014/main" id="{F6E944C8-6675-2BCC-DA42-E4BAE308CD97}"/>
              </a:ext>
            </a:extLst>
          </p:cNvPr>
          <p:cNvPicPr>
            <a:picLocks noChangeAspect="1"/>
          </p:cNvPicPr>
          <p:nvPr userDrawn="1"/>
        </p:nvPicPr>
        <p:blipFill>
          <a:blip r:embed="rId14" cstate="print">
            <a:alphaModFix amt="20000"/>
            <a:extLst>
              <a:ext uri="{28A0092B-C50C-407E-A947-70E740481C1C}">
                <a14:useLocalDpi xmlns:a14="http://schemas.microsoft.com/office/drawing/2010/main" val="0"/>
              </a:ext>
            </a:extLst>
          </a:blip>
          <a:stretch>
            <a:fillRect/>
          </a:stretch>
        </p:blipFill>
        <p:spPr>
          <a:xfrm>
            <a:off x="836612" y="599661"/>
            <a:ext cx="9009602" cy="5181599"/>
          </a:xfrm>
          <a:prstGeom prst="rect">
            <a:avLst/>
          </a:prstGeom>
        </p:spPr>
      </p:pic>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1812" y="482600"/>
            <a:ext cx="9753600" cy="1828800"/>
          </a:xfrm>
        </p:spPr>
        <p:txBody>
          <a:bodyPr>
            <a:normAutofit/>
          </a:bodyPr>
          <a:lstStyle/>
          <a:p>
            <a:pPr algn="ctr"/>
            <a:r>
              <a:rPr lang="en-US" dirty="0">
                <a:latin typeface="Arial Narrow" panose="020B0606020202030204" pitchFamily="34" charset="0"/>
              </a:rPr>
              <a:t>OVERVIEW OF THE NEW SYLLABUS</a:t>
            </a:r>
          </a:p>
        </p:txBody>
      </p:sp>
      <p:sp>
        <p:nvSpPr>
          <p:cNvPr id="3" name="Content Placeholder 2"/>
          <p:cNvSpPr>
            <a:spLocks noGrp="1"/>
          </p:cNvSpPr>
          <p:nvPr>
            <p:ph type="subTitle" idx="1"/>
          </p:nvPr>
        </p:nvSpPr>
        <p:spPr>
          <a:xfrm>
            <a:off x="531812" y="2971800"/>
            <a:ext cx="9906000" cy="2057400"/>
          </a:xfrm>
          <a:noFill/>
          <a:ln>
            <a:solidFill>
              <a:srgbClr val="00B050"/>
            </a:solidFill>
          </a:ln>
        </p:spPr>
        <p:txBody>
          <a:bodyPr>
            <a:normAutofit/>
          </a:bodyPr>
          <a:lstStyle/>
          <a:p>
            <a:pPr algn="ctr"/>
            <a:endParaRPr lang="en-US" sz="4000" dirty="0">
              <a:solidFill>
                <a:srgbClr val="92D050"/>
              </a:solidFill>
              <a:latin typeface="Arial Narrow" panose="020B0606020202030204" pitchFamily="34" charset="0"/>
            </a:endParaRPr>
          </a:p>
          <a:p>
            <a:pPr algn="ctr">
              <a:buNone/>
            </a:pPr>
            <a:r>
              <a:rPr lang="en-US" sz="4600" b="1" dirty="0">
                <a:solidFill>
                  <a:srgbClr val="FF0000"/>
                </a:solidFill>
                <a:latin typeface="Arial Black" panose="020B0A04020102020204" pitchFamily="34" charset="0"/>
              </a:rPr>
              <a:t>EFFECTIVE NOVEMBER 2025</a:t>
            </a:r>
            <a:endParaRPr lang="en-US" sz="46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681BF-5E69-84F5-EA66-B214186AB4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2A3FB-91AA-C8FC-9AB6-8F45CE3F7462}"/>
              </a:ext>
            </a:extLst>
          </p:cNvPr>
          <p:cNvSpPr>
            <a:spLocks noGrp="1"/>
          </p:cNvSpPr>
          <p:nvPr>
            <p:ph type="title"/>
          </p:nvPr>
        </p:nvSpPr>
        <p:spPr>
          <a:xfrm>
            <a:off x="1065211" y="304800"/>
            <a:ext cx="8686802" cy="914401"/>
          </a:xfrm>
          <a:solidFill>
            <a:srgbClr val="00B050"/>
          </a:solidFill>
        </p:spPr>
        <p:txBody>
          <a:bodyPr>
            <a:noAutofit/>
          </a:bodyPr>
          <a:lstStyle/>
          <a:p>
            <a:pPr marL="45720" algn="ctr"/>
            <a:r>
              <a:rPr lang="en-US" dirty="0">
                <a:solidFill>
                  <a:schemeClr val="bg1"/>
                </a:solidFill>
                <a:latin typeface="Arial Narrow" panose="020B0606020202030204" pitchFamily="34" charset="0"/>
              </a:rPr>
              <a:t>The new structure</a:t>
            </a:r>
          </a:p>
        </p:txBody>
      </p:sp>
      <p:sp>
        <p:nvSpPr>
          <p:cNvPr id="3" name="Text Placeholder 2">
            <a:extLst>
              <a:ext uri="{FF2B5EF4-FFF2-40B4-BE49-F238E27FC236}">
                <a16:creationId xmlns:a16="http://schemas.microsoft.com/office/drawing/2014/main" id="{4052B490-4893-61A8-177B-6274FE6C0476}"/>
              </a:ext>
            </a:extLst>
          </p:cNvPr>
          <p:cNvSpPr>
            <a:spLocks noGrp="1"/>
          </p:cNvSpPr>
          <p:nvPr>
            <p:ph type="body" idx="1"/>
          </p:nvPr>
        </p:nvSpPr>
        <p:spPr>
          <a:xfrm>
            <a:off x="1065213" y="1219201"/>
            <a:ext cx="4251960" cy="914401"/>
          </a:xfrm>
        </p:spPr>
        <p:txBody>
          <a:bodyPr>
            <a:normAutofit/>
          </a:bodyPr>
          <a:lstStyle/>
          <a:p>
            <a:r>
              <a:rPr lang="en-US" sz="3200" b="1" dirty="0">
                <a:solidFill>
                  <a:srgbClr val="0070C0"/>
                </a:solidFill>
                <a:latin typeface="Arial Narrow" panose="020B0606020202030204" pitchFamily="34" charset="0"/>
              </a:rPr>
              <a:t>2021 Syllabus</a:t>
            </a:r>
          </a:p>
          <a:p>
            <a:endParaRPr lang="en-US" sz="2800" dirty="0"/>
          </a:p>
        </p:txBody>
      </p:sp>
      <p:sp>
        <p:nvSpPr>
          <p:cNvPr id="4" name="Content Placeholder 3">
            <a:extLst>
              <a:ext uri="{FF2B5EF4-FFF2-40B4-BE49-F238E27FC236}">
                <a16:creationId xmlns:a16="http://schemas.microsoft.com/office/drawing/2014/main" id="{83D2DF4D-114A-AD04-6BF7-DEDA0F893ED2}"/>
              </a:ext>
            </a:extLst>
          </p:cNvPr>
          <p:cNvSpPr>
            <a:spLocks noGrp="1"/>
          </p:cNvSpPr>
          <p:nvPr>
            <p:ph sz="half" idx="2"/>
          </p:nvPr>
        </p:nvSpPr>
        <p:spPr>
          <a:xfrm>
            <a:off x="684212" y="2133602"/>
            <a:ext cx="5257799" cy="4190998"/>
          </a:xfrm>
          <a:solidFill>
            <a:schemeClr val="bg1"/>
          </a:solidFill>
          <a:ln>
            <a:solidFill>
              <a:schemeClr val="bg1"/>
            </a:solidFill>
          </a:ln>
        </p:spPr>
        <p:txBody>
          <a:bodyPr vert="horz" lIns="91440" tIns="45720" rIns="91440" bIns="45720" rtlCol="0" anchor="t">
            <a:normAutofit/>
          </a:bodyPr>
          <a:lstStyle/>
          <a:p>
            <a:r>
              <a:rPr lang="en-US" sz="2800" b="1" dirty="0">
                <a:solidFill>
                  <a:srgbClr val="FF0000"/>
                </a:solidFill>
                <a:latin typeface="Arial Narrow" panose="020B0606020202030204" pitchFamily="34" charset="0"/>
              </a:rPr>
              <a:t>Professional Level</a:t>
            </a:r>
          </a:p>
          <a:p>
            <a:r>
              <a:rPr lang="en-US" sz="2800" b="0" dirty="0">
                <a:solidFill>
                  <a:schemeClr val="tx1"/>
                </a:solidFill>
                <a:latin typeface="Arial Narrow" panose="020B0606020202030204" pitchFamily="34" charset="0"/>
              </a:rPr>
              <a:t>Corporate Reporting</a:t>
            </a:r>
          </a:p>
          <a:p>
            <a:r>
              <a:rPr lang="en-US" sz="2800" b="0" dirty="0">
                <a:solidFill>
                  <a:schemeClr val="tx1"/>
                </a:solidFill>
                <a:latin typeface="Arial Narrow" panose="020B0606020202030204" pitchFamily="34" charset="0"/>
              </a:rPr>
              <a:t>Advanced Audit &amp; Assurance</a:t>
            </a:r>
          </a:p>
          <a:p>
            <a:r>
              <a:rPr lang="en-US" sz="2800" b="0" dirty="0">
                <a:solidFill>
                  <a:schemeClr val="tx1"/>
                </a:solidFill>
                <a:latin typeface="Arial Narrow" panose="020B0606020202030204" pitchFamily="34" charset="0"/>
              </a:rPr>
              <a:t>Strategic Financial Management</a:t>
            </a:r>
          </a:p>
          <a:p>
            <a:r>
              <a:rPr lang="en-US" sz="2800" b="0" dirty="0">
                <a:solidFill>
                  <a:schemeClr val="tx1"/>
                </a:solidFill>
                <a:latin typeface="Arial Narrow" panose="020B0606020202030204" pitchFamily="34" charset="0"/>
              </a:rPr>
              <a:t>Advanced Taxation</a:t>
            </a:r>
          </a:p>
          <a:p>
            <a:r>
              <a:rPr lang="en-US" sz="2800" b="0" dirty="0">
                <a:solidFill>
                  <a:schemeClr val="tx1"/>
                </a:solidFill>
                <a:latin typeface="Arial Narrow" panose="020B0606020202030204" pitchFamily="34" charset="0"/>
              </a:rPr>
              <a:t>Case Study</a:t>
            </a:r>
          </a:p>
          <a:p>
            <a:pPr marL="342900" marR="0" lvl="0" indent="-342900" algn="just">
              <a:spcBef>
                <a:spcPts val="0"/>
              </a:spcBef>
              <a:spcAft>
                <a:spcPts val="0"/>
              </a:spcAft>
              <a:buFont typeface="+mj-lt"/>
              <a:buAutoNum type="arabicPeriod"/>
            </a:pPr>
            <a:endParaRPr lang="en-US" sz="1800" dirty="0">
              <a:latin typeface="Arial Narrow" panose="020B0606020202030204" pitchFamily="34" charset="0"/>
            </a:endParaRPr>
          </a:p>
        </p:txBody>
      </p:sp>
      <p:sp>
        <p:nvSpPr>
          <p:cNvPr id="5" name="Text Placeholder 4">
            <a:extLst>
              <a:ext uri="{FF2B5EF4-FFF2-40B4-BE49-F238E27FC236}">
                <a16:creationId xmlns:a16="http://schemas.microsoft.com/office/drawing/2014/main" id="{E56135D7-A4E3-6456-8425-D582A84B4751}"/>
              </a:ext>
            </a:extLst>
          </p:cNvPr>
          <p:cNvSpPr>
            <a:spLocks noGrp="1"/>
          </p:cNvSpPr>
          <p:nvPr>
            <p:ph type="body" sz="quarter" idx="3"/>
          </p:nvPr>
        </p:nvSpPr>
        <p:spPr>
          <a:xfrm>
            <a:off x="6780211" y="1295399"/>
            <a:ext cx="2971801" cy="685801"/>
          </a:xfrm>
        </p:spPr>
        <p:txBody>
          <a:bodyPr>
            <a:normAutofit/>
          </a:bodyPr>
          <a:lstStyle/>
          <a:p>
            <a:pPr algn="ctr"/>
            <a:r>
              <a:rPr lang="en-US" sz="3200" b="1" dirty="0">
                <a:solidFill>
                  <a:srgbClr val="0070C0"/>
                </a:solidFill>
                <a:effectLst/>
                <a:latin typeface="Arial Narrow" panose="020B0606020202030204" pitchFamily="34" charset="0"/>
                <a:cs typeface="Arial" panose="020B0604020202020204" pitchFamily="34" charset="0"/>
              </a:rPr>
              <a:t>2025 Syllabus</a:t>
            </a:r>
            <a:endParaRPr lang="en-US" sz="3200" b="1" dirty="0">
              <a:solidFill>
                <a:srgbClr val="0070C0"/>
              </a:solidFill>
              <a:effectLst/>
              <a:latin typeface="Arial" panose="020B0604020202020204" pitchFamily="34"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FB56700E-E5BC-F014-B00C-84EBA7A9E19C}"/>
              </a:ext>
            </a:extLst>
          </p:cNvPr>
          <p:cNvSpPr>
            <a:spLocks noGrp="1"/>
          </p:cNvSpPr>
          <p:nvPr>
            <p:ph sz="quarter" idx="4"/>
          </p:nvPr>
        </p:nvSpPr>
        <p:spPr>
          <a:xfrm>
            <a:off x="6246812" y="2133602"/>
            <a:ext cx="5410200" cy="4190998"/>
          </a:xfrm>
          <a:solidFill>
            <a:schemeClr val="bg1"/>
          </a:solidFill>
          <a:ln>
            <a:solidFill>
              <a:schemeClr val="accent1"/>
            </a:solidFill>
          </a:ln>
        </p:spPr>
        <p:txBody>
          <a:bodyPr>
            <a:normAutofit/>
          </a:bodyPr>
          <a:lstStyle/>
          <a:p>
            <a:r>
              <a:rPr lang="en-US" sz="2800" b="1" dirty="0">
                <a:solidFill>
                  <a:srgbClr val="FF0000"/>
                </a:solidFill>
                <a:latin typeface="Arial Narrow" panose="020B0606020202030204" pitchFamily="34" charset="0"/>
              </a:rPr>
              <a:t>Professional Level</a:t>
            </a:r>
          </a:p>
          <a:p>
            <a:r>
              <a:rPr lang="en-US" sz="2800" b="0" dirty="0">
                <a:solidFill>
                  <a:schemeClr val="tx1"/>
                </a:solidFill>
                <a:latin typeface="Arial Narrow" panose="020B0606020202030204" pitchFamily="34" charset="0"/>
              </a:rPr>
              <a:t>Strategic Business Reporting</a:t>
            </a:r>
          </a:p>
          <a:p>
            <a:r>
              <a:rPr lang="en-US" sz="2800" b="0" dirty="0">
                <a:solidFill>
                  <a:schemeClr val="tx1"/>
                </a:solidFill>
                <a:latin typeface="Arial Narrow" panose="020B0606020202030204" pitchFamily="34" charset="0"/>
              </a:rPr>
              <a:t>Advanced Audit &amp; Assurance</a:t>
            </a:r>
          </a:p>
          <a:p>
            <a:r>
              <a:rPr lang="en-US" sz="2800" b="0" dirty="0">
                <a:solidFill>
                  <a:schemeClr val="tx1"/>
                </a:solidFill>
                <a:latin typeface="Arial Narrow" panose="020B0606020202030204" pitchFamily="34" charset="0"/>
              </a:rPr>
              <a:t>Strategic Financial Management</a:t>
            </a:r>
          </a:p>
          <a:p>
            <a:r>
              <a:rPr lang="en-US" sz="2800" b="0" dirty="0">
                <a:solidFill>
                  <a:schemeClr val="tx1"/>
                </a:solidFill>
                <a:latin typeface="Arial Narrow" panose="020B0606020202030204" pitchFamily="34" charset="0"/>
              </a:rPr>
              <a:t>Advanced Taxation</a:t>
            </a:r>
          </a:p>
          <a:p>
            <a:r>
              <a:rPr lang="en-US" sz="2800" b="0" dirty="0">
                <a:solidFill>
                  <a:schemeClr val="tx1"/>
                </a:solidFill>
                <a:latin typeface="Arial Narrow" panose="020B0606020202030204" pitchFamily="34" charset="0"/>
              </a:rPr>
              <a:t>Case Study</a:t>
            </a:r>
          </a:p>
          <a:p>
            <a:pPr marL="342900" marR="0" lvl="0" indent="-342900" algn="just">
              <a:spcBef>
                <a:spcPts val="0"/>
              </a:spcBef>
              <a:spcAft>
                <a:spcPts val="0"/>
              </a:spcAft>
              <a:buFont typeface="+mj-lt"/>
              <a:buAutoNum type="arabicPeriod"/>
              <a:tabLst>
                <a:tab pos="228600" algn="l"/>
              </a:tabLst>
            </a:pPr>
            <a:endParaRPr lang="en-GB" sz="19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59473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CCCB1-14F3-59B9-FCCE-2846478C9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7A848-BA7C-BA19-3971-1DF2C8ABDE4A}"/>
              </a:ext>
            </a:extLst>
          </p:cNvPr>
          <p:cNvSpPr>
            <a:spLocks noGrp="1"/>
          </p:cNvSpPr>
          <p:nvPr>
            <p:ph type="title"/>
          </p:nvPr>
        </p:nvSpPr>
        <p:spPr>
          <a:xfrm>
            <a:off x="1065210" y="304800"/>
            <a:ext cx="9144001" cy="914401"/>
          </a:xfrm>
          <a:solidFill>
            <a:srgbClr val="00B050"/>
          </a:solidFill>
        </p:spPr>
        <p:txBody>
          <a:bodyPr>
            <a:noAutofit/>
          </a:bodyPr>
          <a:lstStyle/>
          <a:p>
            <a:pPr marL="45720" algn="ctr"/>
            <a:r>
              <a:rPr lang="en-GB" altLang="en-US" sz="3600" b="1" dirty="0">
                <a:solidFill>
                  <a:srgbClr val="FF0000"/>
                </a:solidFill>
                <a:latin typeface="Arial Narrow" panose="020B0606020202030204" pitchFamily="34" charset="0"/>
              </a:rPr>
              <a:t>Highlights of other areas to note</a:t>
            </a:r>
            <a:endParaRPr lang="en-US" dirty="0">
              <a:solidFill>
                <a:srgbClr val="FF0000"/>
              </a:solidFill>
              <a:latin typeface="Arial Narrow" panose="020B0606020202030204" pitchFamily="34" charset="0"/>
            </a:endParaRPr>
          </a:p>
        </p:txBody>
      </p:sp>
      <p:sp>
        <p:nvSpPr>
          <p:cNvPr id="3" name="Text Placeholder 2">
            <a:extLst>
              <a:ext uri="{FF2B5EF4-FFF2-40B4-BE49-F238E27FC236}">
                <a16:creationId xmlns:a16="http://schemas.microsoft.com/office/drawing/2014/main" id="{2979509D-6EAB-B403-7527-A3218205BB0B}"/>
              </a:ext>
            </a:extLst>
          </p:cNvPr>
          <p:cNvSpPr>
            <a:spLocks noGrp="1"/>
          </p:cNvSpPr>
          <p:nvPr>
            <p:ph type="body" idx="1"/>
          </p:nvPr>
        </p:nvSpPr>
        <p:spPr>
          <a:xfrm>
            <a:off x="2132011" y="1219201"/>
            <a:ext cx="3185161" cy="914401"/>
          </a:xfrm>
        </p:spPr>
        <p:txBody>
          <a:bodyPr>
            <a:normAutofit/>
          </a:bodyPr>
          <a:lstStyle/>
          <a:p>
            <a:r>
              <a:rPr lang="en-US" sz="3200" b="1" dirty="0">
                <a:solidFill>
                  <a:srgbClr val="0070C0"/>
                </a:solidFill>
                <a:latin typeface="Arial Narrow" panose="020B0606020202030204" pitchFamily="34" charset="0"/>
              </a:rPr>
              <a:t>2021 Syllabus</a:t>
            </a:r>
          </a:p>
          <a:p>
            <a:endParaRPr lang="en-US" sz="2800" dirty="0"/>
          </a:p>
        </p:txBody>
      </p:sp>
      <p:sp>
        <p:nvSpPr>
          <p:cNvPr id="5" name="Text Placeholder 4">
            <a:extLst>
              <a:ext uri="{FF2B5EF4-FFF2-40B4-BE49-F238E27FC236}">
                <a16:creationId xmlns:a16="http://schemas.microsoft.com/office/drawing/2014/main" id="{46F835F9-2183-6D3D-F20F-F02A9C0EC83F}"/>
              </a:ext>
            </a:extLst>
          </p:cNvPr>
          <p:cNvSpPr>
            <a:spLocks noGrp="1"/>
          </p:cNvSpPr>
          <p:nvPr>
            <p:ph type="body" sz="quarter" idx="3"/>
          </p:nvPr>
        </p:nvSpPr>
        <p:spPr>
          <a:xfrm>
            <a:off x="6871654" y="1295399"/>
            <a:ext cx="2880358" cy="685801"/>
          </a:xfrm>
        </p:spPr>
        <p:txBody>
          <a:bodyPr>
            <a:normAutofit/>
          </a:bodyPr>
          <a:lstStyle/>
          <a:p>
            <a:pPr algn="ctr"/>
            <a:r>
              <a:rPr lang="en-US" sz="3200" b="1" dirty="0">
                <a:solidFill>
                  <a:srgbClr val="0070C0"/>
                </a:solidFill>
                <a:effectLst/>
                <a:latin typeface="Arial Narrow" panose="020B0606020202030204" pitchFamily="34" charset="0"/>
                <a:cs typeface="Arial" panose="020B0604020202020204" pitchFamily="34" charset="0"/>
              </a:rPr>
              <a:t>2025 Syllabus</a:t>
            </a:r>
            <a:endParaRPr lang="en-US" sz="3200" b="1" dirty="0">
              <a:solidFill>
                <a:srgbClr val="0070C0"/>
              </a:solidFill>
              <a:effectLst/>
              <a:latin typeface="Arial" panose="020B0604020202020204" pitchFamily="34" charset="0"/>
              <a:cs typeface="Times New Roman" panose="02020603050405020304" pitchFamily="18" charset="0"/>
            </a:endParaRPr>
          </a:p>
          <a:p>
            <a:endParaRPr lang="en-US" dirty="0"/>
          </a:p>
        </p:txBody>
      </p:sp>
      <p:sp>
        <p:nvSpPr>
          <p:cNvPr id="8" name="Content Placeholder 7">
            <a:extLst>
              <a:ext uri="{FF2B5EF4-FFF2-40B4-BE49-F238E27FC236}">
                <a16:creationId xmlns:a16="http://schemas.microsoft.com/office/drawing/2014/main" id="{D128337E-80F8-7688-B9C5-D88F97F0933A}"/>
              </a:ext>
            </a:extLst>
          </p:cNvPr>
          <p:cNvSpPr>
            <a:spLocks noGrp="1"/>
          </p:cNvSpPr>
          <p:nvPr>
            <p:ph sz="half" idx="2"/>
          </p:nvPr>
        </p:nvSpPr>
        <p:spPr>
          <a:xfrm>
            <a:off x="379412" y="1681656"/>
            <a:ext cx="6019800" cy="4871544"/>
          </a:xfrm>
        </p:spPr>
        <p:txBody>
          <a:bodyPr>
            <a:normAutofit lnSpcReduction="10000"/>
          </a:bodyPr>
          <a:lstStyle/>
          <a:p>
            <a:pPr>
              <a:buFont typeface="Wingdings" panose="05000000000000000000" pitchFamily="2" charset="2"/>
              <a:buChar char="q"/>
            </a:pPr>
            <a:r>
              <a:rPr lang="en-GB" altLang="en-US" sz="2800" b="1" dirty="0">
                <a:latin typeface="Arial Narrow" panose="020B0606020202030204" pitchFamily="34" charset="0"/>
              </a:rPr>
              <a:t>Foundation</a:t>
            </a:r>
            <a:r>
              <a:rPr lang="en-GB" altLang="en-US" sz="2800" dirty="0">
                <a:latin typeface="Arial Narrow" panose="020B0606020202030204" pitchFamily="34" charset="0"/>
              </a:rPr>
              <a:t> – Existing structure maintained </a:t>
            </a:r>
          </a:p>
          <a:p>
            <a:pPr>
              <a:buFont typeface="Wingdings" panose="05000000000000000000" pitchFamily="2" charset="2"/>
              <a:buChar char="q"/>
            </a:pPr>
            <a:r>
              <a:rPr lang="en-GB" altLang="en-US" sz="2800" b="1" dirty="0">
                <a:latin typeface="Arial Narrow" panose="020B0606020202030204" pitchFamily="34" charset="0"/>
              </a:rPr>
              <a:t>Section A</a:t>
            </a:r>
            <a:r>
              <a:rPr lang="en-GB" altLang="en-US" sz="2800" dirty="0">
                <a:latin typeface="Arial Narrow" panose="020B0606020202030204" pitchFamily="34" charset="0"/>
              </a:rPr>
              <a:t>: twenty (20) compulsory multiple-choice questions which shall cover the entire contents of the syllabus. This section shall make up 20% of the total marks.</a:t>
            </a:r>
          </a:p>
          <a:p>
            <a:pPr>
              <a:buFont typeface="Wingdings" panose="05000000000000000000" pitchFamily="2" charset="2"/>
              <a:buChar char="q"/>
            </a:pPr>
            <a:r>
              <a:rPr lang="en-GB" altLang="en-US" sz="2800" b="1" dirty="0">
                <a:latin typeface="Arial Narrow" panose="020B0606020202030204" pitchFamily="34" charset="0"/>
              </a:rPr>
              <a:t>Section B</a:t>
            </a:r>
            <a:r>
              <a:rPr lang="en-GB" altLang="en-US" sz="2800" dirty="0">
                <a:latin typeface="Arial Narrow" panose="020B0606020202030204" pitchFamily="34" charset="0"/>
              </a:rPr>
              <a:t>: six open-ended questions (essay, computational or scenario-based) carrying 20 marks each of which candidates will be required to answer any 4.</a:t>
            </a:r>
          </a:p>
          <a:p>
            <a:endParaRPr lang="en-NG" dirty="0"/>
          </a:p>
        </p:txBody>
      </p:sp>
      <p:sp>
        <p:nvSpPr>
          <p:cNvPr id="10" name="Content Placeholder 9">
            <a:extLst>
              <a:ext uri="{FF2B5EF4-FFF2-40B4-BE49-F238E27FC236}">
                <a16:creationId xmlns:a16="http://schemas.microsoft.com/office/drawing/2014/main" id="{D89AB7A2-F9CF-E380-1256-A0339AAB5300}"/>
              </a:ext>
            </a:extLst>
          </p:cNvPr>
          <p:cNvSpPr>
            <a:spLocks noGrp="1"/>
          </p:cNvSpPr>
          <p:nvPr>
            <p:ph sz="quarter" idx="4"/>
          </p:nvPr>
        </p:nvSpPr>
        <p:spPr>
          <a:xfrm>
            <a:off x="6780212" y="1905000"/>
            <a:ext cx="4876800" cy="4495800"/>
          </a:xfrm>
        </p:spPr>
        <p:txBody>
          <a:bodyPr>
            <a:normAutofit lnSpcReduction="10000"/>
          </a:bodyPr>
          <a:lstStyle/>
          <a:p>
            <a:pPr>
              <a:buFont typeface="Wingdings" panose="05000000000000000000" pitchFamily="2" charset="2"/>
              <a:buChar char="q"/>
            </a:pPr>
            <a:r>
              <a:rPr lang="en-GB" altLang="en-US" sz="2400" b="1" dirty="0">
                <a:latin typeface="Arial Narrow" panose="020B0606020202030204" pitchFamily="34" charset="0"/>
              </a:rPr>
              <a:t>Skills and Professional Levels</a:t>
            </a:r>
          </a:p>
          <a:p>
            <a:pPr lvl="1">
              <a:buFont typeface="Wingdings" panose="05000000000000000000" pitchFamily="2" charset="2"/>
              <a:buChar char="q"/>
            </a:pPr>
            <a:r>
              <a:rPr lang="en-GB" altLang="en-US" sz="2400" b="1" dirty="0">
                <a:latin typeface="Arial Narrow" panose="020B0606020202030204" pitchFamily="34" charset="0"/>
              </a:rPr>
              <a:t>Section A</a:t>
            </a:r>
            <a:r>
              <a:rPr lang="en-GB" altLang="en-US" sz="2400" dirty="0">
                <a:latin typeface="Arial Narrow" panose="020B0606020202030204" pitchFamily="34" charset="0"/>
              </a:rPr>
              <a:t>.  One 30-mark compulsory scenario-based question from the core topic of  the subject.</a:t>
            </a:r>
          </a:p>
          <a:p>
            <a:pPr lvl="1">
              <a:buFont typeface="Wingdings" panose="05000000000000000000" pitchFamily="2" charset="2"/>
              <a:buChar char="q"/>
            </a:pPr>
            <a:r>
              <a:rPr lang="en-GB" altLang="en-US" sz="2400" b="1" dirty="0">
                <a:latin typeface="Arial Narrow" panose="020B0606020202030204" pitchFamily="34" charset="0"/>
              </a:rPr>
              <a:t>Section B</a:t>
            </a:r>
            <a:r>
              <a:rPr lang="en-GB" altLang="en-US" sz="2400" dirty="0">
                <a:latin typeface="Arial Narrow" panose="020B0606020202030204" pitchFamily="34" charset="0"/>
              </a:rPr>
              <a:t>.  3 questions of 20 marks each and candidates will be required to attempt any 2 questions.</a:t>
            </a:r>
          </a:p>
          <a:p>
            <a:pPr lvl="1">
              <a:buFont typeface="Wingdings" panose="05000000000000000000" pitchFamily="2" charset="2"/>
              <a:buChar char="q"/>
            </a:pPr>
            <a:r>
              <a:rPr lang="en-GB" altLang="en-US" sz="2400" b="1" dirty="0">
                <a:latin typeface="Arial Narrow" panose="020B0606020202030204" pitchFamily="34" charset="0"/>
              </a:rPr>
              <a:t>Section C</a:t>
            </a:r>
            <a:r>
              <a:rPr lang="en-GB" altLang="en-US" sz="2400" dirty="0">
                <a:latin typeface="Arial Narrow" panose="020B0606020202030204" pitchFamily="34" charset="0"/>
              </a:rPr>
              <a:t>. 3 questions of 15 marks each and candidates will be required to attempt any 2 questions.</a:t>
            </a:r>
          </a:p>
          <a:p>
            <a:pPr>
              <a:buFont typeface="Wingdings" panose="05000000000000000000" pitchFamily="2" charset="2"/>
              <a:buChar char="q"/>
            </a:pPr>
            <a:r>
              <a:rPr lang="en-GB" altLang="en-US" sz="2400" b="1" dirty="0">
                <a:solidFill>
                  <a:srgbClr val="FF0000"/>
                </a:solidFill>
                <a:latin typeface="Arial Narrow" panose="020B0606020202030204" pitchFamily="34" charset="0"/>
              </a:rPr>
              <a:t>Pass mark remains 50% for each subject.</a:t>
            </a:r>
          </a:p>
          <a:p>
            <a:endParaRPr lang="en-NG" dirty="0"/>
          </a:p>
        </p:txBody>
      </p:sp>
    </p:spTree>
    <p:extLst>
      <p:ext uri="{BB962C8B-B14F-4D97-AF65-F5344CB8AC3E}">
        <p14:creationId xmlns:p14="http://schemas.microsoft.com/office/powerpoint/2010/main" val="44758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A9B9-70B2-953A-968D-234E660E4F34}"/>
              </a:ext>
            </a:extLst>
          </p:cNvPr>
          <p:cNvSpPr>
            <a:spLocks noGrp="1"/>
          </p:cNvSpPr>
          <p:nvPr>
            <p:ph type="title"/>
          </p:nvPr>
        </p:nvSpPr>
        <p:spPr>
          <a:xfrm>
            <a:off x="1065212" y="533400"/>
            <a:ext cx="8686801" cy="533400"/>
          </a:xfrm>
        </p:spPr>
        <p:txBody>
          <a:bodyPr/>
          <a:lstStyle/>
          <a:p>
            <a:pPr algn="ctr"/>
            <a:r>
              <a:rPr lang="en-US" dirty="0">
                <a:solidFill>
                  <a:srgbClr val="00B050"/>
                </a:solidFill>
              </a:rPr>
              <a:t>Highlights cont’d</a:t>
            </a:r>
            <a:endParaRPr lang="en-NG" dirty="0">
              <a:solidFill>
                <a:srgbClr val="00B050"/>
              </a:solidFill>
            </a:endParaRPr>
          </a:p>
        </p:txBody>
      </p:sp>
      <p:sp>
        <p:nvSpPr>
          <p:cNvPr id="3" name="Content Placeholder 2">
            <a:extLst>
              <a:ext uri="{FF2B5EF4-FFF2-40B4-BE49-F238E27FC236}">
                <a16:creationId xmlns:a16="http://schemas.microsoft.com/office/drawing/2014/main" id="{046B3E9A-0A8B-3CF0-60B7-A775397561BE}"/>
              </a:ext>
            </a:extLst>
          </p:cNvPr>
          <p:cNvSpPr>
            <a:spLocks noGrp="1"/>
          </p:cNvSpPr>
          <p:nvPr>
            <p:ph idx="1"/>
          </p:nvPr>
        </p:nvSpPr>
        <p:spPr>
          <a:xfrm>
            <a:off x="836612" y="1066800"/>
            <a:ext cx="9753600" cy="5486400"/>
          </a:xfrm>
        </p:spPr>
        <p:txBody>
          <a:bodyPr>
            <a:normAutofit fontScale="92500" lnSpcReduction="10000"/>
          </a:bodyPr>
          <a:lstStyle/>
          <a:p>
            <a:pPr>
              <a:buFont typeface="Wingdings" panose="05000000000000000000" pitchFamily="2" charset="2"/>
              <a:buChar char="q"/>
            </a:pPr>
            <a:r>
              <a:rPr lang="en-GB" altLang="en-US" sz="2200" dirty="0">
                <a:latin typeface="Arial Narrow" panose="020B0606020202030204" pitchFamily="34" charset="0"/>
              </a:rPr>
              <a:t>Part 1 (IES 1 and 2) Entry requirement and technical development </a:t>
            </a:r>
          </a:p>
          <a:p>
            <a:pPr>
              <a:buFont typeface="Wingdings" panose="05000000000000000000" pitchFamily="2" charset="2"/>
              <a:buChar char="q"/>
            </a:pPr>
            <a:r>
              <a:rPr lang="en-GB" altLang="en-US" sz="2200" dirty="0">
                <a:latin typeface="Arial Narrow" panose="020B0606020202030204" pitchFamily="34" charset="0"/>
              </a:rPr>
              <a:t>IES 1- Entry Requirements to Professional Accounting Education Programs </a:t>
            </a:r>
          </a:p>
          <a:p>
            <a:pPr>
              <a:buFont typeface="Wingdings" panose="05000000000000000000" pitchFamily="2" charset="2"/>
              <a:buChar char="q"/>
            </a:pPr>
            <a:r>
              <a:rPr lang="en-GB" altLang="en-US" sz="2200" dirty="0">
                <a:latin typeface="Arial Narrow" panose="020B0606020202030204" pitchFamily="34" charset="0"/>
              </a:rPr>
              <a:t>IES 2 - Initial Professional Development (IPD)-Technical Competence</a:t>
            </a:r>
          </a:p>
          <a:p>
            <a:pPr>
              <a:buFont typeface="Wingdings" panose="05000000000000000000" pitchFamily="2" charset="2"/>
              <a:buChar char="q"/>
            </a:pPr>
            <a:r>
              <a:rPr lang="en-GB" altLang="en-US" sz="2200" dirty="0">
                <a:latin typeface="Arial Narrow" panose="020B0606020202030204" pitchFamily="34" charset="0"/>
              </a:rPr>
              <a:t>15 Technical subjects examination </a:t>
            </a:r>
          </a:p>
          <a:p>
            <a:pPr lvl="1">
              <a:buFont typeface="Wingdings" panose="05000000000000000000" pitchFamily="2" charset="2"/>
              <a:buChar char="v"/>
            </a:pPr>
            <a:r>
              <a:rPr lang="en-GB" altLang="en-US" sz="2200" dirty="0">
                <a:latin typeface="Arial Narrow" panose="020B0606020202030204" pitchFamily="34" charset="0"/>
              </a:rPr>
              <a:t>Foundation        – 	4 subjects</a:t>
            </a:r>
          </a:p>
          <a:p>
            <a:pPr lvl="1">
              <a:buFont typeface="Wingdings" panose="05000000000000000000" pitchFamily="2" charset="2"/>
              <a:buChar char="v"/>
            </a:pPr>
            <a:r>
              <a:rPr lang="en-GB" altLang="en-US" sz="2200" dirty="0">
                <a:latin typeface="Arial Narrow" panose="020B0606020202030204" pitchFamily="34" charset="0"/>
              </a:rPr>
              <a:t>Skills                  – 	6 subjects </a:t>
            </a:r>
          </a:p>
          <a:p>
            <a:pPr lvl="1">
              <a:buFont typeface="Wingdings" panose="05000000000000000000" pitchFamily="2" charset="2"/>
              <a:buChar char="v"/>
            </a:pPr>
            <a:r>
              <a:rPr lang="en-GB" altLang="en-US" sz="2200" dirty="0">
                <a:latin typeface="Arial Narrow" panose="020B0606020202030204" pitchFamily="34" charset="0"/>
              </a:rPr>
              <a:t>Professional      – 	5 subjects</a:t>
            </a:r>
          </a:p>
          <a:p>
            <a:pPr>
              <a:buFont typeface="Wingdings" panose="05000000000000000000" pitchFamily="2" charset="2"/>
              <a:buChar char="q"/>
            </a:pPr>
            <a:r>
              <a:rPr lang="en-GB" altLang="en-US" sz="2200" dirty="0">
                <a:latin typeface="Arial Narrow" panose="020B0606020202030204" pitchFamily="34" charset="0"/>
              </a:rPr>
              <a:t>IES 3 - Professional development- </a:t>
            </a:r>
          </a:p>
          <a:p>
            <a:pPr lvl="1">
              <a:buFont typeface="Wingdings" panose="05000000000000000000" pitchFamily="2" charset="2"/>
              <a:buChar char="v"/>
            </a:pPr>
            <a:r>
              <a:rPr lang="en-GB" altLang="en-US" sz="2200" dirty="0">
                <a:latin typeface="Arial Narrow" panose="020B0606020202030204" pitchFamily="34" charset="0"/>
              </a:rPr>
              <a:t>To be acquired through professional training in the office</a:t>
            </a:r>
          </a:p>
          <a:p>
            <a:pPr>
              <a:buFont typeface="Wingdings" panose="05000000000000000000" pitchFamily="2" charset="2"/>
              <a:buChar char="q"/>
            </a:pPr>
            <a:r>
              <a:rPr lang="en-GB" altLang="en-US" sz="2200" dirty="0">
                <a:latin typeface="Arial Narrow" panose="020B0606020202030204" pitchFamily="34" charset="0"/>
              </a:rPr>
              <a:t>IES 4 - Ethics and soft skills</a:t>
            </a:r>
          </a:p>
          <a:p>
            <a:pPr lvl="1">
              <a:buFont typeface="Wingdings" panose="05000000000000000000" pitchFamily="2" charset="2"/>
              <a:buChar char="v"/>
            </a:pPr>
            <a:r>
              <a:rPr lang="en-GB" altLang="en-US" sz="2200" dirty="0">
                <a:latin typeface="Arial Narrow" panose="020B0606020202030204" pitchFamily="34" charset="0"/>
              </a:rPr>
              <a:t>Online exam through ICAN portal</a:t>
            </a:r>
          </a:p>
          <a:p>
            <a:pPr>
              <a:buFont typeface="Wingdings" panose="05000000000000000000" pitchFamily="2" charset="2"/>
              <a:buChar char="q"/>
            </a:pPr>
            <a:r>
              <a:rPr lang="en-GB" altLang="en-US" sz="2200" dirty="0">
                <a:latin typeface="Arial Narrow" panose="020B0606020202030204" pitchFamily="34" charset="0"/>
              </a:rPr>
              <a:t>IES 5 - Practical work experience </a:t>
            </a:r>
          </a:p>
          <a:p>
            <a:pPr lvl="1">
              <a:buFont typeface="Wingdings" panose="05000000000000000000" pitchFamily="2" charset="2"/>
              <a:buChar char="v"/>
            </a:pPr>
            <a:r>
              <a:rPr lang="en-GB" altLang="en-US" sz="2200" dirty="0">
                <a:latin typeface="Arial Narrow" panose="020B0606020202030204" pitchFamily="34" charset="0"/>
              </a:rPr>
              <a:t>To be recorded through ‘</a:t>
            </a:r>
            <a:r>
              <a:rPr lang="en-GB" altLang="en-US" sz="2200" dirty="0" err="1">
                <a:latin typeface="Arial Narrow" panose="020B0606020202030204" pitchFamily="34" charset="0"/>
              </a:rPr>
              <a:t>MyIcan</a:t>
            </a:r>
            <a:r>
              <a:rPr lang="en-GB" altLang="en-US" sz="2200" dirty="0">
                <a:latin typeface="Arial Narrow" panose="020B0606020202030204" pitchFamily="34" charset="0"/>
              </a:rPr>
              <a:t> page’</a:t>
            </a:r>
          </a:p>
          <a:p>
            <a:endParaRPr lang="en-NG" dirty="0"/>
          </a:p>
        </p:txBody>
      </p:sp>
    </p:spTree>
    <p:extLst>
      <p:ext uri="{BB962C8B-B14F-4D97-AF65-F5344CB8AC3E}">
        <p14:creationId xmlns:p14="http://schemas.microsoft.com/office/powerpoint/2010/main" val="348906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C299A-FA2B-E231-293F-14B36EE4C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717B4-9CFD-2474-2D5F-E0452D2CD68B}"/>
              </a:ext>
            </a:extLst>
          </p:cNvPr>
          <p:cNvSpPr>
            <a:spLocks noGrp="1"/>
          </p:cNvSpPr>
          <p:nvPr>
            <p:ph type="title"/>
          </p:nvPr>
        </p:nvSpPr>
        <p:spPr>
          <a:xfrm>
            <a:off x="1065212" y="533400"/>
            <a:ext cx="8686801" cy="533400"/>
          </a:xfrm>
        </p:spPr>
        <p:txBody>
          <a:bodyPr/>
          <a:lstStyle/>
          <a:p>
            <a:pPr algn="ctr"/>
            <a:r>
              <a:rPr lang="en-US" dirty="0">
                <a:solidFill>
                  <a:srgbClr val="00B050"/>
                </a:solidFill>
              </a:rPr>
              <a:t>Highlights cont’d</a:t>
            </a:r>
            <a:endParaRPr lang="en-NG" dirty="0">
              <a:solidFill>
                <a:srgbClr val="00B050"/>
              </a:solidFill>
            </a:endParaRPr>
          </a:p>
        </p:txBody>
      </p:sp>
      <p:sp>
        <p:nvSpPr>
          <p:cNvPr id="3" name="Content Placeholder 2">
            <a:extLst>
              <a:ext uri="{FF2B5EF4-FFF2-40B4-BE49-F238E27FC236}">
                <a16:creationId xmlns:a16="http://schemas.microsoft.com/office/drawing/2014/main" id="{E1BF3D78-B2B8-3760-9172-292E708B2655}"/>
              </a:ext>
            </a:extLst>
          </p:cNvPr>
          <p:cNvSpPr>
            <a:spLocks noGrp="1"/>
          </p:cNvSpPr>
          <p:nvPr>
            <p:ph idx="1"/>
          </p:nvPr>
        </p:nvSpPr>
        <p:spPr>
          <a:xfrm>
            <a:off x="836612" y="1066800"/>
            <a:ext cx="9753600" cy="5486400"/>
          </a:xfrm>
        </p:spPr>
        <p:txBody>
          <a:bodyPr>
            <a:normAutofit/>
          </a:bodyPr>
          <a:lstStyle/>
          <a:p>
            <a:pPr marL="342900" lvl="0" indent="-342900" algn="just">
              <a:lnSpc>
                <a:spcPct val="100000"/>
              </a:lnSpc>
              <a:buFont typeface="+mj-lt"/>
              <a:buAutoNum type="arabicPeriod"/>
              <a:tabLst>
                <a:tab pos="540385" algn="l"/>
              </a:tabLst>
            </a:pPr>
            <a:r>
              <a:rPr lang="en-NG" sz="2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Another interesting part of the syllabus is the decision of the Council to provide a waiver through a clause that stated ‘</a:t>
            </a:r>
            <a:r>
              <a:rPr lang="en-US" sz="2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 candidate who has failed subject(s) in the professional examination (Foundation, Skills and Professional) will be exempted from the same subject(s). This rule will only be waived in individual cases, where the candidate provides evidence of having attained the requisite skills/competences being tested in the subject, through the additional qualification/certificate that might have qualified such a candidate for an exemption from the subject(s)’. </a:t>
            </a:r>
            <a:r>
              <a:rPr lang="en-US" sz="2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By implication, if any student has written a subject before and failed but acquired additional qualification(s) that will qualify him or her for exemption from the subject failed, such shall be considered for the exemption.</a:t>
            </a:r>
            <a:endParaRPr lang="en-NG" sz="2800" dirty="0">
              <a:effectLst/>
              <a:latin typeface="Arial Narrow" panose="020B0606020202030204" pitchFamily="34" charset="0"/>
              <a:ea typeface="Times New Roman" panose="02020603050405020304" pitchFamily="18" charset="0"/>
              <a:cs typeface="Arial" panose="020B0604020202020204" pitchFamily="34" charset="0"/>
            </a:endParaRPr>
          </a:p>
          <a:p>
            <a:endParaRPr lang="en-NG" dirty="0"/>
          </a:p>
        </p:txBody>
      </p:sp>
    </p:spTree>
    <p:extLst>
      <p:ext uri="{BB962C8B-B14F-4D97-AF65-F5344CB8AC3E}">
        <p14:creationId xmlns:p14="http://schemas.microsoft.com/office/powerpoint/2010/main" val="19389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C0A22-23CB-4D0B-91EF-48BAF5A483BA}"/>
              </a:ext>
            </a:extLst>
          </p:cNvPr>
          <p:cNvSpPr>
            <a:spLocks noGrp="1"/>
          </p:cNvSpPr>
          <p:nvPr>
            <p:ph type="title"/>
          </p:nvPr>
        </p:nvSpPr>
        <p:spPr>
          <a:xfrm>
            <a:off x="1751011" y="1686910"/>
            <a:ext cx="8686801" cy="1066800"/>
          </a:xfrm>
          <a:solidFill>
            <a:srgbClr val="00B050"/>
          </a:solidFill>
        </p:spPr>
        <p:txBody>
          <a:bodyPr/>
          <a:lstStyle/>
          <a:p>
            <a:pPr algn="ctr">
              <a:buNone/>
            </a:pPr>
            <a:r>
              <a:rPr lang="en-US" sz="3600" b="1" dirty="0">
                <a:solidFill>
                  <a:schemeClr val="bg1"/>
                </a:solidFill>
                <a:latin typeface="Arial Narrow" panose="020B0606020202030204" pitchFamily="34" charset="0"/>
              </a:rPr>
              <a:t>Thank you for your attention!</a:t>
            </a:r>
          </a:p>
        </p:txBody>
      </p:sp>
      <mc:AlternateContent xmlns:mc="http://schemas.openxmlformats.org/markup-compatibility/2006">
        <mc:Choice xmlns:am3d="http://schemas.microsoft.com/office/drawing/2017/model3d" Requires="am3d">
          <p:graphicFrame>
            <p:nvGraphicFramePr>
              <p:cNvPr id="4" name="Content Placeholder 3" descr="Thumbs Up Emoji">
                <a:extLst>
                  <a:ext uri="{FF2B5EF4-FFF2-40B4-BE49-F238E27FC236}">
                    <a16:creationId xmlns:a16="http://schemas.microsoft.com/office/drawing/2014/main" id="{26DDBF63-C49F-9B41-7F27-13EB4FE6C8C0}"/>
                  </a:ext>
                </a:extLst>
              </p:cNvPr>
              <p:cNvGraphicFramePr>
                <a:graphicFrameLocks noGrp="1"/>
              </p:cNvGraphicFramePr>
              <p:nvPr>
                <p:ph idx="1"/>
                <p:extLst>
                  <p:ext uri="{D42A27DB-BD31-4B8C-83A1-F6EECF244321}">
                    <p14:modId xmlns:p14="http://schemas.microsoft.com/office/powerpoint/2010/main" val="3231082992"/>
                  </p:ext>
                </p:extLst>
              </p:nvPr>
            </p:nvGraphicFramePr>
            <p:xfrm>
              <a:off x="3884612" y="3124200"/>
              <a:ext cx="4572000" cy="2057400"/>
            </p:xfrm>
            <a:graphic>
              <a:graphicData uri="http://schemas.microsoft.com/office/drawing/2017/model3d">
                <am3d:model3d r:embed="rId2">
                  <am3d:spPr>
                    <a:xfrm>
                      <a:off x="0" y="0"/>
                      <a:ext cx="4572000" cy="2057400"/>
                    </a:xfrm>
                    <a:prstGeom prst="rect">
                      <a:avLst/>
                    </a:prstGeom>
                  </am3d:spPr>
                  <am3d:camera>
                    <am3d:pos x="0" y="0" z="66308073"/>
                    <am3d:up dx="0" dy="36000000" dz="0"/>
                    <am3d:lookAt x="0" y="0" z="0"/>
                    <am3d:perspective fov="2700000"/>
                  </am3d:camera>
                  <am3d:trans>
                    <am3d:meterPerModelUnit n="101511" d="1000000"/>
                    <am3d:preTrans dx="-824025" dy="-17929067" dz="-2192431"/>
                    <am3d:scale>
                      <am3d:sx n="1000000" d="1000000"/>
                      <am3d:sy n="1000000" d="1000000"/>
                      <am3d:sz n="1000000" d="1000000"/>
                    </am3d:scale>
                    <am3d:rot/>
                    <am3d:postTrans dx="0" dy="0" dz="0"/>
                  </am3d:trans>
                  <am3d:raster rName="Office3DRenderer" rVer="16.0.8326">
                    <am3d:blip r:embed="rId3"/>
                  </am3d:raster>
                  <am3d:objViewport viewportSz="292050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Content Placeholder 3" descr="Thumbs Up Emoji">
                <a:extLst>
                  <a:ext uri="{FF2B5EF4-FFF2-40B4-BE49-F238E27FC236}">
                    <a16:creationId xmlns:a16="http://schemas.microsoft.com/office/drawing/2014/main" id="{26DDBF63-C49F-9B41-7F27-13EB4FE6C8C0}"/>
                  </a:ext>
                </a:extLst>
              </p:cNvPr>
              <p:cNvPicPr>
                <a:picLocks noGrp="1" noRot="1" noChangeAspect="1" noMove="1" noResize="1" noEditPoints="1" noAdjustHandles="1" noChangeArrowheads="1" noChangeShapeType="1" noCrop="1"/>
              </p:cNvPicPr>
              <p:nvPr/>
            </p:nvPicPr>
            <p:blipFill>
              <a:blip r:embed="rId3"/>
              <a:stretch>
                <a:fillRect/>
              </a:stretch>
            </p:blipFill>
            <p:spPr>
              <a:xfrm>
                <a:off x="3884612" y="3124200"/>
                <a:ext cx="4572000" cy="2057400"/>
              </a:xfrm>
              <a:prstGeom prst="rect">
                <a:avLst/>
              </a:prstGeom>
            </p:spPr>
          </p:pic>
        </mc:Fallback>
      </mc:AlternateContent>
    </p:spTree>
    <p:extLst>
      <p:ext uri="{BB962C8B-B14F-4D97-AF65-F5344CB8AC3E}">
        <p14:creationId xmlns:p14="http://schemas.microsoft.com/office/powerpoint/2010/main" val="151581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50"/>
                </a:solidFill>
                <a:latin typeface="Arial Narrow" panose="020B0606020202030204" pitchFamily="34" charset="0"/>
              </a:rPr>
              <a:t>GENERAL INFORMATION</a:t>
            </a:r>
          </a:p>
        </p:txBody>
      </p:sp>
      <p:sp>
        <p:nvSpPr>
          <p:cNvPr id="7" name="Content Placeholder 6">
            <a:extLst>
              <a:ext uri="{FF2B5EF4-FFF2-40B4-BE49-F238E27FC236}">
                <a16:creationId xmlns:a16="http://schemas.microsoft.com/office/drawing/2014/main" id="{DAD43249-8A9F-92B7-9851-FE11A05DB97D}"/>
              </a:ext>
            </a:extLst>
          </p:cNvPr>
          <p:cNvSpPr>
            <a:spLocks noGrp="1"/>
          </p:cNvSpPr>
          <p:nvPr>
            <p:ph idx="1"/>
          </p:nvPr>
        </p:nvSpPr>
        <p:spPr>
          <a:xfrm>
            <a:off x="455613" y="1828800"/>
            <a:ext cx="11277600" cy="4648200"/>
          </a:xfrm>
        </p:spPr>
        <p:txBody>
          <a:bodyPr>
            <a:noAutofit/>
          </a:bodyPr>
          <a:lstStyle/>
          <a:p>
            <a:pPr marL="457200" algn="just">
              <a:lnSpc>
                <a:spcPct val="100000"/>
              </a:lnSpc>
              <a:buNone/>
            </a:pPr>
            <a:r>
              <a:rPr lang="en-GB" sz="3200" kern="100" dirty="0">
                <a:effectLst/>
                <a:latin typeface="Arial Narrow" panose="020B0606020202030204" pitchFamily="34" charset="0"/>
                <a:ea typeface="Aptos" panose="020B0004020202020204" pitchFamily="34" charset="0"/>
                <a:cs typeface="Arial" panose="020B0604020202020204" pitchFamily="34" charset="0"/>
              </a:rPr>
              <a:t>A 15-Subjects structure is retained in the new syllabus</a:t>
            </a:r>
            <a:endParaRPr lang="en-NG" sz="3200" kern="100" dirty="0">
              <a:effectLst/>
              <a:latin typeface="Aptos" panose="020B0004020202020204" pitchFamily="34" charset="0"/>
              <a:ea typeface="Aptos" panose="020B0004020202020204" pitchFamily="34" charset="0"/>
              <a:cs typeface="Arial" panose="020B0604020202020204" pitchFamily="34" charset="0"/>
            </a:endParaRPr>
          </a:p>
          <a:p>
            <a:pPr marL="457200" algn="just">
              <a:lnSpc>
                <a:spcPct val="100000"/>
              </a:lnSpc>
              <a:buNone/>
            </a:pPr>
            <a:r>
              <a:rPr lang="en-GB" sz="3200" kern="100" dirty="0">
                <a:effectLst/>
                <a:latin typeface="Arial Narrow" panose="020B0606020202030204" pitchFamily="34" charset="0"/>
                <a:ea typeface="Aptos" panose="020B0004020202020204" pitchFamily="34" charset="0"/>
                <a:cs typeface="Arial" panose="020B0604020202020204" pitchFamily="34" charset="0"/>
              </a:rPr>
              <a:t>Each subject syllabus contains the following content: </a:t>
            </a:r>
          </a:p>
          <a:p>
            <a:pPr marL="514350" indent="-285750" algn="just">
              <a:lnSpc>
                <a:spcPct val="100000"/>
              </a:lnSpc>
              <a:buFont typeface="Wingdings" panose="05000000000000000000" pitchFamily="2" charset="2"/>
              <a:buChar char="q"/>
            </a:pPr>
            <a:r>
              <a:rPr lang="en-GB" sz="3200" kern="100" dirty="0">
                <a:effectLst/>
                <a:latin typeface="Arial Narrow" panose="020B0606020202030204" pitchFamily="34" charset="0"/>
                <a:ea typeface="Aptos" panose="020B0004020202020204" pitchFamily="34" charset="0"/>
                <a:cs typeface="Arial" panose="020B0604020202020204" pitchFamily="34" charset="0"/>
              </a:rPr>
              <a:t>Prior knowledge – where applicable</a:t>
            </a:r>
          </a:p>
          <a:p>
            <a:pPr marL="514350" indent="-285750" algn="just">
              <a:lnSpc>
                <a:spcPct val="100000"/>
              </a:lnSpc>
              <a:buFont typeface="Wingdings" panose="05000000000000000000" pitchFamily="2" charset="2"/>
              <a:buChar char="q"/>
            </a:pPr>
            <a:r>
              <a:rPr lang="en-GB" sz="3200" kern="100" dirty="0">
                <a:effectLst/>
                <a:latin typeface="Arial Narrow" panose="020B0606020202030204" pitchFamily="34" charset="0"/>
                <a:ea typeface="Aptos" panose="020B0004020202020204" pitchFamily="34" charset="0"/>
                <a:cs typeface="Arial" panose="020B0604020202020204" pitchFamily="34" charset="0"/>
              </a:rPr>
              <a:t>Ethics</a:t>
            </a:r>
          </a:p>
          <a:p>
            <a:pPr marL="514350" indent="-285750" algn="just">
              <a:lnSpc>
                <a:spcPct val="100000"/>
              </a:lnSpc>
              <a:buFont typeface="Wingdings" panose="05000000000000000000" pitchFamily="2" charset="2"/>
              <a:buChar char="q"/>
            </a:pPr>
            <a:r>
              <a:rPr lang="en-GB" sz="3200" kern="100" dirty="0">
                <a:effectLst/>
                <a:latin typeface="Arial Narrow" panose="020B0606020202030204" pitchFamily="34" charset="0"/>
                <a:ea typeface="Aptos" panose="020B0004020202020204" pitchFamily="34" charset="0"/>
                <a:cs typeface="Arial" panose="020B0604020202020204" pitchFamily="34" charset="0"/>
              </a:rPr>
              <a:t>Method of assessment and Topic weighting</a:t>
            </a:r>
          </a:p>
          <a:p>
            <a:pPr marL="514350" indent="-285750" algn="just">
              <a:lnSpc>
                <a:spcPct val="100000"/>
              </a:lnSpc>
              <a:buFont typeface="Wingdings" panose="05000000000000000000" pitchFamily="2" charset="2"/>
              <a:buChar char="q"/>
            </a:pPr>
            <a:r>
              <a:rPr lang="en-GB" sz="3200" kern="100" dirty="0">
                <a:effectLst/>
                <a:latin typeface="Arial Narrow" panose="020B0606020202030204" pitchFamily="34" charset="0"/>
                <a:ea typeface="Aptos" panose="020B0004020202020204" pitchFamily="34" charset="0"/>
                <a:cs typeface="Arial" panose="020B0604020202020204" pitchFamily="34" charset="0"/>
              </a:rPr>
              <a:t>Ethics and professional scepticism</a:t>
            </a:r>
          </a:p>
          <a:p>
            <a:pPr marL="514350" indent="-285750" algn="just">
              <a:lnSpc>
                <a:spcPct val="100000"/>
              </a:lnSpc>
              <a:buFont typeface="Wingdings" panose="05000000000000000000" pitchFamily="2" charset="2"/>
              <a:buChar char="q"/>
            </a:pPr>
            <a:r>
              <a:rPr lang="en-GB" sz="3200" kern="100" dirty="0">
                <a:effectLst/>
                <a:latin typeface="Arial Narrow" panose="020B0606020202030204" pitchFamily="34" charset="0"/>
                <a:ea typeface="Aptos" panose="020B0004020202020204" pitchFamily="34" charset="0"/>
                <a:cs typeface="Arial" panose="020B0604020202020204" pitchFamily="34" charset="0"/>
              </a:rPr>
              <a:t>Specification grid.</a:t>
            </a:r>
            <a:endParaRPr lang="en-NG" sz="32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8686801" cy="838200"/>
          </a:xfrm>
        </p:spPr>
        <p:txBody>
          <a:bodyPr/>
          <a:lstStyle/>
          <a:p>
            <a:pPr algn="ctr"/>
            <a:r>
              <a:rPr lang="en-GB" altLang="en-US" sz="3600" dirty="0">
                <a:latin typeface="Arial Narrow" panose="020B0606020202030204" pitchFamily="34" charset="0"/>
              </a:rPr>
              <a:t>New paradigm in </a:t>
            </a:r>
            <a:r>
              <a:rPr lang="en-GB" altLang="en-US" dirty="0">
                <a:latin typeface="Arial Narrow" panose="020B0606020202030204" pitchFamily="34" charset="0"/>
              </a:rPr>
              <a:t>the new </a:t>
            </a:r>
            <a:r>
              <a:rPr lang="en-GB" altLang="en-US" sz="3600" dirty="0">
                <a:latin typeface="Arial Narrow" panose="020B0606020202030204" pitchFamily="34" charset="0"/>
              </a:rPr>
              <a:t>syllabus review</a:t>
            </a:r>
            <a:endParaRPr lang="en-US" dirty="0">
              <a:solidFill>
                <a:schemeClr val="bg2">
                  <a:lumMod val="50000"/>
                </a:schemeClr>
              </a:solidFill>
              <a:latin typeface="Arial Narrow" panose="020B0606020202030204" pitchFamily="34" charset="0"/>
            </a:endParaRPr>
          </a:p>
        </p:txBody>
      </p:sp>
      <p:sp>
        <p:nvSpPr>
          <p:cNvPr id="7" name="Content Placeholder 6">
            <a:extLst>
              <a:ext uri="{FF2B5EF4-FFF2-40B4-BE49-F238E27FC236}">
                <a16:creationId xmlns:a16="http://schemas.microsoft.com/office/drawing/2014/main" id="{DAD43249-8A9F-92B7-9851-FE11A05DB97D}"/>
              </a:ext>
            </a:extLst>
          </p:cNvPr>
          <p:cNvSpPr>
            <a:spLocks noGrp="1"/>
          </p:cNvSpPr>
          <p:nvPr>
            <p:ph idx="1"/>
          </p:nvPr>
        </p:nvSpPr>
        <p:spPr>
          <a:xfrm>
            <a:off x="455613" y="1371600"/>
            <a:ext cx="11277600" cy="4876800"/>
          </a:xfrm>
        </p:spPr>
        <p:txBody>
          <a:bodyPr>
            <a:noAutofit/>
          </a:bodyPr>
          <a:lstStyle/>
          <a:p>
            <a:pPr>
              <a:lnSpc>
                <a:spcPct val="100000"/>
              </a:lnSpc>
              <a:buFont typeface="Wingdings" panose="05000000000000000000" pitchFamily="2" charset="2"/>
              <a:buChar char="q"/>
              <a:tabLst>
                <a:tab pos="893763" algn="l"/>
              </a:tabLst>
            </a:pPr>
            <a:r>
              <a:rPr lang="en-GB" altLang="en-US" sz="2400" dirty="0">
                <a:latin typeface="Arial Narrow" panose="020B0606020202030204" pitchFamily="34" charset="0"/>
              </a:rPr>
              <a:t>Major Structural Review of the syllabus every 3years with annual update</a:t>
            </a:r>
          </a:p>
          <a:p>
            <a:pPr>
              <a:lnSpc>
                <a:spcPct val="100000"/>
              </a:lnSpc>
              <a:buFont typeface="Wingdings" panose="05000000000000000000" pitchFamily="2" charset="2"/>
              <a:buChar char="q"/>
              <a:tabLst>
                <a:tab pos="893763" algn="l"/>
              </a:tabLst>
            </a:pPr>
            <a:r>
              <a:rPr lang="en-GB" altLang="en-US" sz="2400" dirty="0">
                <a:latin typeface="Arial Narrow" panose="020B0606020202030204" pitchFamily="34" charset="0"/>
              </a:rPr>
              <a:t>Incorporation of IFAC International Sustainability Standards Board’s (ISSB’s) new standards</a:t>
            </a:r>
          </a:p>
          <a:p>
            <a:pPr>
              <a:lnSpc>
                <a:spcPct val="100000"/>
              </a:lnSpc>
              <a:buFont typeface="Wingdings" panose="05000000000000000000" pitchFamily="2" charset="2"/>
              <a:buChar char="q"/>
              <a:tabLst>
                <a:tab pos="893763" algn="l"/>
              </a:tabLst>
            </a:pPr>
            <a:r>
              <a:rPr lang="en-GB" altLang="en-US" sz="2400" dirty="0">
                <a:latin typeface="Arial Narrow" panose="020B0606020202030204" pitchFamily="34" charset="0"/>
              </a:rPr>
              <a:t>Sustainability reporting, sustainable and responsible finance</a:t>
            </a:r>
          </a:p>
          <a:p>
            <a:pPr>
              <a:lnSpc>
                <a:spcPct val="100000"/>
              </a:lnSpc>
              <a:buFont typeface="Wingdings" panose="05000000000000000000" pitchFamily="2" charset="2"/>
              <a:buChar char="q"/>
            </a:pPr>
            <a:r>
              <a:rPr lang="en-GB" altLang="en-US" sz="2400" dirty="0">
                <a:latin typeface="Arial Narrow" panose="020B0606020202030204" pitchFamily="34" charset="0"/>
              </a:rPr>
              <a:t>Soft skills increasingly required by the accountant to effectively perform</a:t>
            </a:r>
          </a:p>
          <a:p>
            <a:pPr>
              <a:lnSpc>
                <a:spcPct val="100000"/>
              </a:lnSpc>
              <a:buFont typeface="Wingdings" panose="05000000000000000000" pitchFamily="2" charset="2"/>
              <a:buChar char="q"/>
            </a:pPr>
            <a:r>
              <a:rPr lang="en-GB" altLang="en-US" sz="2400" dirty="0">
                <a:latin typeface="Arial Narrow" panose="020B0606020202030204" pitchFamily="34" charset="0"/>
              </a:rPr>
              <a:t>Latest development on Initial Professional Development (IPD) of Professional Accounting Organisations (PAOs) to incorporate International Education Standards (IES) 1- 5: International Panel on Accounting Education (IPAE) of IFAC.</a:t>
            </a:r>
          </a:p>
          <a:p>
            <a:pPr>
              <a:lnSpc>
                <a:spcPct val="100000"/>
              </a:lnSpc>
              <a:buFont typeface="Wingdings" panose="05000000000000000000" pitchFamily="2" charset="2"/>
              <a:buChar char="q"/>
            </a:pPr>
            <a:r>
              <a:rPr lang="en-GB" altLang="en-US" sz="2400" dirty="0">
                <a:latin typeface="Arial Narrow" panose="020B0606020202030204" pitchFamily="34" charset="0"/>
              </a:rPr>
              <a:t>Local developments </a:t>
            </a:r>
          </a:p>
          <a:p>
            <a:pPr lvl="1">
              <a:lnSpc>
                <a:spcPct val="100000"/>
              </a:lnSpc>
            </a:pPr>
            <a:r>
              <a:rPr lang="en-GB" altLang="en-US" sz="2400" dirty="0">
                <a:latin typeface="Arial Narrow" panose="020B0606020202030204" pitchFamily="34" charset="0"/>
              </a:rPr>
              <a:t>Finance Act 2020, 2021, 2022, 2023</a:t>
            </a:r>
          </a:p>
          <a:p>
            <a:pPr lvl="1">
              <a:lnSpc>
                <a:spcPct val="100000"/>
              </a:lnSpc>
            </a:pPr>
            <a:r>
              <a:rPr lang="en-GB" altLang="en-US" sz="2400" dirty="0">
                <a:latin typeface="Arial Narrow" panose="020B0606020202030204" pitchFamily="34" charset="0"/>
              </a:rPr>
              <a:t>Petroleum Industry Act (PIA), 2021</a:t>
            </a:r>
            <a:endParaRPr lang="en-US" sz="24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86217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47437-D1BC-9AD6-0B92-53852D998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2CC0E-A042-060B-1A6C-06FE41782321}"/>
              </a:ext>
            </a:extLst>
          </p:cNvPr>
          <p:cNvSpPr>
            <a:spLocks noGrp="1"/>
          </p:cNvSpPr>
          <p:nvPr>
            <p:ph type="title"/>
          </p:nvPr>
        </p:nvSpPr>
        <p:spPr>
          <a:xfrm>
            <a:off x="1065212" y="304800"/>
            <a:ext cx="9144000" cy="838200"/>
          </a:xfrm>
        </p:spPr>
        <p:txBody>
          <a:bodyPr>
            <a:normAutofit/>
          </a:bodyPr>
          <a:lstStyle/>
          <a:p>
            <a:pPr algn="ctr"/>
            <a:r>
              <a:rPr lang="en-GB" altLang="en-US" sz="3600" dirty="0">
                <a:solidFill>
                  <a:srgbClr val="00B050"/>
                </a:solidFill>
                <a:latin typeface="Arial Narrow" panose="020B0606020202030204" pitchFamily="34" charset="0"/>
              </a:rPr>
              <a:t>New incorporations into the new  syllabus </a:t>
            </a:r>
            <a:endParaRPr lang="en-US" dirty="0">
              <a:solidFill>
                <a:srgbClr val="00B050"/>
              </a:solidFill>
              <a:latin typeface="Arial Narrow" panose="020B0606020202030204" pitchFamily="34" charset="0"/>
            </a:endParaRPr>
          </a:p>
        </p:txBody>
      </p:sp>
      <p:sp>
        <p:nvSpPr>
          <p:cNvPr id="7" name="Content Placeholder 6">
            <a:extLst>
              <a:ext uri="{FF2B5EF4-FFF2-40B4-BE49-F238E27FC236}">
                <a16:creationId xmlns:a16="http://schemas.microsoft.com/office/drawing/2014/main" id="{420973D8-A434-F820-BEDE-5BAE897E33CD}"/>
              </a:ext>
            </a:extLst>
          </p:cNvPr>
          <p:cNvSpPr>
            <a:spLocks noGrp="1"/>
          </p:cNvSpPr>
          <p:nvPr>
            <p:ph idx="1"/>
          </p:nvPr>
        </p:nvSpPr>
        <p:spPr>
          <a:xfrm>
            <a:off x="455613" y="1371600"/>
            <a:ext cx="11277600" cy="5181600"/>
          </a:xfrm>
        </p:spPr>
        <p:txBody>
          <a:bodyPr>
            <a:noAutofit/>
          </a:bodyPr>
          <a:lstStyle/>
          <a:p>
            <a:pPr>
              <a:lnSpc>
                <a:spcPct val="100000"/>
              </a:lnSpc>
              <a:buFont typeface="Wingdings" panose="05000000000000000000" pitchFamily="2" charset="2"/>
              <a:buChar char="q"/>
            </a:pPr>
            <a:r>
              <a:rPr lang="en-GB" altLang="en-US" sz="2500" dirty="0">
                <a:latin typeface="Arial Narrow" panose="020B0606020202030204" pitchFamily="34" charset="0"/>
              </a:rPr>
              <a:t> </a:t>
            </a:r>
            <a:r>
              <a:rPr lang="en-GB" altLang="en-US" sz="2800" dirty="0">
                <a:latin typeface="Arial Narrow" panose="020B0606020202030204" pitchFamily="34" charset="0"/>
              </a:rPr>
              <a:t>Skills sets required by Chartered accountants to cope with technological disruptions in a digital age and prepare future ready accountants.</a:t>
            </a:r>
          </a:p>
          <a:p>
            <a:pPr>
              <a:lnSpc>
                <a:spcPct val="100000"/>
              </a:lnSpc>
              <a:buFont typeface="Wingdings" panose="05000000000000000000" pitchFamily="2" charset="2"/>
              <a:buChar char="q"/>
            </a:pPr>
            <a:r>
              <a:rPr lang="en-GB" altLang="en-US" sz="2800" dirty="0">
                <a:latin typeface="Arial Narrow" panose="020B0606020202030204" pitchFamily="34" charset="0"/>
              </a:rPr>
              <a:t> Sustainability reporting, sustainable and responsible finance.</a:t>
            </a:r>
          </a:p>
          <a:p>
            <a:pPr>
              <a:lnSpc>
                <a:spcPct val="100000"/>
              </a:lnSpc>
              <a:buFont typeface="Wingdings" panose="05000000000000000000" pitchFamily="2" charset="2"/>
              <a:buChar char="q"/>
            </a:pPr>
            <a:r>
              <a:rPr lang="en-GB" altLang="en-US" sz="2800" dirty="0">
                <a:latin typeface="Arial Narrow" panose="020B0606020202030204" pitchFamily="34" charset="0"/>
              </a:rPr>
              <a:t> Soft skills required by accountants to operate in the 21</a:t>
            </a:r>
            <a:r>
              <a:rPr lang="en-GB" altLang="en-US" sz="2800" baseline="30000" dirty="0">
                <a:latin typeface="Arial Narrow" panose="020B0606020202030204" pitchFamily="34" charset="0"/>
              </a:rPr>
              <a:t>st</a:t>
            </a:r>
            <a:r>
              <a:rPr lang="en-GB" altLang="en-US" sz="2800" dirty="0">
                <a:latin typeface="Arial Narrow" panose="020B0606020202030204" pitchFamily="34" charset="0"/>
              </a:rPr>
              <a:t> century.</a:t>
            </a:r>
          </a:p>
          <a:p>
            <a:pPr>
              <a:lnSpc>
                <a:spcPct val="100000"/>
              </a:lnSpc>
              <a:buFont typeface="Wingdings" panose="05000000000000000000" pitchFamily="2" charset="2"/>
              <a:buChar char="q"/>
            </a:pPr>
            <a:r>
              <a:rPr lang="en-GB" altLang="en-US" sz="2800" dirty="0">
                <a:latin typeface="Arial Narrow" panose="020B0606020202030204" pitchFamily="34" charset="0"/>
              </a:rPr>
              <a:t> Provisions of the Petroleum Industry Act (PIA), 2021</a:t>
            </a:r>
          </a:p>
          <a:p>
            <a:pPr>
              <a:lnSpc>
                <a:spcPct val="100000"/>
              </a:lnSpc>
              <a:buFont typeface="Wingdings" panose="05000000000000000000" pitchFamily="2" charset="2"/>
              <a:buChar char="q"/>
            </a:pPr>
            <a:r>
              <a:rPr lang="en-GB" altLang="en-US" sz="2800" dirty="0">
                <a:latin typeface="Arial Narrow" panose="020B0606020202030204" pitchFamily="34" charset="0"/>
              </a:rPr>
              <a:t>  Changes occasioned by the Finance Act, 20120, 2021, 2022, and 2023.</a:t>
            </a:r>
          </a:p>
          <a:p>
            <a:pPr>
              <a:lnSpc>
                <a:spcPct val="100000"/>
              </a:lnSpc>
              <a:buFont typeface="Wingdings" panose="05000000000000000000" pitchFamily="2" charset="2"/>
              <a:buChar char="q"/>
            </a:pPr>
            <a:r>
              <a:rPr lang="en-GB" altLang="en-US" sz="2800" dirty="0">
                <a:latin typeface="Arial Narrow" panose="020B0606020202030204" pitchFamily="34" charset="0"/>
              </a:rPr>
              <a:t> Reflect the proper accountability and more efficient public financial management called for by the ICAN Accountability Index</a:t>
            </a:r>
          </a:p>
          <a:p>
            <a:pPr>
              <a:lnSpc>
                <a:spcPct val="100000"/>
              </a:lnSpc>
            </a:pPr>
            <a:endParaRPr lang="en-US" sz="28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91951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191DD-0150-C8CE-0175-CAD59D0CD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D52AF-93D1-C835-D5D4-E5A0AE11F240}"/>
              </a:ext>
            </a:extLst>
          </p:cNvPr>
          <p:cNvSpPr>
            <a:spLocks noGrp="1"/>
          </p:cNvSpPr>
          <p:nvPr>
            <p:ph type="title"/>
          </p:nvPr>
        </p:nvSpPr>
        <p:spPr>
          <a:xfrm>
            <a:off x="1065212" y="304800"/>
            <a:ext cx="9144000" cy="838200"/>
          </a:xfrm>
        </p:spPr>
        <p:txBody>
          <a:bodyPr>
            <a:normAutofit/>
          </a:bodyPr>
          <a:lstStyle/>
          <a:p>
            <a:pPr algn="ctr"/>
            <a:r>
              <a:rPr lang="en-GB" altLang="en-US" sz="3600" dirty="0">
                <a:solidFill>
                  <a:srgbClr val="00B050"/>
                </a:solidFill>
                <a:latin typeface="Arial Narrow" panose="020B0606020202030204" pitchFamily="34" charset="0"/>
              </a:rPr>
              <a:t>Structural changes</a:t>
            </a:r>
            <a:endParaRPr lang="en-US" dirty="0">
              <a:solidFill>
                <a:srgbClr val="00B050"/>
              </a:solidFill>
              <a:latin typeface="Arial Narrow" panose="020B0606020202030204" pitchFamily="34" charset="0"/>
            </a:endParaRPr>
          </a:p>
        </p:txBody>
      </p:sp>
      <p:sp>
        <p:nvSpPr>
          <p:cNvPr id="7" name="Content Placeholder 6">
            <a:extLst>
              <a:ext uri="{FF2B5EF4-FFF2-40B4-BE49-F238E27FC236}">
                <a16:creationId xmlns:a16="http://schemas.microsoft.com/office/drawing/2014/main" id="{9A5B90BC-5943-BA9F-4291-D21C8CA6B56F}"/>
              </a:ext>
            </a:extLst>
          </p:cNvPr>
          <p:cNvSpPr>
            <a:spLocks noGrp="1"/>
          </p:cNvSpPr>
          <p:nvPr>
            <p:ph idx="1"/>
          </p:nvPr>
        </p:nvSpPr>
        <p:spPr>
          <a:xfrm>
            <a:off x="455613" y="1371600"/>
            <a:ext cx="11277600" cy="5181600"/>
          </a:xfrm>
        </p:spPr>
        <p:txBody>
          <a:bodyPr>
            <a:noAutofit/>
          </a:bodyPr>
          <a:lstStyle/>
          <a:p>
            <a:pPr marL="342900" lvl="0" indent="-342900" algn="just">
              <a:lnSpc>
                <a:spcPct val="150000"/>
              </a:lnSpc>
              <a:buFont typeface="+mj-lt"/>
              <a:buAutoNum type="arabicPeriod"/>
            </a:pPr>
            <a:r>
              <a:rPr lang="en-GB" altLang="en-US" sz="2500" dirty="0">
                <a:solidFill>
                  <a:srgbClr val="0070C0"/>
                </a:solidFill>
                <a:latin typeface="Arial Narrow" panose="020B0606020202030204" pitchFamily="34" charset="0"/>
              </a:rPr>
              <a:t> </a:t>
            </a:r>
            <a:r>
              <a:rPr lang="en-GB" sz="2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At Foundation Level:</a:t>
            </a:r>
            <a:endParaRPr lang="en-NG" sz="2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marL="457200" lvl="0" indent="-457200" algn="just">
              <a:lnSpc>
                <a:spcPct val="150000"/>
              </a:lnSpc>
              <a:buFont typeface="Wingdings" panose="05000000000000000000" pitchFamily="2" charset="2"/>
              <a:buChar char="q"/>
            </a:pP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Management Information is replaced with </a:t>
            </a:r>
            <a:r>
              <a:rPr lang="en-GB" sz="2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Management Accounting</a:t>
            </a:r>
          </a:p>
          <a:p>
            <a:pPr marL="457200" lvl="0" indent="-457200" algn="just">
              <a:lnSpc>
                <a:spcPct val="150000"/>
              </a:lnSpc>
              <a:buFont typeface="Wingdings" panose="05000000000000000000" pitchFamily="2" charset="2"/>
              <a:buChar char="q"/>
            </a:pP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Business, Management and Finance is renamed </a:t>
            </a:r>
            <a:r>
              <a:rPr lang="en-GB" sz="2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Business </a:t>
            </a:r>
            <a:r>
              <a:rPr lang="en-GB" sz="2800" b="1" kern="100" dirty="0" err="1">
                <a:solidFill>
                  <a:srgbClr val="0070C0"/>
                </a:solidFill>
                <a:effectLst/>
                <a:latin typeface="Arial Narrow" panose="020B0606020202030204" pitchFamily="34" charset="0"/>
                <a:ea typeface="Aptos" panose="020B0004020202020204" pitchFamily="34" charset="0"/>
                <a:cs typeface="Arial" panose="020B0604020202020204" pitchFamily="34" charset="0"/>
              </a:rPr>
              <a:t>Environment</a:t>
            </a:r>
            <a:r>
              <a:rPr lang="en-GB" sz="2800" kern="100" dirty="0" err="1">
                <a:solidFill>
                  <a:srgbClr val="0070C0"/>
                </a:solidFill>
                <a:effectLst/>
                <a:latin typeface="Arial Narrow" panose="020B0606020202030204" pitchFamily="34" charset="0"/>
                <a:ea typeface="Aptos" panose="020B0004020202020204" pitchFamily="34" charset="0"/>
                <a:cs typeface="Arial" panose="020B0604020202020204" pitchFamily="34" charset="0"/>
              </a:rPr>
              <a:t>,to</a:t>
            </a: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 reflect the new contents (Finance aspect is taken to Financial Management at Skills, while Economic section is expanded)</a:t>
            </a:r>
            <a:endParaRPr lang="en-NG"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marL="342900" lvl="0" indent="-342900" algn="just">
              <a:lnSpc>
                <a:spcPct val="150000"/>
              </a:lnSpc>
              <a:spcAft>
                <a:spcPts val="1000"/>
              </a:spcAft>
              <a:buFont typeface="Symbol" panose="05050102010706020507" pitchFamily="18" charset="2"/>
              <a:buChar char=""/>
            </a:pP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Business Law is changed to </a:t>
            </a:r>
            <a:r>
              <a:rPr lang="en-GB" sz="2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Corporate and Business Law</a:t>
            </a:r>
            <a:endParaRPr lang="en-NG" sz="2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a:lnSpc>
                <a:spcPct val="100000"/>
              </a:lnSpc>
              <a:buFont typeface="Wingdings" panose="05000000000000000000" pitchFamily="2" charset="2"/>
              <a:buChar char="q"/>
            </a:pPr>
            <a:endParaRPr lang="en-US" sz="28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416205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E3AD3-B5AE-875A-B381-6A8D3FA2A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D7673-E159-2016-0BCC-21AD5BAC0644}"/>
              </a:ext>
            </a:extLst>
          </p:cNvPr>
          <p:cNvSpPr>
            <a:spLocks noGrp="1"/>
          </p:cNvSpPr>
          <p:nvPr>
            <p:ph type="title"/>
          </p:nvPr>
        </p:nvSpPr>
        <p:spPr>
          <a:xfrm>
            <a:off x="1065212" y="304800"/>
            <a:ext cx="9144000" cy="838200"/>
          </a:xfrm>
        </p:spPr>
        <p:txBody>
          <a:bodyPr>
            <a:normAutofit/>
          </a:bodyPr>
          <a:lstStyle/>
          <a:p>
            <a:pPr algn="ctr"/>
            <a:r>
              <a:rPr lang="en-GB" altLang="en-US" sz="3600" dirty="0">
                <a:solidFill>
                  <a:srgbClr val="00B050"/>
                </a:solidFill>
                <a:latin typeface="Arial Narrow" panose="020B0606020202030204" pitchFamily="34" charset="0"/>
              </a:rPr>
              <a:t>Structural changes</a:t>
            </a:r>
            <a:endParaRPr lang="en-US" dirty="0">
              <a:solidFill>
                <a:srgbClr val="00B050"/>
              </a:solidFill>
              <a:latin typeface="Arial Narrow" panose="020B0606020202030204" pitchFamily="34" charset="0"/>
            </a:endParaRPr>
          </a:p>
        </p:txBody>
      </p:sp>
      <p:sp>
        <p:nvSpPr>
          <p:cNvPr id="7" name="Content Placeholder 6">
            <a:extLst>
              <a:ext uri="{FF2B5EF4-FFF2-40B4-BE49-F238E27FC236}">
                <a16:creationId xmlns:a16="http://schemas.microsoft.com/office/drawing/2014/main" id="{4BDCC5AA-B3E3-A3B5-591C-6C426D1068E6}"/>
              </a:ext>
            </a:extLst>
          </p:cNvPr>
          <p:cNvSpPr>
            <a:spLocks noGrp="1"/>
          </p:cNvSpPr>
          <p:nvPr>
            <p:ph idx="1"/>
          </p:nvPr>
        </p:nvSpPr>
        <p:spPr>
          <a:xfrm>
            <a:off x="455613" y="1371600"/>
            <a:ext cx="11277600" cy="5181600"/>
          </a:xfrm>
        </p:spPr>
        <p:txBody>
          <a:bodyPr>
            <a:noAutofit/>
          </a:bodyPr>
          <a:lstStyle/>
          <a:p>
            <a:pPr marL="0" lvl="0" indent="0" algn="just">
              <a:lnSpc>
                <a:spcPct val="150000"/>
              </a:lnSpc>
              <a:buNone/>
            </a:pPr>
            <a:r>
              <a:rPr lang="en-GB" sz="2800" b="1" kern="100" dirty="0">
                <a:effectLst/>
                <a:latin typeface="Arial Narrow" panose="020B0606020202030204" pitchFamily="34" charset="0"/>
                <a:ea typeface="Aptos" panose="020B0004020202020204" pitchFamily="34" charset="0"/>
                <a:cs typeface="Arial" panose="020B0604020202020204" pitchFamily="34" charset="0"/>
              </a:rPr>
              <a:t>2</a:t>
            </a:r>
            <a:r>
              <a:rPr lang="en-GB" sz="1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 </a:t>
            </a:r>
            <a:r>
              <a:rPr lang="en-GB" sz="24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At the Skills Level:</a:t>
            </a:r>
            <a:endParaRPr lang="en-NG" sz="24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A new subject, </a:t>
            </a:r>
            <a:r>
              <a:rPr lang="en-GB" sz="2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Financial Management </a:t>
            </a: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is introduced </a:t>
            </a:r>
            <a:endParaRPr lang="en-NG"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Financial Reporting now include the sustainability reporting standards by ISSB (however, limited to IFRS S1 at this level).</a:t>
            </a:r>
            <a:endParaRPr lang="en-NG"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marL="342900" lvl="0" indent="-342900" algn="just">
              <a:lnSpc>
                <a:spcPct val="100000"/>
              </a:lnSpc>
              <a:buFont typeface="Wingdings" panose="05000000000000000000" pitchFamily="2" charset="2"/>
              <a:buChar char="q"/>
            </a:pP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Audit and Assurance is changed to </a:t>
            </a:r>
            <a:r>
              <a:rPr lang="en-GB" sz="2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Audit, Assurance and Forensics</a:t>
            </a: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 to allow enlarged treatment of Forensics.</a:t>
            </a:r>
            <a:endParaRPr lang="en-NG"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marL="342900" lvl="0" indent="-342900" algn="just">
              <a:lnSpc>
                <a:spcPct val="100000"/>
              </a:lnSpc>
              <a:spcAft>
                <a:spcPts val="1000"/>
              </a:spcAft>
              <a:buFont typeface="Wingdings" panose="05000000000000000000" pitchFamily="2" charset="2"/>
              <a:buChar char="q"/>
            </a:pP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Corporate Strategic Management and Ethics is removed from the examination structure (some aspects of the subject are subsumed in the Strategic Financial Management at the Professional Level).</a:t>
            </a:r>
            <a:endParaRPr lang="en-NG"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a:lnSpc>
                <a:spcPct val="100000"/>
              </a:lnSpc>
              <a:buFont typeface="Wingdings" panose="05000000000000000000" pitchFamily="2" charset="2"/>
              <a:buChar char="q"/>
            </a:pPr>
            <a:endParaRPr lang="en-US" sz="28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95407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908CD-8904-0971-8963-1C21B485A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4AA8D-A9B3-AF7A-937C-7DF7E52312B0}"/>
              </a:ext>
            </a:extLst>
          </p:cNvPr>
          <p:cNvSpPr>
            <a:spLocks noGrp="1"/>
          </p:cNvSpPr>
          <p:nvPr>
            <p:ph type="title"/>
          </p:nvPr>
        </p:nvSpPr>
        <p:spPr>
          <a:xfrm>
            <a:off x="1065212" y="304800"/>
            <a:ext cx="9144000" cy="838200"/>
          </a:xfrm>
        </p:spPr>
        <p:txBody>
          <a:bodyPr>
            <a:normAutofit/>
          </a:bodyPr>
          <a:lstStyle/>
          <a:p>
            <a:pPr algn="ctr"/>
            <a:r>
              <a:rPr lang="en-GB" altLang="en-US" sz="3600" dirty="0">
                <a:solidFill>
                  <a:srgbClr val="00B050"/>
                </a:solidFill>
                <a:latin typeface="Arial Narrow" panose="020B0606020202030204" pitchFamily="34" charset="0"/>
              </a:rPr>
              <a:t>Structural changes</a:t>
            </a:r>
            <a:endParaRPr lang="en-US" dirty="0">
              <a:solidFill>
                <a:srgbClr val="00B050"/>
              </a:solidFill>
              <a:latin typeface="Arial Narrow" panose="020B0606020202030204" pitchFamily="34" charset="0"/>
            </a:endParaRPr>
          </a:p>
        </p:txBody>
      </p:sp>
      <p:sp>
        <p:nvSpPr>
          <p:cNvPr id="7" name="Content Placeholder 6">
            <a:extLst>
              <a:ext uri="{FF2B5EF4-FFF2-40B4-BE49-F238E27FC236}">
                <a16:creationId xmlns:a16="http://schemas.microsoft.com/office/drawing/2014/main" id="{06001312-810E-F5A5-0E7E-AA629D682FC1}"/>
              </a:ext>
            </a:extLst>
          </p:cNvPr>
          <p:cNvSpPr>
            <a:spLocks noGrp="1"/>
          </p:cNvSpPr>
          <p:nvPr>
            <p:ph idx="1"/>
          </p:nvPr>
        </p:nvSpPr>
        <p:spPr>
          <a:xfrm>
            <a:off x="455613" y="1371600"/>
            <a:ext cx="11277600" cy="5181600"/>
          </a:xfrm>
        </p:spPr>
        <p:txBody>
          <a:bodyPr>
            <a:noAutofit/>
          </a:bodyPr>
          <a:lstStyle/>
          <a:p>
            <a:pPr marL="0" lvl="0" indent="0" algn="just">
              <a:lnSpc>
                <a:spcPct val="150000"/>
              </a:lnSpc>
              <a:buNone/>
            </a:pPr>
            <a:r>
              <a:rPr lang="en-GB" sz="2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3. At the Professional Level</a:t>
            </a: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a:t>
            </a:r>
            <a:endParaRPr lang="en-NG"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marL="457200" lvl="0" indent="-457200" algn="just">
              <a:lnSpc>
                <a:spcPct val="150000"/>
              </a:lnSpc>
              <a:buFont typeface="Wingdings" panose="05000000000000000000" pitchFamily="2" charset="2"/>
              <a:buChar char="q"/>
            </a:pP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Corporate Reporting is changed to </a:t>
            </a:r>
            <a:r>
              <a:rPr lang="en-GB" sz="2800" b="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Strategic Business Reporting</a:t>
            </a: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 to accommodate the new sustainability reporting standards issued by the International Sustainability Reporting Board (ISSB).</a:t>
            </a:r>
            <a:endParaRPr lang="en-NG"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marL="457200" lvl="0" indent="-457200" algn="just">
              <a:lnSpc>
                <a:spcPct val="150000"/>
              </a:lnSpc>
              <a:spcAft>
                <a:spcPts val="1000"/>
              </a:spcAft>
              <a:buFont typeface="Wingdings" panose="05000000000000000000" pitchFamily="2" charset="2"/>
              <a:buChar char="q"/>
            </a:pPr>
            <a:r>
              <a:rPr lang="en-GB"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Strategic Financial Management now include some aspects of Strategic Management and Risks, taken from Corporate Strategic Management and Ethics.</a:t>
            </a:r>
            <a:endParaRPr lang="en-NG" sz="2800"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endParaRPr>
          </a:p>
          <a:p>
            <a:pPr>
              <a:lnSpc>
                <a:spcPct val="100000"/>
              </a:lnSpc>
              <a:buFont typeface="Wingdings" panose="05000000000000000000" pitchFamily="2" charset="2"/>
              <a:buChar char="q"/>
            </a:pPr>
            <a:endParaRPr lang="en-US" sz="28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55413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0750-255F-234A-63CE-82FBD4EA7FC5}"/>
              </a:ext>
            </a:extLst>
          </p:cNvPr>
          <p:cNvSpPr>
            <a:spLocks noGrp="1"/>
          </p:cNvSpPr>
          <p:nvPr>
            <p:ph type="title"/>
          </p:nvPr>
        </p:nvSpPr>
        <p:spPr>
          <a:xfrm>
            <a:off x="1065211" y="304800"/>
            <a:ext cx="8686802" cy="914401"/>
          </a:xfrm>
          <a:solidFill>
            <a:srgbClr val="00B050"/>
          </a:solidFill>
        </p:spPr>
        <p:txBody>
          <a:bodyPr>
            <a:noAutofit/>
          </a:bodyPr>
          <a:lstStyle/>
          <a:p>
            <a:pPr marL="45720" algn="ctr"/>
            <a:r>
              <a:rPr lang="en-US" dirty="0">
                <a:solidFill>
                  <a:schemeClr val="bg1"/>
                </a:solidFill>
                <a:latin typeface="Arial Narrow" panose="020B0606020202030204" pitchFamily="34" charset="0"/>
              </a:rPr>
              <a:t>The new structure</a:t>
            </a:r>
          </a:p>
        </p:txBody>
      </p:sp>
      <p:sp>
        <p:nvSpPr>
          <p:cNvPr id="3" name="Text Placeholder 2">
            <a:extLst>
              <a:ext uri="{FF2B5EF4-FFF2-40B4-BE49-F238E27FC236}">
                <a16:creationId xmlns:a16="http://schemas.microsoft.com/office/drawing/2014/main" id="{9C8E6CF6-8CA7-7E78-9D89-E019E5261241}"/>
              </a:ext>
            </a:extLst>
          </p:cNvPr>
          <p:cNvSpPr>
            <a:spLocks noGrp="1"/>
          </p:cNvSpPr>
          <p:nvPr>
            <p:ph type="body" idx="1"/>
          </p:nvPr>
        </p:nvSpPr>
        <p:spPr>
          <a:xfrm>
            <a:off x="1065213" y="1219201"/>
            <a:ext cx="4251960" cy="914401"/>
          </a:xfrm>
        </p:spPr>
        <p:txBody>
          <a:bodyPr>
            <a:normAutofit/>
          </a:bodyPr>
          <a:lstStyle/>
          <a:p>
            <a:r>
              <a:rPr lang="en-US" sz="2800" b="1" dirty="0">
                <a:solidFill>
                  <a:srgbClr val="0070C0"/>
                </a:solidFill>
                <a:latin typeface="Arial Narrow" panose="020B0606020202030204" pitchFamily="34" charset="0"/>
              </a:rPr>
              <a:t>2021 Syllabus</a:t>
            </a:r>
          </a:p>
        </p:txBody>
      </p:sp>
      <p:sp>
        <p:nvSpPr>
          <p:cNvPr id="4" name="Content Placeholder 3">
            <a:extLst>
              <a:ext uri="{FF2B5EF4-FFF2-40B4-BE49-F238E27FC236}">
                <a16:creationId xmlns:a16="http://schemas.microsoft.com/office/drawing/2014/main" id="{8655FEC9-CB04-025D-74E5-F952C5BC7AA0}"/>
              </a:ext>
            </a:extLst>
          </p:cNvPr>
          <p:cNvSpPr>
            <a:spLocks noGrp="1"/>
          </p:cNvSpPr>
          <p:nvPr>
            <p:ph sz="half" idx="2"/>
          </p:nvPr>
        </p:nvSpPr>
        <p:spPr>
          <a:xfrm>
            <a:off x="684212" y="2133602"/>
            <a:ext cx="5257799" cy="4190998"/>
          </a:xfrm>
          <a:solidFill>
            <a:schemeClr val="bg1"/>
          </a:solidFill>
          <a:ln>
            <a:solidFill>
              <a:schemeClr val="bg1"/>
            </a:solidFill>
          </a:ln>
        </p:spPr>
        <p:txBody>
          <a:bodyPr>
            <a:normAutofit/>
          </a:bodyPr>
          <a:lstStyle/>
          <a:p>
            <a:pPr marL="0" algn="l" rtl="0" eaLnBrk="1" fontAlgn="t" latinLnBrk="0" hangingPunct="1">
              <a:buNone/>
            </a:pPr>
            <a:r>
              <a:rPr lang="en-GB" sz="1800" b="1" i="0" u="none" strike="noStrike" kern="1200" dirty="0">
                <a:solidFill>
                  <a:srgbClr val="FFFFFF"/>
                </a:solidFill>
                <a:effectLst/>
                <a:latin typeface="Arial" panose="020B0604020202020204" pitchFamily="34" charset="0"/>
                <a:cs typeface="Arial" panose="020B0604020202020204" pitchFamily="34" charset="0"/>
              </a:rPr>
              <a:t>2021</a:t>
            </a:r>
            <a:r>
              <a:rPr lang="en-GB" sz="1800" b="1" i="0" u="none" strike="noStrike" kern="1200" baseline="0" dirty="0">
                <a:solidFill>
                  <a:srgbClr val="FFFFFF"/>
                </a:solidFill>
                <a:effectLst/>
                <a:latin typeface="Arial" panose="020B0604020202020204" pitchFamily="34" charset="0"/>
                <a:cs typeface="Arial" panose="020B0604020202020204" pitchFamily="34" charset="0"/>
              </a:rPr>
              <a:t> </a:t>
            </a:r>
            <a:r>
              <a:rPr lang="en-GB" sz="1800" b="1" i="0" u="none" strike="noStrike" kern="1200" dirty="0" err="1">
                <a:solidFill>
                  <a:srgbClr val="FFFFFF"/>
                </a:solidFill>
                <a:effectLst/>
                <a:latin typeface="Arial" panose="020B0604020202020204" pitchFamily="34" charset="0"/>
                <a:cs typeface="Arial" panose="020B0604020202020204" pitchFamily="34" charset="0"/>
              </a:rPr>
              <a:t>llabus</a:t>
            </a:r>
            <a:endParaRPr lang="en-NG" sz="1800" b="0" i="0" u="none" strike="noStrike" dirty="0">
              <a:effectLst/>
              <a:latin typeface="Arial" panose="020B0604020202020204" pitchFamily="34" charset="0"/>
            </a:endParaRPr>
          </a:p>
          <a:p>
            <a:pPr marL="0" algn="l" rtl="0" eaLnBrk="1" fontAlgn="t" latinLnBrk="0" hangingPunct="1">
              <a:buNone/>
            </a:pPr>
            <a:r>
              <a:rPr lang="en-GB" sz="2800" b="1" i="0" u="none" strike="noStrike" kern="1200" dirty="0">
                <a:solidFill>
                  <a:srgbClr val="FF0000"/>
                </a:solidFill>
                <a:effectLst/>
                <a:latin typeface="Arial" panose="020B0604020202020204" pitchFamily="34" charset="0"/>
                <a:cs typeface="Arial" panose="020B0604020202020204" pitchFamily="34" charset="0"/>
              </a:rPr>
              <a:t>Foundation</a:t>
            </a:r>
            <a:endParaRPr lang="en-NG" sz="2800" b="0" i="0" u="none" strike="noStrike" dirty="0">
              <a:effectLst/>
              <a:latin typeface="Arial" panose="020B0604020202020204" pitchFamily="34" charset="0"/>
            </a:endParaRPr>
          </a:p>
          <a:p>
            <a:pPr marL="0" algn="l" rtl="0" eaLnBrk="1" fontAlgn="t" latinLnBrk="0" hangingPunct="1">
              <a:buNone/>
            </a:pPr>
            <a:r>
              <a:rPr lang="en-GB" sz="2800" b="0" i="0" u="none" strike="noStrike" kern="1200" dirty="0">
                <a:solidFill>
                  <a:srgbClr val="000000"/>
                </a:solidFill>
                <a:effectLst/>
                <a:latin typeface="Arial" panose="020B0604020202020204" pitchFamily="34" charset="0"/>
                <a:cs typeface="Arial" panose="020B0604020202020204" pitchFamily="34" charset="0"/>
              </a:rPr>
              <a:t>Business Management &amp; Finance</a:t>
            </a:r>
            <a:endParaRPr lang="en-NG" sz="2800" b="0" i="0" u="none" strike="noStrike" dirty="0">
              <a:effectLst/>
              <a:latin typeface="Arial" panose="020B0604020202020204" pitchFamily="34" charset="0"/>
            </a:endParaRPr>
          </a:p>
          <a:p>
            <a:pPr marL="0" algn="l" rtl="0" eaLnBrk="1" fontAlgn="t" latinLnBrk="0" hangingPunct="1">
              <a:buNone/>
            </a:pPr>
            <a:r>
              <a:rPr lang="en-GB" sz="2800" b="0" i="0" u="none" strike="noStrike" kern="1200" dirty="0">
                <a:solidFill>
                  <a:srgbClr val="000000"/>
                </a:solidFill>
                <a:effectLst/>
                <a:latin typeface="Arial" panose="020B0604020202020204" pitchFamily="34" charset="0"/>
                <a:cs typeface="Arial" panose="020B0604020202020204" pitchFamily="34" charset="0"/>
              </a:rPr>
              <a:t>Financial Accounting</a:t>
            </a:r>
            <a:endParaRPr lang="en-NG" sz="2800" b="0" i="0" u="none" strike="noStrike" dirty="0">
              <a:effectLst/>
              <a:latin typeface="Arial" panose="020B0604020202020204" pitchFamily="34" charset="0"/>
            </a:endParaRPr>
          </a:p>
          <a:p>
            <a:pPr marL="0" marR="0" indent="0" algn="l" rtl="0" eaLnBrk="1" fontAlgn="auto" latinLnBrk="0" hangingPunct="1">
              <a:buNone/>
            </a:pPr>
            <a:r>
              <a:rPr lang="en-GB" sz="2800" b="0" i="0" u="none" strike="noStrike" kern="1200" dirty="0">
                <a:solidFill>
                  <a:srgbClr val="000000"/>
                </a:solidFill>
                <a:effectLst/>
                <a:latin typeface="Arial" panose="020B0604020202020204" pitchFamily="34" charset="0"/>
                <a:cs typeface="Arial" panose="020B0604020202020204" pitchFamily="34" charset="0"/>
              </a:rPr>
              <a:t>Management Information</a:t>
            </a:r>
            <a:endParaRPr lang="en-NG" sz="2800" b="0" i="0" u="none" strike="noStrike" dirty="0">
              <a:effectLst/>
              <a:latin typeface="Arial" panose="020B0604020202020204" pitchFamily="34" charset="0"/>
            </a:endParaRPr>
          </a:p>
          <a:p>
            <a:pPr marL="0" marR="0" indent="0" algn="l" rtl="0" eaLnBrk="1" fontAlgn="auto" latinLnBrk="0" hangingPunct="1">
              <a:buNone/>
            </a:pPr>
            <a:r>
              <a:rPr lang="en-GB" sz="2800" b="0" i="0" u="none" strike="noStrike" kern="1200" dirty="0">
                <a:solidFill>
                  <a:srgbClr val="000000"/>
                </a:solidFill>
                <a:effectLst/>
                <a:latin typeface="Arial" panose="020B0604020202020204" pitchFamily="34" charset="0"/>
                <a:cs typeface="Arial" panose="020B0604020202020204" pitchFamily="34" charset="0"/>
              </a:rPr>
              <a:t>Business Law</a:t>
            </a:r>
            <a:endParaRPr lang="en-NG" sz="2800" b="0" i="0" u="none" strike="noStrike" dirty="0">
              <a:effectLst/>
              <a:latin typeface="Arial" panose="020B0604020202020204" pitchFamily="34" charset="0"/>
            </a:endParaRPr>
          </a:p>
          <a:p>
            <a:pPr marL="342900" marR="0" lvl="0" indent="-342900" algn="just">
              <a:spcBef>
                <a:spcPts val="0"/>
              </a:spcBef>
              <a:spcAft>
                <a:spcPts val="0"/>
              </a:spcAft>
              <a:buFont typeface="+mj-lt"/>
              <a:buAutoNum type="arabicPeriod"/>
            </a:pPr>
            <a:endParaRPr lang="en-GB" sz="1800" dirty="0">
              <a:latin typeface="Arial Narrow" panose="020B0606020202030204" pitchFamily="34" charset="0"/>
            </a:endParaRPr>
          </a:p>
        </p:txBody>
      </p:sp>
      <p:sp>
        <p:nvSpPr>
          <p:cNvPr id="5" name="Text Placeholder 4">
            <a:extLst>
              <a:ext uri="{FF2B5EF4-FFF2-40B4-BE49-F238E27FC236}">
                <a16:creationId xmlns:a16="http://schemas.microsoft.com/office/drawing/2014/main" id="{3C7B6446-B4EF-19B1-4271-E1C1C702C394}"/>
              </a:ext>
            </a:extLst>
          </p:cNvPr>
          <p:cNvSpPr>
            <a:spLocks noGrp="1"/>
          </p:cNvSpPr>
          <p:nvPr>
            <p:ph type="body" sz="quarter" idx="3"/>
          </p:nvPr>
        </p:nvSpPr>
        <p:spPr>
          <a:xfrm>
            <a:off x="7085012" y="1295399"/>
            <a:ext cx="3505200" cy="685801"/>
          </a:xfrm>
        </p:spPr>
        <p:txBody>
          <a:bodyPr>
            <a:normAutofit/>
          </a:bodyPr>
          <a:lstStyle/>
          <a:p>
            <a:r>
              <a:rPr lang="en-US" sz="2800" b="1" dirty="0">
                <a:solidFill>
                  <a:srgbClr val="0070C0"/>
                </a:solidFill>
                <a:latin typeface="Arial Narrow" panose="020B0606020202030204" pitchFamily="34" charset="0"/>
              </a:rPr>
              <a:t>2025 Syllabus</a:t>
            </a:r>
          </a:p>
        </p:txBody>
      </p:sp>
      <p:sp>
        <p:nvSpPr>
          <p:cNvPr id="6" name="Content Placeholder 5">
            <a:extLst>
              <a:ext uri="{FF2B5EF4-FFF2-40B4-BE49-F238E27FC236}">
                <a16:creationId xmlns:a16="http://schemas.microsoft.com/office/drawing/2014/main" id="{34F07D7E-48FD-D27B-BD72-72D96B68CF10}"/>
              </a:ext>
            </a:extLst>
          </p:cNvPr>
          <p:cNvSpPr>
            <a:spLocks noGrp="1"/>
          </p:cNvSpPr>
          <p:nvPr>
            <p:ph sz="quarter" idx="4"/>
          </p:nvPr>
        </p:nvSpPr>
        <p:spPr>
          <a:xfrm>
            <a:off x="6246812" y="2133602"/>
            <a:ext cx="5410200" cy="4190998"/>
          </a:xfrm>
          <a:solidFill>
            <a:schemeClr val="bg1"/>
          </a:solidFill>
          <a:ln>
            <a:solidFill>
              <a:schemeClr val="accent1"/>
            </a:solidFill>
          </a:ln>
        </p:spPr>
        <p:txBody>
          <a:bodyPr>
            <a:normAutofit/>
          </a:bodyPr>
          <a:lstStyle/>
          <a:p>
            <a:pPr marL="0" algn="l" rtl="0" eaLnBrk="1" fontAlgn="t" latinLnBrk="0" hangingPunct="1">
              <a:buNone/>
            </a:pPr>
            <a:r>
              <a:rPr lang="en-GB" sz="1800" b="1" i="0" u="none" strike="noStrike" kern="1200" dirty="0">
                <a:solidFill>
                  <a:srgbClr val="FFFFFF"/>
                </a:solidFill>
                <a:effectLst/>
                <a:latin typeface="Arial" panose="020B0604020202020204" pitchFamily="34" charset="0"/>
                <a:cs typeface="Arial" panose="020B0604020202020204" pitchFamily="34" charset="0"/>
              </a:rPr>
              <a:t>2024 Syllabus</a:t>
            </a:r>
            <a:endParaRPr lang="en-NG" sz="1800" b="0" i="0" u="none" strike="noStrike" dirty="0">
              <a:effectLst/>
              <a:latin typeface="Arial" panose="020B0604020202020204" pitchFamily="34" charset="0"/>
            </a:endParaRPr>
          </a:p>
          <a:p>
            <a:pPr marL="0" algn="l" rtl="0" eaLnBrk="1" fontAlgn="t" latinLnBrk="0" hangingPunct="1">
              <a:buNone/>
            </a:pPr>
            <a:r>
              <a:rPr lang="en-GB" sz="2800" b="1" i="0" u="none" strike="noStrike" kern="1200" dirty="0">
                <a:solidFill>
                  <a:srgbClr val="FF0000"/>
                </a:solidFill>
                <a:effectLst/>
                <a:latin typeface="Arial" panose="020B0604020202020204" pitchFamily="34" charset="0"/>
                <a:cs typeface="Arial" panose="020B0604020202020204" pitchFamily="34" charset="0"/>
              </a:rPr>
              <a:t>Foundation</a:t>
            </a:r>
            <a:endParaRPr lang="en-NG" sz="2800" b="0" i="0" u="none" strike="noStrike" dirty="0">
              <a:effectLst/>
              <a:latin typeface="Arial" panose="020B0604020202020204" pitchFamily="34" charset="0"/>
            </a:endParaRPr>
          </a:p>
          <a:p>
            <a:pPr marL="0" algn="l" rtl="0" eaLnBrk="1" fontAlgn="t" latinLnBrk="0" hangingPunct="1">
              <a:buNone/>
            </a:pPr>
            <a:r>
              <a:rPr lang="en-US" sz="2800" b="0" i="0" u="none" strike="noStrike" kern="1200" dirty="0">
                <a:solidFill>
                  <a:srgbClr val="000000"/>
                </a:solidFill>
                <a:effectLst/>
                <a:latin typeface="Arial" panose="020B0604020202020204" pitchFamily="34" charset="0"/>
                <a:cs typeface="Arial" panose="020B0604020202020204" pitchFamily="34" charset="0"/>
              </a:rPr>
              <a:t>B</a:t>
            </a:r>
            <a:r>
              <a:rPr lang="en-GB" sz="2800" b="0" i="0" u="none" strike="noStrike" kern="1200" dirty="0" err="1">
                <a:solidFill>
                  <a:srgbClr val="000000"/>
                </a:solidFill>
                <a:effectLst/>
                <a:latin typeface="Arial" panose="020B0604020202020204" pitchFamily="34" charset="0"/>
                <a:cs typeface="Arial" panose="020B0604020202020204" pitchFamily="34" charset="0"/>
              </a:rPr>
              <a:t>usiness</a:t>
            </a:r>
            <a:r>
              <a:rPr lang="en-GB" sz="2800" b="0" i="0" u="none" strike="noStrike" kern="1200" dirty="0">
                <a:solidFill>
                  <a:srgbClr val="000000"/>
                </a:solidFill>
                <a:effectLst/>
                <a:latin typeface="Arial" panose="020B0604020202020204" pitchFamily="34" charset="0"/>
                <a:cs typeface="Arial" panose="020B0604020202020204" pitchFamily="34" charset="0"/>
              </a:rPr>
              <a:t> Environment</a:t>
            </a:r>
            <a:endParaRPr lang="en-NG" sz="2800" b="0" i="0" u="none" strike="noStrike" dirty="0">
              <a:effectLst/>
              <a:latin typeface="Arial" panose="020B0604020202020204" pitchFamily="34" charset="0"/>
            </a:endParaRPr>
          </a:p>
          <a:p>
            <a:pPr marL="0" algn="l" rtl="0" eaLnBrk="1" fontAlgn="t" latinLnBrk="0" hangingPunct="1">
              <a:buNone/>
            </a:pPr>
            <a:r>
              <a:rPr lang="en-GB" sz="2800" b="0" i="0" u="none" strike="noStrike" kern="1200" dirty="0">
                <a:solidFill>
                  <a:srgbClr val="000000"/>
                </a:solidFill>
                <a:effectLst/>
                <a:latin typeface="Arial" panose="020B0604020202020204" pitchFamily="34" charset="0"/>
                <a:cs typeface="Arial" panose="020B0604020202020204" pitchFamily="34" charset="0"/>
              </a:rPr>
              <a:t>Financial Accounting</a:t>
            </a:r>
            <a:endParaRPr lang="en-NG" sz="2800" b="0" i="0" u="none" strike="noStrike" dirty="0">
              <a:effectLst/>
              <a:latin typeface="Arial" panose="020B0604020202020204" pitchFamily="34" charset="0"/>
            </a:endParaRPr>
          </a:p>
          <a:p>
            <a:pPr marL="0" marR="0" indent="0" algn="l" rtl="0" eaLnBrk="1" fontAlgn="auto" latinLnBrk="0" hangingPunct="1">
              <a:buNone/>
            </a:pPr>
            <a:r>
              <a:rPr lang="en-GB" sz="2800" b="0" i="0" u="none" strike="noStrike" kern="1200" dirty="0">
                <a:solidFill>
                  <a:srgbClr val="000000"/>
                </a:solidFill>
                <a:effectLst/>
                <a:latin typeface="Arial" panose="020B0604020202020204" pitchFamily="34" charset="0"/>
                <a:cs typeface="Arial" panose="020B0604020202020204" pitchFamily="34" charset="0"/>
              </a:rPr>
              <a:t>Management Accounting</a:t>
            </a:r>
            <a:endParaRPr lang="en-NG" sz="2800" b="0" i="0" u="none" strike="noStrike" dirty="0">
              <a:effectLst/>
              <a:latin typeface="Arial" panose="020B0604020202020204" pitchFamily="34" charset="0"/>
            </a:endParaRPr>
          </a:p>
          <a:p>
            <a:pPr marL="0" marR="0" indent="0" algn="l" rtl="0" eaLnBrk="1" fontAlgn="auto" latinLnBrk="0" hangingPunct="1">
              <a:buNone/>
            </a:pPr>
            <a:r>
              <a:rPr lang="en-US" sz="2800" b="0" i="0" u="none" strike="noStrike" kern="1200" dirty="0">
                <a:solidFill>
                  <a:srgbClr val="000000"/>
                </a:solidFill>
                <a:effectLst/>
                <a:latin typeface="Arial" panose="020B0604020202020204" pitchFamily="34" charset="0"/>
                <a:cs typeface="Arial" panose="020B0604020202020204" pitchFamily="34" charset="0"/>
              </a:rPr>
              <a:t>Corporate and Business Law</a:t>
            </a:r>
            <a:endParaRPr lang="en-NG" sz="2800" b="0" i="0" u="none" strike="noStrike" dirty="0">
              <a:effectLst/>
              <a:latin typeface="Arial" panose="020B0604020202020204" pitchFamily="34" charset="0"/>
            </a:endParaRPr>
          </a:p>
          <a:p>
            <a:pPr marL="0" marR="0" indent="0" algn="l" rtl="0" eaLnBrk="1" fontAlgn="auto" latinLnBrk="0" hangingPunct="1">
              <a:buNone/>
            </a:pPr>
            <a:endParaRPr lang="en-NG"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24005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0750-255F-234A-63CE-82FBD4EA7FC5}"/>
              </a:ext>
            </a:extLst>
          </p:cNvPr>
          <p:cNvSpPr>
            <a:spLocks noGrp="1"/>
          </p:cNvSpPr>
          <p:nvPr>
            <p:ph type="title"/>
          </p:nvPr>
        </p:nvSpPr>
        <p:spPr>
          <a:xfrm>
            <a:off x="1065211" y="304800"/>
            <a:ext cx="8686802" cy="914401"/>
          </a:xfrm>
          <a:solidFill>
            <a:srgbClr val="00B050"/>
          </a:solidFill>
        </p:spPr>
        <p:txBody>
          <a:bodyPr>
            <a:noAutofit/>
          </a:bodyPr>
          <a:lstStyle/>
          <a:p>
            <a:pPr marL="45720" algn="ctr"/>
            <a:r>
              <a:rPr lang="en-US" sz="2800" dirty="0">
                <a:solidFill>
                  <a:schemeClr val="bg1"/>
                </a:solidFill>
                <a:latin typeface="Arial Narrow" panose="020B0606020202030204" pitchFamily="34" charset="0"/>
              </a:rPr>
              <a:t>The new structure</a:t>
            </a:r>
          </a:p>
        </p:txBody>
      </p:sp>
      <p:sp>
        <p:nvSpPr>
          <p:cNvPr id="3" name="Text Placeholder 2">
            <a:extLst>
              <a:ext uri="{FF2B5EF4-FFF2-40B4-BE49-F238E27FC236}">
                <a16:creationId xmlns:a16="http://schemas.microsoft.com/office/drawing/2014/main" id="{9C8E6CF6-8CA7-7E78-9D89-E019E5261241}"/>
              </a:ext>
            </a:extLst>
          </p:cNvPr>
          <p:cNvSpPr>
            <a:spLocks noGrp="1"/>
          </p:cNvSpPr>
          <p:nvPr>
            <p:ph type="body" idx="1"/>
          </p:nvPr>
        </p:nvSpPr>
        <p:spPr>
          <a:xfrm>
            <a:off x="1065213" y="1219201"/>
            <a:ext cx="4251960" cy="914401"/>
          </a:xfrm>
        </p:spPr>
        <p:txBody>
          <a:bodyPr>
            <a:normAutofit/>
          </a:bodyPr>
          <a:lstStyle/>
          <a:p>
            <a:r>
              <a:rPr lang="en-US" sz="3200" b="1" dirty="0">
                <a:solidFill>
                  <a:srgbClr val="0070C0"/>
                </a:solidFill>
                <a:latin typeface="Arial Narrow" panose="020B0606020202030204" pitchFamily="34" charset="0"/>
              </a:rPr>
              <a:t>2021 Syllabus</a:t>
            </a:r>
          </a:p>
          <a:p>
            <a:endParaRPr lang="en-US" sz="2800" dirty="0"/>
          </a:p>
        </p:txBody>
      </p:sp>
      <p:sp>
        <p:nvSpPr>
          <p:cNvPr id="4" name="Content Placeholder 3">
            <a:extLst>
              <a:ext uri="{FF2B5EF4-FFF2-40B4-BE49-F238E27FC236}">
                <a16:creationId xmlns:a16="http://schemas.microsoft.com/office/drawing/2014/main" id="{8655FEC9-CB04-025D-74E5-F952C5BC7AA0}"/>
              </a:ext>
            </a:extLst>
          </p:cNvPr>
          <p:cNvSpPr>
            <a:spLocks noGrp="1"/>
          </p:cNvSpPr>
          <p:nvPr>
            <p:ph sz="half" idx="2"/>
          </p:nvPr>
        </p:nvSpPr>
        <p:spPr>
          <a:xfrm>
            <a:off x="684212" y="2133602"/>
            <a:ext cx="5257799" cy="4419598"/>
          </a:xfrm>
          <a:solidFill>
            <a:schemeClr val="bg1"/>
          </a:solidFill>
          <a:ln>
            <a:solidFill>
              <a:schemeClr val="bg1"/>
            </a:solidFill>
          </a:ln>
        </p:spPr>
        <p:txBody>
          <a:bodyPr vert="horz" lIns="91440" tIns="45720" rIns="91440" bIns="45720" rtlCol="0" anchor="t">
            <a:normAutofit/>
          </a:bodyPr>
          <a:lstStyle/>
          <a:p>
            <a:pPr marL="0" algn="l" rtl="0" eaLnBrk="1" fontAlgn="t" latinLnBrk="0" hangingPunct="1">
              <a:buNone/>
            </a:pPr>
            <a:r>
              <a:rPr lang="en-GB" sz="2800" b="1" i="0" u="none" strike="noStrike" kern="1200" dirty="0">
                <a:solidFill>
                  <a:srgbClr val="FF0000"/>
                </a:solidFill>
                <a:effectLst/>
                <a:latin typeface="Arial Narrow" panose="020B0606020202030204" pitchFamily="34" charset="0"/>
                <a:cs typeface="Arial" panose="020B0604020202020204" pitchFamily="34" charset="0"/>
              </a:rPr>
              <a:t>Skills</a:t>
            </a:r>
            <a:endParaRPr lang="en-NG" sz="2800" b="0" i="0" u="none" strike="noStrike" dirty="0">
              <a:effectLst/>
              <a:latin typeface="Arial Narrow" panose="020B0606020202030204" pitchFamily="34" charset="0"/>
            </a:endParaRPr>
          </a:p>
          <a:p>
            <a:pPr marL="0" algn="l" rtl="0" eaLnBrk="1" fontAlgn="t"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Financial Reporting</a:t>
            </a:r>
            <a:endParaRPr lang="en-NG" sz="2800" b="0" i="0" u="none" strike="noStrike" dirty="0">
              <a:effectLst/>
              <a:latin typeface="Arial Narrow" panose="020B0606020202030204" pitchFamily="34" charset="0"/>
            </a:endParaRPr>
          </a:p>
          <a:p>
            <a:pPr marL="0" marR="0" indent="0" algn="l" rtl="0" eaLnBrk="1" fontAlgn="auto"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Audit and Assurance </a:t>
            </a:r>
            <a:endParaRPr lang="en-NG" sz="2800" b="0" i="0" u="none" strike="noStrike" dirty="0">
              <a:effectLst/>
              <a:latin typeface="Arial Narrow" panose="020B0606020202030204" pitchFamily="34" charset="0"/>
            </a:endParaRPr>
          </a:p>
          <a:p>
            <a:pPr marL="0" marR="0" indent="0" algn="l" rtl="0" eaLnBrk="1" fontAlgn="auto"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Taxation</a:t>
            </a:r>
            <a:endParaRPr lang="en-NG" sz="2800" b="0" i="0" u="none" strike="noStrike" dirty="0">
              <a:effectLst/>
              <a:latin typeface="Arial Narrow" panose="020B0606020202030204" pitchFamily="34" charset="0"/>
            </a:endParaRPr>
          </a:p>
          <a:p>
            <a:pPr marL="0" algn="l" rtl="0" eaLnBrk="1" fontAlgn="t"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Corp. Strategic Management &amp;</a:t>
            </a:r>
            <a:r>
              <a:rPr lang="en-GB" sz="2800" b="0" i="0" u="none" strike="noStrike" kern="1200" baseline="0" dirty="0">
                <a:solidFill>
                  <a:srgbClr val="000000"/>
                </a:solidFill>
                <a:effectLst/>
                <a:latin typeface="Arial Narrow" panose="020B0606020202030204" pitchFamily="34" charset="0"/>
                <a:cs typeface="Arial" panose="020B0604020202020204" pitchFamily="34" charset="0"/>
              </a:rPr>
              <a:t> </a:t>
            </a:r>
            <a:r>
              <a:rPr lang="en-GB" sz="2800" b="0" i="0" u="none" strike="noStrike" kern="1200" dirty="0">
                <a:solidFill>
                  <a:srgbClr val="000000"/>
                </a:solidFill>
                <a:effectLst/>
                <a:latin typeface="Arial Narrow" panose="020B0606020202030204" pitchFamily="34" charset="0"/>
                <a:cs typeface="Arial" panose="020B0604020202020204" pitchFamily="34" charset="0"/>
              </a:rPr>
              <a:t>Ethics</a:t>
            </a:r>
            <a:endParaRPr lang="en-NG" sz="2800" b="0" i="0" u="none" strike="noStrike" dirty="0">
              <a:effectLst/>
              <a:latin typeface="Arial Narrow" panose="020B0606020202030204" pitchFamily="34" charset="0"/>
            </a:endParaRPr>
          </a:p>
          <a:p>
            <a:pPr marL="0" algn="l" rtl="0" eaLnBrk="1" fontAlgn="t"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Performance Management</a:t>
            </a:r>
            <a:endParaRPr lang="en-NG" sz="2800" b="0" i="0" u="none" strike="noStrike" dirty="0">
              <a:effectLst/>
              <a:latin typeface="Arial Narrow" panose="020B0606020202030204" pitchFamily="34" charset="0"/>
            </a:endParaRPr>
          </a:p>
          <a:p>
            <a:pPr marL="0" indent="0" algn="l" rtl="0" eaLnBrk="1" fontAlgn="t"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Public Sector Accounting &amp; Finance</a:t>
            </a:r>
            <a:endParaRPr lang="en-NG" sz="2800" b="0" i="0" u="none" strike="noStrike" dirty="0">
              <a:effectLst/>
              <a:latin typeface="Arial Narrow" panose="020B0606020202030204" pitchFamily="34" charset="0"/>
            </a:endParaRPr>
          </a:p>
          <a:p>
            <a:pPr marL="342900" marR="0" lvl="0" indent="-342900" algn="just">
              <a:spcBef>
                <a:spcPts val="0"/>
              </a:spcBef>
              <a:spcAft>
                <a:spcPts val="0"/>
              </a:spcAft>
              <a:buFont typeface="+mj-lt"/>
              <a:buAutoNum type="arabicPeriod"/>
            </a:pPr>
            <a:endParaRPr lang="en-US" sz="1800" dirty="0">
              <a:latin typeface="Arial Narrow" panose="020B0606020202030204" pitchFamily="34" charset="0"/>
            </a:endParaRPr>
          </a:p>
        </p:txBody>
      </p:sp>
      <p:sp>
        <p:nvSpPr>
          <p:cNvPr id="5" name="Text Placeholder 4">
            <a:extLst>
              <a:ext uri="{FF2B5EF4-FFF2-40B4-BE49-F238E27FC236}">
                <a16:creationId xmlns:a16="http://schemas.microsoft.com/office/drawing/2014/main" id="{3C7B6446-B4EF-19B1-4271-E1C1C702C394}"/>
              </a:ext>
            </a:extLst>
          </p:cNvPr>
          <p:cNvSpPr>
            <a:spLocks noGrp="1"/>
          </p:cNvSpPr>
          <p:nvPr>
            <p:ph type="body" sz="quarter" idx="3"/>
          </p:nvPr>
        </p:nvSpPr>
        <p:spPr>
          <a:xfrm>
            <a:off x="6780211" y="1295399"/>
            <a:ext cx="2971801" cy="685801"/>
          </a:xfrm>
        </p:spPr>
        <p:txBody>
          <a:bodyPr>
            <a:normAutofit/>
          </a:bodyPr>
          <a:lstStyle/>
          <a:p>
            <a:pPr algn="ctr"/>
            <a:r>
              <a:rPr lang="en-US" sz="3200" b="1" dirty="0">
                <a:effectLst/>
                <a:latin typeface="Arial Narrow" panose="020B0606020202030204" pitchFamily="34" charset="0"/>
                <a:cs typeface="Arial" panose="020B0604020202020204" pitchFamily="34" charset="0"/>
              </a:rPr>
              <a:t>2025 Syllabus</a:t>
            </a:r>
            <a:endParaRPr lang="en-US" sz="3200" b="1" dirty="0">
              <a:effectLst/>
              <a:latin typeface="Arial" panose="020B0604020202020204" pitchFamily="34"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34F07D7E-48FD-D27B-BD72-72D96B68CF10}"/>
              </a:ext>
            </a:extLst>
          </p:cNvPr>
          <p:cNvSpPr>
            <a:spLocks noGrp="1"/>
          </p:cNvSpPr>
          <p:nvPr>
            <p:ph sz="quarter" idx="4"/>
          </p:nvPr>
        </p:nvSpPr>
        <p:spPr>
          <a:xfrm>
            <a:off x="6246812" y="2133602"/>
            <a:ext cx="5410200" cy="4190998"/>
          </a:xfrm>
          <a:solidFill>
            <a:schemeClr val="bg1"/>
          </a:solidFill>
          <a:ln>
            <a:solidFill>
              <a:schemeClr val="accent1"/>
            </a:solidFill>
          </a:ln>
        </p:spPr>
        <p:txBody>
          <a:bodyPr>
            <a:noAutofit/>
          </a:bodyPr>
          <a:lstStyle/>
          <a:p>
            <a:pPr marL="0" marR="0" indent="0" algn="l" rtl="0" eaLnBrk="1" fontAlgn="auto" latinLnBrk="0" hangingPunct="1">
              <a:buNone/>
            </a:pPr>
            <a:r>
              <a:rPr lang="en-GB" sz="2800" b="1" i="0" u="none" strike="noStrike" kern="1200" dirty="0">
                <a:solidFill>
                  <a:srgbClr val="FF0000"/>
                </a:solidFill>
                <a:effectLst/>
                <a:latin typeface="Arial Narrow" panose="020B0606020202030204" pitchFamily="34" charset="0"/>
                <a:cs typeface="Arial" panose="020B0604020202020204" pitchFamily="34" charset="0"/>
              </a:rPr>
              <a:t>Skills</a:t>
            </a:r>
            <a:endParaRPr lang="en-NG" sz="2800" b="0" i="0" u="none" strike="noStrike" dirty="0">
              <a:effectLst/>
              <a:latin typeface="Arial Narrow" panose="020B0606020202030204" pitchFamily="34" charset="0"/>
            </a:endParaRPr>
          </a:p>
          <a:p>
            <a:pPr marL="0" algn="l" rtl="0" eaLnBrk="1" fontAlgn="t"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Financial Reporting</a:t>
            </a:r>
            <a:endParaRPr lang="en-NG" sz="2800" b="0" i="0" u="none" strike="noStrike" dirty="0">
              <a:effectLst/>
              <a:latin typeface="Arial Narrow" panose="020B0606020202030204" pitchFamily="34" charset="0"/>
            </a:endParaRPr>
          </a:p>
          <a:p>
            <a:pPr marL="0" marR="0" indent="0" algn="l" rtl="0" eaLnBrk="1" fontAlgn="auto"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Audit,  Assurance and Forensics</a:t>
            </a:r>
            <a:endParaRPr lang="en-NG" sz="2800" b="0" i="0" u="none" strike="noStrike" dirty="0">
              <a:effectLst/>
              <a:latin typeface="Arial Narrow" panose="020B0606020202030204" pitchFamily="34" charset="0"/>
            </a:endParaRPr>
          </a:p>
          <a:p>
            <a:pPr marL="0" marR="0" indent="0" algn="l" rtl="0" eaLnBrk="1" fontAlgn="auto"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Taxation</a:t>
            </a:r>
            <a:endParaRPr lang="en-NG" sz="2800" b="0" i="0" u="none" strike="noStrike" dirty="0">
              <a:effectLst/>
              <a:latin typeface="Arial Narrow" panose="020B0606020202030204" pitchFamily="34" charset="0"/>
            </a:endParaRPr>
          </a:p>
          <a:p>
            <a:pPr marL="0" algn="l" rtl="0" eaLnBrk="1" fontAlgn="t"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Financial Management</a:t>
            </a:r>
            <a:endParaRPr lang="en-NG" sz="2800" b="0" i="0" u="none" strike="noStrike" dirty="0">
              <a:effectLst/>
              <a:latin typeface="Arial Narrow" panose="020B0606020202030204" pitchFamily="34" charset="0"/>
            </a:endParaRPr>
          </a:p>
          <a:p>
            <a:pPr marL="0" algn="l" rtl="0" eaLnBrk="1" fontAlgn="t"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Performance Management</a:t>
            </a:r>
            <a:endParaRPr lang="en-NG" sz="2800" b="0" i="0" u="none" strike="noStrike" dirty="0">
              <a:effectLst/>
              <a:latin typeface="Arial Narrow" panose="020B0606020202030204" pitchFamily="34" charset="0"/>
            </a:endParaRPr>
          </a:p>
          <a:p>
            <a:pPr marL="0" indent="0" algn="l" rtl="0" eaLnBrk="1" fontAlgn="t" latinLnBrk="0" hangingPunct="1">
              <a:buNone/>
            </a:pPr>
            <a:r>
              <a:rPr lang="en-GB" sz="2800" b="0" i="0" u="none" strike="noStrike" kern="1200" dirty="0">
                <a:solidFill>
                  <a:srgbClr val="000000"/>
                </a:solidFill>
                <a:effectLst/>
                <a:latin typeface="Arial Narrow" panose="020B0606020202030204" pitchFamily="34" charset="0"/>
                <a:cs typeface="Arial" panose="020B0604020202020204" pitchFamily="34" charset="0"/>
              </a:rPr>
              <a:t>Public Sector Accounting &amp; Finance</a:t>
            </a:r>
            <a:endParaRPr lang="en-GB" sz="2800" dirty="0">
              <a:latin typeface="Arial Narrow" panose="020B0606020202030204" pitchFamily="34" charset="0"/>
            </a:endParaRPr>
          </a:p>
        </p:txBody>
      </p:sp>
    </p:spTree>
    <p:extLst>
      <p:ext uri="{BB962C8B-B14F-4D97-AF65-F5344CB8AC3E}">
        <p14:creationId xmlns:p14="http://schemas.microsoft.com/office/powerpoint/2010/main" val="103020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potx" id="{A5F13A6F-AB02-4A73-816C-34C20B6AA795}" vid="{DE7FCDCE-56F1-4731-A067-3AC58DCA2BCA}"/>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7182</TotalTime>
  <Words>950</Words>
  <Application>Microsoft Office PowerPoint</Application>
  <PresentationFormat>Custom</PresentationFormat>
  <Paragraphs>118</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Arial</vt:lpstr>
      <vt:lpstr>Arial Black</vt:lpstr>
      <vt:lpstr>Arial Narrow</vt:lpstr>
      <vt:lpstr>Century Gothic</vt:lpstr>
      <vt:lpstr>Comic Sans MS</vt:lpstr>
      <vt:lpstr>Palatino Linotype</vt:lpstr>
      <vt:lpstr>Symbol</vt:lpstr>
      <vt:lpstr>Wingdings</vt:lpstr>
      <vt:lpstr>Business strategy presentation</vt:lpstr>
      <vt:lpstr>OVERVIEW OF THE NEW SYLLABUS</vt:lpstr>
      <vt:lpstr>GENERAL INFORMATION</vt:lpstr>
      <vt:lpstr>New paradigm in the new syllabus review</vt:lpstr>
      <vt:lpstr>New incorporations into the new  syllabus </vt:lpstr>
      <vt:lpstr>Structural changes</vt:lpstr>
      <vt:lpstr>Structural changes</vt:lpstr>
      <vt:lpstr>Structural changes</vt:lpstr>
      <vt:lpstr>The new structure</vt:lpstr>
      <vt:lpstr>The new structure</vt:lpstr>
      <vt:lpstr>The new structure</vt:lpstr>
      <vt:lpstr>Highlights of other areas to note</vt:lpstr>
      <vt:lpstr>Highlights cont’d</vt:lpstr>
      <vt:lpstr>Highlights cont’d</vt:lpstr>
      <vt:lpstr>Thank you for your attention!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changing the Members’ Professional Training &amp; Development a Strategy</dc:title>
  <dc:creator>KOLAWOLE JOHNSON BODUNDE</dc:creator>
  <cp:lastModifiedBy>Seyi Olanrewaju</cp:lastModifiedBy>
  <cp:revision>61</cp:revision>
  <cp:lastPrinted>2022-09-21T14:28:56Z</cp:lastPrinted>
  <dcterms:created xsi:type="dcterms:W3CDTF">2022-07-25T13:13:58Z</dcterms:created>
  <dcterms:modified xsi:type="dcterms:W3CDTF">2025-04-15T14:11:18Z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