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9"/>
  </p:notesMasterIdLst>
  <p:handoutMasterIdLst>
    <p:handoutMasterId r:id="rId10"/>
  </p:handoutMasterIdLst>
  <p:sldIdLst>
    <p:sldId id="309" r:id="rId5"/>
    <p:sldId id="296" r:id="rId6"/>
    <p:sldId id="294" r:id="rId7"/>
    <p:sldId id="30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7056" userDrawn="1">
          <p15:clr>
            <a:srgbClr val="A4A3A4"/>
          </p15:clr>
        </p15:guide>
        <p15:guide id="3" pos="600" userDrawn="1">
          <p15:clr>
            <a:srgbClr val="A4A3A4"/>
          </p15:clr>
        </p15:guide>
        <p15:guide id="4" pos="45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971"/>
    <a:srgbClr val="1C4C3C"/>
    <a:srgbClr val="F1EAE0"/>
    <a:srgbClr val="9F792F"/>
    <a:srgbClr val="785029"/>
    <a:srgbClr val="E3CEB2"/>
    <a:srgbClr val="648260"/>
    <a:srgbClr val="A49B37"/>
    <a:srgbClr val="006A8A"/>
    <a:srgbClr val="BD7B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C282F-AB6C-4D3D-BEE8-009B9C50DCBD}" v="6" dt="2025-01-15T07:47:19.736"/>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880" autoAdjust="0"/>
  </p:normalViewPr>
  <p:slideViewPr>
    <p:cSldViewPr snapToGrid="0" snapToObjects="1" showGuides="1">
      <p:cViewPr varScale="1">
        <p:scale>
          <a:sx n="59" d="100"/>
          <a:sy n="59" d="100"/>
        </p:scale>
        <p:origin x="964" y="76"/>
      </p:cViewPr>
      <p:guideLst>
        <p:guide orient="horz" pos="1272"/>
        <p:guide pos="7056"/>
        <p:guide pos="600"/>
        <p:guide pos="4584"/>
      </p:guideLst>
    </p:cSldViewPr>
  </p:slideViewPr>
  <p:notesTextViewPr>
    <p:cViewPr>
      <p:scale>
        <a:sx n="20" d="100"/>
        <a:sy n="20" d="100"/>
      </p:scale>
      <p:origin x="0" y="0"/>
    </p:cViewPr>
  </p:notesTextViewPr>
  <p:sorterViewPr>
    <p:cViewPr>
      <p:scale>
        <a:sx n="100" d="100"/>
        <a:sy n="100" d="100"/>
      </p:scale>
      <p:origin x="0" y="0"/>
    </p:cViewPr>
  </p:sorterViewPr>
  <p:notesViewPr>
    <p:cSldViewPr snapToGrid="0" snapToObjects="1">
      <p:cViewPr varScale="1">
        <p:scale>
          <a:sx n="58" d="100"/>
          <a:sy n="58" d="100"/>
        </p:scale>
        <p:origin x="249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A8C03FBB-4A75-4460-AEA6-DEAEB9C61496}">
      <dgm:prSet phldrT="[Text]" phldr="0" custT="1"/>
      <dgm:spPr/>
      <dgm:t>
        <a:bodyPr/>
        <a:lstStyle/>
        <a:p>
          <a:pPr>
            <a:defRPr b="1"/>
          </a:pPr>
          <a:r>
            <a:rPr lang="en-US" sz="1800" dirty="0">
              <a:solidFill>
                <a:schemeClr val="bg1"/>
              </a:solidFill>
              <a:latin typeface="+mn-lt"/>
            </a:rPr>
            <a:t>1</a:t>
          </a:r>
        </a:p>
      </dgm:t>
    </dgm:pt>
    <dgm:pt modelId="{4E972F7F-4B1B-47AA-A25B-1FFC561F1C76}" type="parTrans" cxnId="{D3D81948-D963-4D1E-AE16-9705EAF510FC}">
      <dgm:prSet/>
      <dgm:spPr/>
      <dgm:t>
        <a:bodyPr/>
        <a:lstStyle/>
        <a:p>
          <a:pPr algn="ctr"/>
          <a:endParaRPr lang="en-US" sz="1800">
            <a:latin typeface="+mn-lt"/>
          </a:endParaRPr>
        </a:p>
      </dgm:t>
    </dgm:pt>
    <dgm:pt modelId="{67361508-930A-4A23-8CFC-BB56DA645C3C}" type="sibTrans" cxnId="{D3D81948-D963-4D1E-AE16-9705EAF510FC}">
      <dgm:prSet/>
      <dgm:spPr/>
      <dgm:t>
        <a:bodyPr/>
        <a:lstStyle/>
        <a:p>
          <a:pPr algn="ctr"/>
          <a:endParaRPr lang="en-US" sz="1800">
            <a:latin typeface="+mn-lt"/>
          </a:endParaRPr>
        </a:p>
      </dgm:t>
    </dgm:pt>
    <dgm:pt modelId="{5E71F362-34DF-4EEC-92A3-0EFE450E05E4}">
      <dgm:prSet phldrT="[Text]" phldr="0" custT="1"/>
      <dgm:spPr/>
      <dgm:t>
        <a:bodyPr/>
        <a:lstStyle/>
        <a:p>
          <a:pPr algn="ctr"/>
          <a:r>
            <a:rPr lang="en-US" sz="1800" b="1" dirty="0"/>
            <a:t>Introduction to Microsoft Excel</a:t>
          </a:r>
          <a:endParaRPr lang="en-US" sz="1800" b="1" dirty="0">
            <a:latin typeface="+mn-lt"/>
          </a:endParaRPr>
        </a:p>
      </dgm:t>
    </dgm:pt>
    <dgm:pt modelId="{8E5EE4D1-908E-455C-B8B3-281AD42DEC9A}" type="parTrans" cxnId="{B99CA6C9-28D1-4DDB-B8EC-AED73AD115CA}">
      <dgm:prSet/>
      <dgm:spPr/>
      <dgm:t>
        <a:bodyPr/>
        <a:lstStyle/>
        <a:p>
          <a:pPr algn="ctr"/>
          <a:endParaRPr lang="en-US" sz="1800">
            <a:latin typeface="+mn-lt"/>
          </a:endParaRPr>
        </a:p>
      </dgm:t>
    </dgm:pt>
    <dgm:pt modelId="{B208B24A-E9FD-40A9-B764-FB7C2B7ED8B9}" type="sibTrans" cxnId="{B99CA6C9-28D1-4DDB-B8EC-AED73AD115CA}">
      <dgm:prSet/>
      <dgm:spPr/>
      <dgm:t>
        <a:bodyPr/>
        <a:lstStyle/>
        <a:p>
          <a:pPr algn="ctr"/>
          <a:endParaRPr lang="en-US" sz="1800">
            <a:latin typeface="+mn-lt"/>
          </a:endParaRPr>
        </a:p>
      </dgm:t>
    </dgm:pt>
    <dgm:pt modelId="{91969DED-4CB8-4A14-A50B-3F7B848E46B5}">
      <dgm:prSet phldrT="[Text]" phldr="0" custT="1"/>
      <dgm:spPr/>
      <dgm:t>
        <a:bodyPr/>
        <a:lstStyle/>
        <a:p>
          <a:pPr>
            <a:defRPr b="1"/>
          </a:pPr>
          <a:r>
            <a:rPr lang="en-US" sz="1800" dirty="0">
              <a:solidFill>
                <a:schemeClr val="bg1"/>
              </a:solidFill>
              <a:latin typeface="+mn-lt"/>
            </a:rPr>
            <a:t>2</a:t>
          </a:r>
        </a:p>
      </dgm:t>
    </dgm:pt>
    <dgm:pt modelId="{441CD73D-85E1-42A6-BCF8-362A3247E2F3}" type="parTrans" cxnId="{537F2ED0-8BD0-4AD5-B60D-89B660EDA1AC}">
      <dgm:prSet/>
      <dgm:spPr/>
      <dgm:t>
        <a:bodyPr/>
        <a:lstStyle/>
        <a:p>
          <a:pPr algn="ctr"/>
          <a:endParaRPr lang="en-US" sz="1800">
            <a:latin typeface="+mn-lt"/>
          </a:endParaRPr>
        </a:p>
      </dgm:t>
    </dgm:pt>
    <dgm:pt modelId="{81CA8AA2-C0C3-4381-BA8B-413EDD578B83}" type="sibTrans" cxnId="{537F2ED0-8BD0-4AD5-B60D-89B660EDA1AC}">
      <dgm:prSet/>
      <dgm:spPr/>
      <dgm:t>
        <a:bodyPr/>
        <a:lstStyle/>
        <a:p>
          <a:pPr algn="ctr"/>
          <a:endParaRPr lang="en-US" sz="1800">
            <a:latin typeface="+mn-lt"/>
          </a:endParaRPr>
        </a:p>
      </dgm:t>
    </dgm:pt>
    <dgm:pt modelId="{8A04F340-E8E1-4146-9905-E7ADCAEAABD7}">
      <dgm:prSet phldrT="[Text]" phldr="0" custT="1"/>
      <dgm:spPr/>
      <dgm:t>
        <a:bodyPr/>
        <a:lstStyle/>
        <a:p>
          <a:pPr algn="ctr"/>
          <a:r>
            <a:rPr lang="en-US" sz="1800" b="1" dirty="0"/>
            <a:t>Why Excel is Essential in Accounting</a:t>
          </a:r>
          <a:endParaRPr lang="en-US" sz="1800" b="1" dirty="0">
            <a:latin typeface="+mn-lt"/>
          </a:endParaRPr>
        </a:p>
      </dgm:t>
    </dgm:pt>
    <dgm:pt modelId="{4EBD5EC2-45ED-4ED6-8376-97D155A911AE}" type="parTrans" cxnId="{E636BFFB-0404-4D4B-B3F0-C64FDFD9DDEF}">
      <dgm:prSet/>
      <dgm:spPr/>
      <dgm:t>
        <a:bodyPr/>
        <a:lstStyle/>
        <a:p>
          <a:pPr algn="ctr"/>
          <a:endParaRPr lang="en-US" sz="1800">
            <a:latin typeface="+mn-lt"/>
          </a:endParaRPr>
        </a:p>
      </dgm:t>
    </dgm:pt>
    <dgm:pt modelId="{F9CD2A04-6A34-4104-A971-391788B88F55}" type="sibTrans" cxnId="{E636BFFB-0404-4D4B-B3F0-C64FDFD9DDEF}">
      <dgm:prSet/>
      <dgm:spPr/>
      <dgm:t>
        <a:bodyPr/>
        <a:lstStyle/>
        <a:p>
          <a:pPr algn="ctr"/>
          <a:endParaRPr lang="en-US" sz="1800">
            <a:latin typeface="+mn-lt"/>
          </a:endParaRPr>
        </a:p>
      </dgm:t>
    </dgm:pt>
    <dgm:pt modelId="{3CC73758-10C1-47F8-AFA7-1A986D4DDD60}">
      <dgm:prSet phldrT="[Text]" phldr="0" custT="1"/>
      <dgm:spPr/>
      <dgm:t>
        <a:bodyPr/>
        <a:lstStyle/>
        <a:p>
          <a:pPr>
            <a:defRPr b="1"/>
          </a:pPr>
          <a:r>
            <a:rPr lang="en-US" sz="1800" dirty="0">
              <a:solidFill>
                <a:schemeClr val="bg1"/>
              </a:solidFill>
              <a:latin typeface="+mn-lt"/>
            </a:rPr>
            <a:t>3</a:t>
          </a:r>
        </a:p>
      </dgm:t>
    </dgm:pt>
    <dgm:pt modelId="{FF6AE4B6-4A2F-49EE-9316-9AF55E77838B}" type="parTrans" cxnId="{4A69F85D-5C15-48FD-893A-B3050E1BADEB}">
      <dgm:prSet/>
      <dgm:spPr/>
      <dgm:t>
        <a:bodyPr/>
        <a:lstStyle/>
        <a:p>
          <a:pPr algn="ctr"/>
          <a:endParaRPr lang="en-US" sz="1800">
            <a:latin typeface="+mn-lt"/>
          </a:endParaRPr>
        </a:p>
      </dgm:t>
    </dgm:pt>
    <dgm:pt modelId="{D8170BBA-6035-4773-8431-FEDD687647FF}" type="sibTrans" cxnId="{4A69F85D-5C15-48FD-893A-B3050E1BADEB}">
      <dgm:prSet/>
      <dgm:spPr/>
      <dgm:t>
        <a:bodyPr/>
        <a:lstStyle/>
        <a:p>
          <a:pPr algn="ctr"/>
          <a:endParaRPr lang="en-US" sz="1800">
            <a:latin typeface="+mn-lt"/>
          </a:endParaRPr>
        </a:p>
      </dgm:t>
    </dgm:pt>
    <dgm:pt modelId="{FD9CA14A-483C-4869-B0C1-7C5FB7EEDBCC}">
      <dgm:prSet phldrT="[Text]" phldr="0" custT="1"/>
      <dgm:spPr/>
      <dgm:t>
        <a:bodyPr/>
        <a:lstStyle/>
        <a:p>
          <a:pPr algn="ctr"/>
          <a:r>
            <a:rPr lang="en-US" sz="1800" b="1" dirty="0">
              <a:latin typeface="+mn-lt"/>
            </a:rPr>
            <a:t> </a:t>
          </a:r>
          <a:r>
            <a:rPr lang="en-US" sz="1800" b="1" dirty="0"/>
            <a:t>Practical Applications in Accounting</a:t>
          </a:r>
          <a:endParaRPr lang="en-US" sz="1800" b="1" dirty="0">
            <a:latin typeface="+mn-lt"/>
          </a:endParaRPr>
        </a:p>
      </dgm:t>
    </dgm:pt>
    <dgm:pt modelId="{8182A92F-45BA-4CD1-8E43-0B0810A50FEB}" type="parTrans" cxnId="{5EDA943F-300F-408A-A52E-3D5140FD5C22}">
      <dgm:prSet/>
      <dgm:spPr/>
      <dgm:t>
        <a:bodyPr/>
        <a:lstStyle/>
        <a:p>
          <a:pPr algn="ctr"/>
          <a:endParaRPr lang="en-US" sz="1800">
            <a:latin typeface="+mn-lt"/>
          </a:endParaRPr>
        </a:p>
      </dgm:t>
    </dgm:pt>
    <dgm:pt modelId="{914BB93C-EA8A-4B5B-8F06-30DA7C7F4B7B}" type="sibTrans" cxnId="{5EDA943F-300F-408A-A52E-3D5140FD5C22}">
      <dgm:prSet/>
      <dgm:spPr/>
      <dgm:t>
        <a:bodyPr/>
        <a:lstStyle/>
        <a:p>
          <a:pPr algn="ctr"/>
          <a:endParaRPr lang="en-US" sz="1800">
            <a:latin typeface="+mn-lt"/>
          </a:endParaRPr>
        </a:p>
      </dgm:t>
    </dgm:pt>
    <dgm:pt modelId="{D2FE027B-4161-41E1-B4D4-02AECB2E3FA0}">
      <dgm:prSet phldrT="[Text]" phldr="0" custT="1"/>
      <dgm:spPr/>
      <dgm:t>
        <a:bodyPr/>
        <a:lstStyle/>
        <a:p>
          <a:pPr>
            <a:defRPr b="1"/>
          </a:pPr>
          <a:r>
            <a:rPr lang="en-US" sz="1800" dirty="0">
              <a:solidFill>
                <a:schemeClr val="bg1"/>
              </a:solidFill>
              <a:latin typeface="+mn-lt"/>
            </a:rPr>
            <a:t>4</a:t>
          </a:r>
        </a:p>
      </dgm:t>
    </dgm:pt>
    <dgm:pt modelId="{88680CFE-3CE0-4842-B3D3-716D3B671238}" type="parTrans" cxnId="{4F4F82A2-02F1-492B-96C1-46C070BEFCE3}">
      <dgm:prSet/>
      <dgm:spPr/>
      <dgm:t>
        <a:bodyPr/>
        <a:lstStyle/>
        <a:p>
          <a:pPr algn="ctr"/>
          <a:endParaRPr lang="en-US" sz="1800">
            <a:latin typeface="+mn-lt"/>
          </a:endParaRPr>
        </a:p>
      </dgm:t>
    </dgm:pt>
    <dgm:pt modelId="{4D59E06B-629C-40B5-96D3-423B7A56C945}" type="sibTrans" cxnId="{4F4F82A2-02F1-492B-96C1-46C070BEFCE3}">
      <dgm:prSet/>
      <dgm:spPr/>
      <dgm:t>
        <a:bodyPr/>
        <a:lstStyle/>
        <a:p>
          <a:pPr algn="ctr"/>
          <a:endParaRPr lang="en-US" sz="1800">
            <a:latin typeface="+mn-lt"/>
          </a:endParaRPr>
        </a:p>
      </dgm:t>
    </dgm:pt>
    <dgm:pt modelId="{2BE415B7-7185-4956-8487-237B40BC0EE5}">
      <dgm:prSet phldrT="[Text]" phldr="0" custT="1"/>
      <dgm:spPr/>
      <dgm:t>
        <a:bodyPr/>
        <a:lstStyle/>
        <a:p>
          <a:pPr algn="ctr"/>
          <a:r>
            <a:rPr lang="en-US" sz="1800" b="1" dirty="0"/>
            <a:t>Conclusion and Q&amp;A</a:t>
          </a:r>
          <a:endParaRPr lang="en-US" sz="1800" b="1" dirty="0">
            <a:latin typeface="+mn-lt"/>
          </a:endParaRPr>
        </a:p>
      </dgm:t>
    </dgm:pt>
    <dgm:pt modelId="{A38E847E-0D1D-4F40-9A71-4D5999ADE08B}" type="parTrans" cxnId="{CB32A309-9CA9-4554-941D-519A91A9E733}">
      <dgm:prSet/>
      <dgm:spPr/>
      <dgm:t>
        <a:bodyPr/>
        <a:lstStyle/>
        <a:p>
          <a:pPr algn="ctr"/>
          <a:endParaRPr lang="en-US" sz="1800">
            <a:latin typeface="+mn-lt"/>
          </a:endParaRPr>
        </a:p>
      </dgm:t>
    </dgm:pt>
    <dgm:pt modelId="{F0D1C61C-E3F2-49BA-A2D8-C04A81308E5D}" type="sibTrans" cxnId="{CB32A309-9CA9-4554-941D-519A91A9E733}">
      <dgm:prSet/>
      <dgm:spPr/>
      <dgm:t>
        <a:bodyPr/>
        <a:lstStyle/>
        <a:p>
          <a:pPr algn="ctr"/>
          <a:endParaRPr lang="en-US" sz="1800">
            <a:latin typeface="+mn-lt"/>
          </a:endParaRPr>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4">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4" custScaleX="91077" custLinFactNeighborX="-772"/>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4"/>
      <dgm:spPr>
        <a:noFill/>
        <a:ln w="6350" cap="flat" cmpd="sng" algn="ctr">
          <a:solidFill>
            <a:schemeClr val="accent1">
              <a:hueOff val="0"/>
              <a:satOff val="0"/>
              <a:lumOff val="0"/>
              <a:alphaOff val="0"/>
            </a:schemeClr>
          </a:solidFill>
          <a:prstDash val="dash"/>
          <a:miter lim="800000"/>
        </a:ln>
        <a:effectLst/>
      </dgm:spPr>
    </dgm:pt>
    <dgm:pt modelId="{FA19A0AA-8B0B-4AA8-A80D-08CFFDD3F112}" type="pres">
      <dgm:prSet presAssocID="{A8C03FBB-4A75-4460-AEA6-DEAEB9C61496}" presName="ConnectorPoint" presStyleLbl="alignNode1" presStyleIdx="0" presStyleCnt="4"/>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4">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4" custScaleX="91077"/>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4"/>
      <dgm:spPr>
        <a:noFill/>
        <a:ln w="6350" cap="flat" cmpd="sng" algn="ctr">
          <a:solidFill>
            <a:schemeClr val="accent1">
              <a:hueOff val="0"/>
              <a:satOff val="0"/>
              <a:lumOff val="0"/>
              <a:alphaOff val="0"/>
            </a:schemeClr>
          </a:solidFill>
          <a:prstDash val="dash"/>
          <a:miter lim="800000"/>
        </a:ln>
        <a:effectLst/>
      </dgm:spPr>
    </dgm:pt>
    <dgm:pt modelId="{0F979253-FD39-4920-BFCA-78C564B167EA}" type="pres">
      <dgm:prSet presAssocID="{91969DED-4CB8-4A14-A50B-3F7B848E46B5}" presName="ConnectorPoint" presStyleLbl="alignNode1" presStyleIdx="1" presStyleCnt="4"/>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4">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4" custScaleX="91077" custLinFactNeighborX="-384" custLinFactNeighborY="1586"/>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4"/>
      <dgm:spPr>
        <a:noFill/>
        <a:ln w="6350" cap="flat" cmpd="sng" algn="ctr">
          <a:solidFill>
            <a:schemeClr val="accent1">
              <a:hueOff val="0"/>
              <a:satOff val="0"/>
              <a:lumOff val="0"/>
              <a:alphaOff val="0"/>
            </a:schemeClr>
          </a:solidFill>
          <a:prstDash val="dash"/>
          <a:miter lim="800000"/>
        </a:ln>
        <a:effectLst/>
      </dgm:spPr>
    </dgm:pt>
    <dgm:pt modelId="{B6459BF8-D2C3-4018-9C28-98667DC203F4}" type="pres">
      <dgm:prSet presAssocID="{3CC73758-10C1-47F8-AFA7-1A986D4DDD60}" presName="ConnectorPoint" presStyleLbl="alignNode1" presStyleIdx="2" presStyleCnt="4"/>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4">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4" custScaleX="91077"/>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4"/>
      <dgm:spPr>
        <a:noFill/>
        <a:ln w="6350" cap="flat" cmpd="sng" algn="ctr">
          <a:solidFill>
            <a:schemeClr val="accent1">
              <a:hueOff val="0"/>
              <a:satOff val="0"/>
              <a:lumOff val="0"/>
              <a:alphaOff val="0"/>
            </a:schemeClr>
          </a:solidFill>
          <a:prstDash val="dash"/>
          <a:miter lim="800000"/>
        </a:ln>
        <a:effectLst/>
      </dgm:spPr>
    </dgm:pt>
    <dgm:pt modelId="{3F359E8B-7C7E-4FD9-B106-36CCBFC731D5}" type="pres">
      <dgm:prSet presAssocID="{D2FE027B-4161-41E1-B4D4-02AECB2E3FA0}" presName="ConnectorPoint" presStyleLbl="alignNode1" presStyleIdx="3" presStyleCnt="4"/>
      <dgm:spPr/>
    </dgm:pt>
    <dgm:pt modelId="{34434334-A935-4057-946F-93B826088F38}" type="pres">
      <dgm:prSet presAssocID="{D2FE027B-4161-41E1-B4D4-02AECB2E3FA0}" presName="EmptyPlaceHolder" presStyleCnt="0"/>
      <dgm:spPr/>
    </dgm:pt>
  </dgm:ptLst>
  <dgm:cxnLst>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D3D81948-D963-4D1E-AE16-9705EAF510FC}" srcId="{A66480AC-C0DE-4E5E-9ECD-9AE37E3FCB79}" destId="{A8C03FBB-4A75-4460-AEA6-DEAEB9C61496}" srcOrd="0" destOrd="0" parTransId="{4E972F7F-4B1B-47AA-A25B-1FFC561F1C76}" sibTransId="{67361508-930A-4A23-8CFC-BB56DA645C3C}"/>
    <dgm:cxn modelId="{41643976-DEF5-44B7-B9E7-888F3AEFC45F}" type="presOf" srcId="{3CC73758-10C1-47F8-AFA7-1A986D4DDD60}" destId="{E712D073-0B15-4887-9DCE-A27BCACBC178}"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4CE397A6-DB48-4AAE-BCFB-3D992789379D}" type="presOf" srcId="{5E71F362-34DF-4EEC-92A3-0EFE450E05E4}" destId="{BA29120C-7C6B-4F62-9079-4AD528BC0744}"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537F2ED0-8BD0-4AD5-B60D-89B660EDA1AC}" srcId="{A66480AC-C0DE-4E5E-9ECD-9AE37E3FCB79}" destId="{91969DED-4CB8-4A14-A50B-3F7B848E46B5}" srcOrd="1" destOrd="0" parTransId="{441CD73D-85E1-42A6-BCF8-362A3247E2F3}" sibTransId="{81CA8AA2-C0C3-4381-BA8B-413EDD578B83}"/>
    <dgm:cxn modelId="{403E30EA-CA23-4A5A-9D22-DF82F93CFF08}" type="presOf" srcId="{A66480AC-C0DE-4E5E-9ECD-9AE37E3FCB79}" destId="{9FFA803F-EA25-49D8-A073-96E9747E345F}" srcOrd="0" destOrd="0" presId="urn:microsoft.com/office/officeart/2016/7/layout/BasicTimeline"/>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2423319"/>
          <a:ext cx="10536289"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233722" y="2602644"/>
          <a:ext cx="3381901" cy="547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solidFill>
                <a:schemeClr val="bg1"/>
              </a:solidFill>
              <a:latin typeface="+mn-lt"/>
            </a:rPr>
            <a:t>1</a:t>
          </a:r>
        </a:p>
      </dsp:txBody>
      <dsp:txXfrm>
        <a:off x="233722" y="2602644"/>
        <a:ext cx="3381901" cy="547670"/>
      </dsp:txXfrm>
    </dsp:sp>
    <dsp:sp modelId="{BA29120C-7C6B-4F62-9079-4AD528BC0744}">
      <dsp:nvSpPr>
        <dsp:cNvPr id="0" name=""/>
        <dsp:cNvSpPr/>
      </dsp:nvSpPr>
      <dsp:spPr>
        <a:xfrm>
          <a:off x="0" y="572812"/>
          <a:ext cx="3500153" cy="9296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b="1" kern="1200" dirty="0"/>
            <a:t>Introduction to Microsoft Excel</a:t>
          </a:r>
          <a:endParaRPr lang="en-US" sz="1800" b="1" kern="1200" dirty="0">
            <a:latin typeface="+mn-lt"/>
          </a:endParaRPr>
        </a:p>
      </dsp:txBody>
      <dsp:txXfrm>
        <a:off x="45382" y="618194"/>
        <a:ext cx="3409389" cy="838881"/>
      </dsp:txXfrm>
    </dsp:sp>
    <dsp:sp modelId="{A95DB80B-444A-4D69-B205-3A801BB8524A}">
      <dsp:nvSpPr>
        <dsp:cNvPr id="0" name=""/>
        <dsp:cNvSpPr/>
      </dsp:nvSpPr>
      <dsp:spPr>
        <a:xfrm>
          <a:off x="1924673" y="1502457"/>
          <a:ext cx="0" cy="9208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2462703" y="1696323"/>
          <a:ext cx="3381901" cy="547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solidFill>
                <a:schemeClr val="bg1"/>
              </a:solidFill>
              <a:latin typeface="+mn-lt"/>
            </a:rPr>
            <a:t>2</a:t>
          </a:r>
        </a:p>
      </dsp:txBody>
      <dsp:txXfrm>
        <a:off x="2462703" y="1696323"/>
        <a:ext cx="3381901" cy="547670"/>
      </dsp:txXfrm>
    </dsp:sp>
    <dsp:sp modelId="{FA19A0AA-8B0B-4AA8-A80D-08CFFDD3F112}">
      <dsp:nvSpPr>
        <dsp:cNvPr id="0" name=""/>
        <dsp:cNvSpPr/>
      </dsp:nvSpPr>
      <dsp:spPr>
        <a:xfrm>
          <a:off x="1888323" y="2386969"/>
          <a:ext cx="72699" cy="726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2232118" y="3344180"/>
          <a:ext cx="3500153" cy="9296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b="1" kern="1200" dirty="0"/>
            <a:t>Why Excel is Essential in Accounting</a:t>
          </a:r>
          <a:endParaRPr lang="en-US" sz="1800" b="1" kern="1200" dirty="0">
            <a:latin typeface="+mn-lt"/>
          </a:endParaRPr>
        </a:p>
      </dsp:txBody>
      <dsp:txXfrm>
        <a:off x="2277500" y="3389562"/>
        <a:ext cx="3409389" cy="838881"/>
      </dsp:txXfrm>
    </dsp:sp>
    <dsp:sp modelId="{DBD74D6B-057A-432C-9067-BF618C19EB2A}">
      <dsp:nvSpPr>
        <dsp:cNvPr id="0" name=""/>
        <dsp:cNvSpPr/>
      </dsp:nvSpPr>
      <dsp:spPr>
        <a:xfrm>
          <a:off x="4153654" y="2423318"/>
          <a:ext cx="0" cy="9208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4691683" y="2602644"/>
          <a:ext cx="3381901" cy="547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solidFill>
                <a:schemeClr val="bg1"/>
              </a:solidFill>
              <a:latin typeface="+mn-lt"/>
            </a:rPr>
            <a:t>3</a:t>
          </a:r>
        </a:p>
      </dsp:txBody>
      <dsp:txXfrm>
        <a:off x="4691683" y="2602644"/>
        <a:ext cx="3381901" cy="547670"/>
      </dsp:txXfrm>
    </dsp:sp>
    <dsp:sp modelId="{0F979253-FD39-4920-BFCA-78C564B167EA}">
      <dsp:nvSpPr>
        <dsp:cNvPr id="0" name=""/>
        <dsp:cNvSpPr/>
      </dsp:nvSpPr>
      <dsp:spPr>
        <a:xfrm>
          <a:off x="4117304" y="2386969"/>
          <a:ext cx="72699" cy="726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4446342" y="587556"/>
          <a:ext cx="3500153" cy="9296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 </a:t>
          </a:r>
          <a:r>
            <a:rPr lang="en-US" sz="1800" b="1" kern="1200" dirty="0"/>
            <a:t>Practical Applications in Accounting</a:t>
          </a:r>
          <a:endParaRPr lang="en-US" sz="1800" b="1" kern="1200" dirty="0">
            <a:latin typeface="+mn-lt"/>
          </a:endParaRPr>
        </a:p>
      </dsp:txBody>
      <dsp:txXfrm>
        <a:off x="4491724" y="632938"/>
        <a:ext cx="3409389" cy="838881"/>
      </dsp:txXfrm>
    </dsp:sp>
    <dsp:sp modelId="{DCAE8A46-752C-4E82-84CE-E790E1F2918E}">
      <dsp:nvSpPr>
        <dsp:cNvPr id="0" name=""/>
        <dsp:cNvSpPr/>
      </dsp:nvSpPr>
      <dsp:spPr>
        <a:xfrm>
          <a:off x="6382634" y="1502457"/>
          <a:ext cx="0" cy="9208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6920664" y="1696323"/>
          <a:ext cx="3381901" cy="547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solidFill>
                <a:schemeClr val="bg1"/>
              </a:solidFill>
              <a:latin typeface="+mn-lt"/>
            </a:rPr>
            <a:t>4</a:t>
          </a:r>
        </a:p>
      </dsp:txBody>
      <dsp:txXfrm>
        <a:off x="6920664" y="1696323"/>
        <a:ext cx="3381901" cy="547670"/>
      </dsp:txXfrm>
    </dsp:sp>
    <dsp:sp modelId="{B6459BF8-D2C3-4018-9C28-98667DC203F4}">
      <dsp:nvSpPr>
        <dsp:cNvPr id="0" name=""/>
        <dsp:cNvSpPr/>
      </dsp:nvSpPr>
      <dsp:spPr>
        <a:xfrm>
          <a:off x="6346285" y="2386969"/>
          <a:ext cx="72699" cy="726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A59BD-6D45-4573-B098-8CB5207F194D}">
      <dsp:nvSpPr>
        <dsp:cNvPr id="0" name=""/>
        <dsp:cNvSpPr/>
      </dsp:nvSpPr>
      <dsp:spPr>
        <a:xfrm>
          <a:off x="6861539" y="3344180"/>
          <a:ext cx="3500153" cy="82635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b="1" kern="1200" dirty="0"/>
            <a:t>Conclusion and Q&amp;A</a:t>
          </a:r>
          <a:endParaRPr lang="en-US" sz="1800" b="1" kern="1200" dirty="0">
            <a:latin typeface="+mn-lt"/>
          </a:endParaRPr>
        </a:p>
      </dsp:txBody>
      <dsp:txXfrm>
        <a:off x="6901878" y="3384519"/>
        <a:ext cx="3419475" cy="745673"/>
      </dsp:txXfrm>
    </dsp:sp>
    <dsp:sp modelId="{086FB9B1-82B2-4197-8B33-6E7FF94F8D2E}">
      <dsp:nvSpPr>
        <dsp:cNvPr id="0" name=""/>
        <dsp:cNvSpPr/>
      </dsp:nvSpPr>
      <dsp:spPr>
        <a:xfrm>
          <a:off x="8611615" y="2423318"/>
          <a:ext cx="0" cy="9208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F359E8B-7C7E-4FD9-B106-36CCBFC731D5}">
      <dsp:nvSpPr>
        <dsp:cNvPr id="0" name=""/>
        <dsp:cNvSpPr/>
      </dsp:nvSpPr>
      <dsp:spPr>
        <a:xfrm>
          <a:off x="8575265" y="2386969"/>
          <a:ext cx="72699" cy="726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97ADA-28FC-D95C-9949-C2600B76E8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46638BB-B5C2-68A8-E3FA-52921DD002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07502F-DB6E-469A-9C44-FB8EDEF15CAD}" type="datetimeFigureOut">
              <a:rPr lang="en-US" smtClean="0"/>
              <a:t>1/17/2025</a:t>
            </a:fld>
            <a:endParaRPr lang="en-US" dirty="0"/>
          </a:p>
        </p:txBody>
      </p:sp>
      <p:sp>
        <p:nvSpPr>
          <p:cNvPr id="4" name="Footer Placeholder 3">
            <a:extLst>
              <a:ext uri="{FF2B5EF4-FFF2-40B4-BE49-F238E27FC236}">
                <a16:creationId xmlns:a16="http://schemas.microsoft.com/office/drawing/2014/main" id="{ADD222EB-9CD6-7377-B538-2102EE87F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9DFD59-EA45-6CD0-571D-72EF11B864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6A3EC-C558-4879-9E77-732F9A1F519B}" type="slidenum">
              <a:rPr lang="en-US" smtClean="0"/>
              <a:t>‹#›</a:t>
            </a:fld>
            <a:endParaRPr lang="en-US" dirty="0"/>
          </a:p>
        </p:txBody>
      </p:sp>
    </p:spTree>
    <p:extLst>
      <p:ext uri="{BB962C8B-B14F-4D97-AF65-F5344CB8AC3E}">
        <p14:creationId xmlns:p14="http://schemas.microsoft.com/office/powerpoint/2010/main" val="370417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FE1-3397-4E25-A0AD-CD1F478AA284}" type="datetimeFigureOut">
              <a:rPr lang="en-US" smtClean="0"/>
              <a:t>1/17/2025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3C4B0-A82C-497E-A667-41FFA619A478}" type="slidenum">
              <a:rPr lang="en-US" smtClean="0"/>
              <a:t>‹#›</a:t>
            </a:fld>
            <a:endParaRPr lang="en-US" dirty="0"/>
          </a:p>
        </p:txBody>
      </p:sp>
    </p:spTree>
    <p:extLst>
      <p:ext uri="{BB962C8B-B14F-4D97-AF65-F5344CB8AC3E}">
        <p14:creationId xmlns:p14="http://schemas.microsoft.com/office/powerpoint/2010/main" val="76457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822960"/>
            <a:ext cx="6840110" cy="4663440"/>
          </a:xfrm>
          <a:prstGeom prst="rect">
            <a:avLst/>
          </a:prstGeom>
        </p:spPr>
        <p:txBody>
          <a:bodyPr anchor="ctr">
            <a:noAutofit/>
          </a:bodyPr>
          <a:lstStyle>
            <a:lvl1pPr algn="l">
              <a:lnSpc>
                <a:spcPct val="100000"/>
              </a:lnSpc>
              <a:defRPr sz="6000" b="1" i="0" cap="all" baseline="0">
                <a:solidFill>
                  <a:schemeClr val="tx2"/>
                </a:solidFill>
                <a:latin typeface="+mj-lt"/>
              </a:defRPr>
            </a:lvl1pPr>
          </a:lstStyle>
          <a:p>
            <a:r>
              <a:rPr lang="en-US" noProof="0"/>
              <a:t>Click to edit Master title style</a:t>
            </a:r>
            <a:endParaRPr lang="en-US" noProof="0"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822960" y="5559552"/>
            <a:ext cx="6840110" cy="475938"/>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7793736" y="0"/>
            <a:ext cx="4398264" cy="6857999"/>
          </a:xfrm>
          <a:noFill/>
        </p:spPr>
        <p:txBody>
          <a:bodyPr anchor="t"/>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421787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42416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14400" y="3529584"/>
            <a:ext cx="10360152" cy="22311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90934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4370832" y="822960"/>
            <a:ext cx="7040880" cy="5212080"/>
          </a:xfrm>
          <a:prstGeom prst="rect">
            <a:avLst/>
          </a:prstGeom>
        </p:spPr>
        <p:txBody>
          <a:bodyPr anchor="ctr">
            <a:normAutofit/>
          </a:bodyPr>
          <a:lstStyle>
            <a:lvl1pPr>
              <a:defRPr sz="6000" b="1" cap="all" baseline="0">
                <a:solidFill>
                  <a:schemeClr val="tx2"/>
                </a:solidFill>
                <a:latin typeface="+mj-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4133088" cy="6858000"/>
          </a:xfrm>
          <a:no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0437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5">
            <a:lumMod val="5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51560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850392"/>
          </a:xfrm>
          <a:solidFill>
            <a:schemeClr val="accent1">
              <a:lumMod val="75000"/>
            </a:schemeClr>
          </a:solidFill>
        </p:spPr>
        <p:txBody>
          <a:bodyPr/>
          <a:lstStyle>
            <a:lvl1pPr marL="0" indent="0" algn="l">
              <a:buNone/>
              <a:defRPr sz="2000">
                <a:solidFill>
                  <a:schemeClr val="bg1"/>
                </a:solidFill>
              </a:defRPr>
            </a:lvl1pPr>
          </a:lstStyle>
          <a:p>
            <a:r>
              <a:rPr lang="en-US"/>
              <a:t>Click icon to add picture</a:t>
            </a:r>
            <a:endParaRPr lang="en-US" dirty="0"/>
          </a:p>
        </p:txBody>
      </p:sp>
      <p:sp>
        <p:nvSpPr>
          <p:cNvPr id="19" name="Content Placeholder 2">
            <a:extLst>
              <a:ext uri="{FF2B5EF4-FFF2-40B4-BE49-F238E27FC236}">
                <a16:creationId xmlns:a16="http://schemas.microsoft.com/office/drawing/2014/main" id="{EDED7F42-DE45-0982-D0EE-36467303760D}"/>
              </a:ext>
            </a:extLst>
          </p:cNvPr>
          <p:cNvSpPr>
            <a:spLocks noGrp="1"/>
          </p:cNvSpPr>
          <p:nvPr>
            <p:ph idx="1"/>
          </p:nvPr>
        </p:nvSpPr>
        <p:spPr>
          <a:xfrm>
            <a:off x="822960" y="3529584"/>
            <a:ext cx="7114032" cy="2103120"/>
          </a:xfrm>
        </p:spPr>
        <p:txBody>
          <a:bodyPr/>
          <a:lstStyle>
            <a:lvl1pPr marL="342900" indent="-342900">
              <a:buFont typeface="+mj-lt"/>
              <a:buAutoNum type="arabicPeriod"/>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6B366AA0-2DAB-8B01-E9CA-4EFD01184AB1}"/>
              </a:ext>
            </a:extLst>
          </p:cNvPr>
          <p:cNvSpPr>
            <a:spLocks noGrp="1"/>
          </p:cNvSpPr>
          <p:nvPr>
            <p:ph sz="quarter" idx="14"/>
          </p:nvPr>
        </p:nvSpPr>
        <p:spPr>
          <a:xfrm>
            <a:off x="8321040" y="3529584"/>
            <a:ext cx="3017520" cy="2103120"/>
          </a:xfrm>
        </p:spPr>
        <p:txBody>
          <a:bodyPr/>
          <a:lstStyle>
            <a:lvl1pPr marL="0" indent="0" algn="ctr">
              <a:lnSpc>
                <a:spcPct val="90000"/>
              </a:lnSpc>
              <a:spcBef>
                <a:spcPts val="1000"/>
              </a:spcBef>
              <a:spcAft>
                <a:spcPts val="0"/>
              </a:spcAft>
              <a:buFont typeface="Arial" panose="020B0604020202020204" pitchFamily="34" charset="0"/>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a:xfrm>
            <a:off x="173736" y="6254496"/>
            <a:ext cx="4114800" cy="365125"/>
          </a:xfrm>
          <a:prstGeom prst="rect">
            <a:avLst/>
          </a:prstGeom>
        </p:spPr>
        <p:txBody>
          <a:bodyPr/>
          <a:lstStyle>
            <a:lvl1pPr>
              <a:defRPr>
                <a:solidFill>
                  <a:schemeClr val="bg1"/>
                </a:solidFill>
              </a:defRPr>
            </a:lvl1pPr>
          </a:lstStyle>
          <a:p>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lvl1pPr>
              <a:defRPr>
                <a:solidFill>
                  <a:schemeClr val="bg1"/>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944710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822960"/>
            <a:ext cx="612648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822960"/>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8">
            <a:extLst>
              <a:ext uri="{FF2B5EF4-FFF2-40B4-BE49-F238E27FC236}">
                <a16:creationId xmlns:a16="http://schemas.microsoft.com/office/drawing/2014/main" id="{CFC01E54-865D-1B08-43CC-2D0128CECDAE}"/>
              </a:ext>
            </a:extLst>
          </p:cNvPr>
          <p:cNvSpPr>
            <a:spLocks noGrp="1"/>
          </p:cNvSpPr>
          <p:nvPr>
            <p:ph type="pic" sz="quarter" idx="10"/>
          </p:nvPr>
        </p:nvSpPr>
        <p:spPr>
          <a:xfrm>
            <a:off x="0" y="3557016"/>
            <a:ext cx="12192000" cy="3300984"/>
          </a:xfrm>
          <a:solidFill>
            <a:schemeClr val="accent4">
              <a:lumMod val="7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12623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22960" y="822960"/>
            <a:ext cx="438912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9" name="Content Placeholder 5">
            <a:extLst>
              <a:ext uri="{FF2B5EF4-FFF2-40B4-BE49-F238E27FC236}">
                <a16:creationId xmlns:a16="http://schemas.microsoft.com/office/drawing/2014/main" id="{380C9AC2-080F-B7EB-E5D9-98A11923C160}"/>
              </a:ext>
            </a:extLst>
          </p:cNvPr>
          <p:cNvSpPr>
            <a:spLocks noGrp="1"/>
          </p:cNvSpPr>
          <p:nvPr>
            <p:ph sz="quarter" idx="14"/>
          </p:nvPr>
        </p:nvSpPr>
        <p:spPr>
          <a:xfrm>
            <a:off x="822960" y="3529584"/>
            <a:ext cx="4389120" cy="2350008"/>
          </a:xfrm>
        </p:spPr>
        <p:txBody>
          <a:bodyPr/>
          <a:lstStyle>
            <a:lvl1pPr marL="285750" indent="-285750">
              <a:lnSpc>
                <a:spcPts val="2500"/>
              </a:lnSpc>
              <a:spcBef>
                <a:spcPts val="0"/>
              </a:spcBef>
              <a:spcAft>
                <a:spcPts val="1000"/>
              </a:spcAft>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6">
            <a:extLst>
              <a:ext uri="{FF2B5EF4-FFF2-40B4-BE49-F238E27FC236}">
                <a16:creationId xmlns:a16="http://schemas.microsoft.com/office/drawing/2014/main" id="{A6C9DAC2-F86A-0D7B-2EA8-DAE9CF8E03B5}"/>
              </a:ext>
            </a:extLst>
          </p:cNvPr>
          <p:cNvSpPr>
            <a:spLocks noGrp="1"/>
          </p:cNvSpPr>
          <p:nvPr>
            <p:ph type="pic" sz="quarter" idx="13"/>
          </p:nvPr>
        </p:nvSpPr>
        <p:spPr>
          <a:xfrm>
            <a:off x="5690616" y="0"/>
            <a:ext cx="6501384" cy="6857999"/>
          </a:xfrm>
          <a:noFill/>
        </p:spPr>
        <p:txBody>
          <a:bodyPr anchor="t"/>
          <a:lstStyle>
            <a:lvl1pPr marL="0" indent="0" algn="ctr">
              <a:buNone/>
              <a:defRPr>
                <a:solidFill>
                  <a:schemeClr val="bg1"/>
                </a:solidFill>
              </a:defRPr>
            </a:lvl1pPr>
          </a:lstStyle>
          <a:p>
            <a:r>
              <a:rPr lang="en-US" noProof="0"/>
              <a:t>Click icon to add picture</a:t>
            </a:r>
            <a:endParaRPr lang="en-US" noProof="0" dirty="0"/>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31738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47C7-955C-FC73-3737-298D139F209D}"/>
              </a:ext>
            </a:extLst>
          </p:cNvPr>
          <p:cNvSpPr>
            <a:spLocks noGrp="1"/>
          </p:cNvSpPr>
          <p:nvPr>
            <p:ph type="title"/>
          </p:nvPr>
        </p:nvSpPr>
        <p:spPr>
          <a:xfrm>
            <a:off x="822960" y="822960"/>
            <a:ext cx="4754880" cy="4114800"/>
          </a:xfrm>
          <a:prstGeom prst="rect">
            <a:avLst/>
          </a:prstGeom>
        </p:spPr>
        <p:txBody>
          <a:bodyPr anchor="b">
            <a:noAutofit/>
          </a:bodyPr>
          <a:lstStyle>
            <a:lvl1pPr algn="r">
              <a:lnSpc>
                <a:spcPct val="100000"/>
              </a:lnSpc>
              <a:defRPr sz="5400" b="1">
                <a:solidFill>
                  <a:schemeClr val="bg1"/>
                </a:solidFill>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22960" y="5175504"/>
            <a:ext cx="4754880" cy="914400"/>
          </a:xfrm>
        </p:spPr>
        <p:txBody>
          <a:bodyPr/>
          <a:lstStyle>
            <a:lvl1pPr marL="0" indent="0" algn="r">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t"/>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92516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22960" y="822960"/>
            <a:ext cx="493776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263640" y="822960"/>
            <a:ext cx="5111496" cy="3566160"/>
          </a:xfrm>
        </p:spPr>
        <p:txBody>
          <a:bodyPr/>
          <a:lstStyle>
            <a:lvl1pPr marL="283464" indent="-283464">
              <a:defRPr sz="1800">
                <a:solidFill>
                  <a:schemeClr val="bg1"/>
                </a:solidFill>
              </a:defRPr>
            </a:lvl1pPr>
            <a:lvl2pPr indent="-283464">
              <a:defRPr sz="1600">
                <a:solidFill>
                  <a:schemeClr val="bg1"/>
                </a:solidFill>
              </a:defRPr>
            </a:lvl2pPr>
            <a:lvl3pPr indent="-283464">
              <a:defRPr sz="1400">
                <a:solidFill>
                  <a:schemeClr val="bg1"/>
                </a:solidFill>
              </a:defRPr>
            </a:lvl3pPr>
            <a:lvl4pPr indent="-283464">
              <a:defRPr sz="1400">
                <a:solidFill>
                  <a:schemeClr val="bg1"/>
                </a:solidFill>
              </a:defRPr>
            </a:lvl4pPr>
            <a:lvl5pPr indent="-283464">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16">
            <a:extLst>
              <a:ext uri="{FF2B5EF4-FFF2-40B4-BE49-F238E27FC236}">
                <a16:creationId xmlns:a16="http://schemas.microsoft.com/office/drawing/2014/main" id="{6EAC12B0-20CC-C7DC-2FB8-1B9FE9CCFCCB}"/>
              </a:ext>
            </a:extLst>
          </p:cNvPr>
          <p:cNvSpPr>
            <a:spLocks noGrp="1"/>
          </p:cNvSpPr>
          <p:nvPr>
            <p:ph type="pic" sz="quarter" idx="14"/>
          </p:nvPr>
        </p:nvSpPr>
        <p:spPr>
          <a:xfrm>
            <a:off x="1" y="4471416"/>
            <a:ext cx="12192000" cy="2386584"/>
          </a:xfrm>
          <a:noFill/>
        </p:spPr>
        <p:txBody>
          <a:bodyPr anchor="t"/>
          <a:lstStyle>
            <a:lvl1pPr marL="0" indent="0" algn="ctr">
              <a:buNone/>
              <a:defRPr>
                <a:solidFill>
                  <a:schemeClr val="bg1"/>
                </a:solidFill>
              </a:defRPr>
            </a:lvl1pPr>
          </a:lstStyle>
          <a:p>
            <a:r>
              <a:rPr lang="en-US" noProof="0"/>
              <a:t>Click icon to add picture</a:t>
            </a:r>
            <a:endParaRPr lang="en-US" noProof="0"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92093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itle">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6675120" y="822960"/>
            <a:ext cx="4754880" cy="4114800"/>
          </a:xfrm>
          <a:prstGeom prst="rect">
            <a:avLst/>
          </a:prstGeom>
        </p:spPr>
        <p:txBody>
          <a:bodyPr anchor="b">
            <a:normAutofit/>
          </a:bodyPr>
          <a:lstStyle>
            <a:lvl1pPr>
              <a:defRPr sz="5400" b="1">
                <a:solidFill>
                  <a:schemeClr val="bg1"/>
                </a:solidFill>
                <a:latin typeface="+mj-lt"/>
              </a:defRPr>
            </a:lvl1pPr>
          </a:lstStyle>
          <a:p>
            <a:r>
              <a:rPr lang="en-US" dirty="0"/>
              <a:t>click to edit master title style</a:t>
            </a:r>
          </a:p>
        </p:txBody>
      </p:sp>
      <p:sp>
        <p:nvSpPr>
          <p:cNvPr id="2" name="Picture Placeholder 16">
            <a:extLst>
              <a:ext uri="{FF2B5EF4-FFF2-40B4-BE49-F238E27FC236}">
                <a16:creationId xmlns:a16="http://schemas.microsoft.com/office/drawing/2014/main" id="{A6C9DAC2-F86A-0D7B-2EA8-DAE9CF8E03B5}"/>
              </a:ext>
            </a:extLst>
          </p:cNvPr>
          <p:cNvSpPr>
            <a:spLocks noGrp="1"/>
          </p:cNvSpPr>
          <p:nvPr>
            <p:ph type="pic" sz="quarter" idx="13"/>
          </p:nvPr>
        </p:nvSpPr>
        <p:spPr>
          <a:xfrm>
            <a:off x="0" y="0"/>
            <a:ext cx="6099048" cy="6857999"/>
          </a:xfrm>
          <a:solidFill>
            <a:schemeClr val="bg1">
              <a:lumMod val="95000"/>
            </a:schemeClr>
          </a:solidFill>
        </p:spPr>
        <p:txBody>
          <a:bodyPr anchor="t"/>
          <a:lstStyle>
            <a:lvl1pPr marL="0" indent="0" algn="ctr">
              <a:buNone/>
              <a:defRPr>
                <a:solidFill>
                  <a:schemeClr val="tx1"/>
                </a:solidFill>
              </a:defRPr>
            </a:lvl1pPr>
          </a:lstStyle>
          <a:p>
            <a:r>
              <a:rPr lang="en-US" noProof="0"/>
              <a:t>Click icon to add picture</a:t>
            </a:r>
            <a:endParaRPr lang="en-US" noProof="0" dirty="0"/>
          </a:p>
        </p:txBody>
      </p:sp>
      <p:sp>
        <p:nvSpPr>
          <p:cNvPr id="3" name="Text Placeholder 2">
            <a:extLst>
              <a:ext uri="{FF2B5EF4-FFF2-40B4-BE49-F238E27FC236}">
                <a16:creationId xmlns:a16="http://schemas.microsoft.com/office/drawing/2014/main" id="{D248F38D-10C4-434A-0F9B-619CCAB674D3}"/>
              </a:ext>
            </a:extLst>
          </p:cNvPr>
          <p:cNvSpPr>
            <a:spLocks noGrp="1"/>
          </p:cNvSpPr>
          <p:nvPr>
            <p:ph type="body" idx="1"/>
          </p:nvPr>
        </p:nvSpPr>
        <p:spPr>
          <a:xfrm>
            <a:off x="6675120" y="5175504"/>
            <a:ext cx="4754880" cy="914400"/>
          </a:xfrm>
        </p:spPr>
        <p:txBody>
          <a:bodyPr/>
          <a:lstStyle>
            <a:lvl1pPr marL="0" indent="0" algn="l">
              <a:buFont typeface="Arial" panose="020B0604020202020204" pitchFamily="34" charset="0"/>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35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22960" y="822960"/>
            <a:ext cx="402336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22960" y="3529584"/>
            <a:ext cx="4023360" cy="1920240"/>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E59FE3EB-4655-2339-C82A-C74B21F76556}"/>
              </a:ext>
            </a:extLst>
          </p:cNvPr>
          <p:cNvSpPr>
            <a:spLocks noGrp="1"/>
          </p:cNvSpPr>
          <p:nvPr>
            <p:ph idx="15"/>
          </p:nvPr>
        </p:nvSpPr>
        <p:spPr>
          <a:xfrm>
            <a:off x="5486400" y="822960"/>
            <a:ext cx="5861304" cy="4846320"/>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prstGeom prst="rect">
            <a:avLst/>
          </a:prstGeom>
          <a:solidFill>
            <a:schemeClr val="accent1">
              <a:lumMod val="75000"/>
            </a:schemeClr>
          </a:solidFill>
        </p:spPr>
        <p:txBody>
          <a:bodyPr wrap="square">
            <a:noAutofit/>
          </a:bodyPr>
          <a:lstStyle>
            <a:lvl1pPr marL="0" indent="0" algn="l">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12692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6812280" y="822960"/>
            <a:ext cx="466344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5" name="Content Placeholder 5">
            <a:extLst>
              <a:ext uri="{FF2B5EF4-FFF2-40B4-BE49-F238E27FC236}">
                <a16:creationId xmlns:a16="http://schemas.microsoft.com/office/drawing/2014/main" id="{71B91E2B-214A-27EB-DD9A-E9FF3D8BFBD7}"/>
              </a:ext>
            </a:extLst>
          </p:cNvPr>
          <p:cNvSpPr>
            <a:spLocks noGrp="1"/>
          </p:cNvSpPr>
          <p:nvPr>
            <p:ph sz="quarter" idx="14"/>
          </p:nvPr>
        </p:nvSpPr>
        <p:spPr>
          <a:xfrm>
            <a:off x="6812280" y="3529584"/>
            <a:ext cx="4663440" cy="2350008"/>
          </a:xfrm>
        </p:spPr>
        <p:txBody>
          <a:bodyPr/>
          <a:lstStyle>
            <a:lvl1pPr marL="285750" indent="-285750">
              <a:lnSpc>
                <a:spcPct val="90000"/>
              </a:lnSpc>
              <a:spcBef>
                <a:spcPts val="1000"/>
              </a:spcBef>
              <a:spcAft>
                <a:spcPts val="0"/>
              </a:spcAft>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a:xfrm>
            <a:off x="6812280"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56527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lumMod val="5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51560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667512"/>
          </a:xfrm>
          <a:solidFill>
            <a:schemeClr val="accent1">
              <a:lumMod val="75000"/>
            </a:schemeClr>
          </a:solidFill>
        </p:spPr>
        <p:txBody>
          <a:bodyPr/>
          <a:lstStyle>
            <a:lvl1pPr marL="0" indent="0" algn="l">
              <a:buNone/>
              <a:defRPr sz="2000">
                <a:solidFill>
                  <a:schemeClr val="bg1"/>
                </a:solidFill>
              </a:defRPr>
            </a:lvl1pPr>
          </a:lstStyle>
          <a:p>
            <a:r>
              <a:rPr lang="en-US"/>
              <a:t>Click icon to add picture</a:t>
            </a:r>
            <a:endParaRPr lang="en-US" dirty="0"/>
          </a:p>
        </p:txBody>
      </p:sp>
      <p:sp>
        <p:nvSpPr>
          <p:cNvPr id="19" name="Content Placeholder 2">
            <a:extLst>
              <a:ext uri="{FF2B5EF4-FFF2-40B4-BE49-F238E27FC236}">
                <a16:creationId xmlns:a16="http://schemas.microsoft.com/office/drawing/2014/main" id="{EDED7F42-DE45-0982-D0EE-36467303760D}"/>
              </a:ext>
            </a:extLst>
          </p:cNvPr>
          <p:cNvSpPr>
            <a:spLocks noGrp="1"/>
          </p:cNvSpPr>
          <p:nvPr>
            <p:ph idx="1"/>
          </p:nvPr>
        </p:nvSpPr>
        <p:spPr>
          <a:xfrm>
            <a:off x="822960" y="3529584"/>
            <a:ext cx="4937760" cy="2103120"/>
          </a:xfrm>
        </p:spPr>
        <p:txBody>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6B366AA0-2DAB-8B01-E9CA-4EFD01184AB1}"/>
              </a:ext>
            </a:extLst>
          </p:cNvPr>
          <p:cNvSpPr>
            <a:spLocks noGrp="1"/>
          </p:cNvSpPr>
          <p:nvPr>
            <p:ph sz="quarter" idx="14"/>
          </p:nvPr>
        </p:nvSpPr>
        <p:spPr>
          <a:xfrm>
            <a:off x="6400800" y="3529584"/>
            <a:ext cx="4937760" cy="2103120"/>
          </a:xfrm>
        </p:spPr>
        <p:txBody>
          <a:bodyPr/>
          <a:lstStyle>
            <a:lvl1pPr marL="0" indent="0">
              <a:lnSpc>
                <a:spcPct val="90000"/>
              </a:lnSpc>
              <a:spcBef>
                <a:spcPts val="1000"/>
              </a:spcBef>
              <a:spcAft>
                <a:spcPts val="0"/>
              </a:spcAft>
              <a:buFont typeface="Arial" panose="020B0604020202020204" pitchFamily="34" charset="0"/>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a:xfrm>
            <a:off x="173736" y="6254496"/>
            <a:ext cx="4114800" cy="365125"/>
          </a:xfrm>
          <a:prstGeom prst="rect">
            <a:avLst/>
          </a:prstGeom>
        </p:spPr>
        <p:txBody>
          <a:bodyPr/>
          <a:lstStyle>
            <a:lvl1pPr>
              <a:defRPr>
                <a:solidFill>
                  <a:schemeClr val="bg1"/>
                </a:solidFill>
              </a:defRPr>
            </a:lvl1pPr>
          </a:lstStyle>
          <a:p>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lvl1pPr>
              <a:defRPr>
                <a:solidFill>
                  <a:schemeClr val="bg1"/>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3671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2">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42416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2">
              <a:lumMod val="20000"/>
              <a:lumOff val="80000"/>
            </a:schemeClr>
          </a:solidFill>
        </p:spPr>
        <p:txBody>
          <a:bodyPr/>
          <a:lstStyle>
            <a:lvl1pPr marL="0" indent="0" algn="l">
              <a:buNone/>
              <a:defRPr sz="1800"/>
            </a:lvl1pPr>
          </a:lstStyle>
          <a:p>
            <a:r>
              <a:rPr lang="en-US"/>
              <a:t>Click icon to add picture</a:t>
            </a:r>
            <a:endParaRPr lang="en-US" dirty="0"/>
          </a:p>
        </p:txBody>
      </p:sp>
      <p:sp>
        <p:nvSpPr>
          <p:cNvPr id="8" name="Content Placeholder 2">
            <a:extLst>
              <a:ext uri="{FF2B5EF4-FFF2-40B4-BE49-F238E27FC236}">
                <a16:creationId xmlns:a16="http://schemas.microsoft.com/office/drawing/2014/main" id="{9ADC6F7A-27D8-EC45-FC60-C8858243DDB0}"/>
              </a:ext>
            </a:extLst>
          </p:cNvPr>
          <p:cNvSpPr>
            <a:spLocks noGrp="1"/>
          </p:cNvSpPr>
          <p:nvPr>
            <p:ph idx="1"/>
          </p:nvPr>
        </p:nvSpPr>
        <p:spPr>
          <a:xfrm>
            <a:off x="822960" y="3529584"/>
            <a:ext cx="3200400" cy="2286000"/>
          </a:xfrm>
        </p:spPr>
        <p:txBody>
          <a:bodyPr/>
          <a:lstStyle>
            <a:lvl1pPr marL="285750" indent="-285750">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5">
            <a:extLst>
              <a:ext uri="{FF2B5EF4-FFF2-40B4-BE49-F238E27FC236}">
                <a16:creationId xmlns:a16="http://schemas.microsoft.com/office/drawing/2014/main" id="{2EA7E2BE-086F-5B51-B0E9-BDC91DF14B7B}"/>
              </a:ext>
            </a:extLst>
          </p:cNvPr>
          <p:cNvSpPr>
            <a:spLocks noGrp="1"/>
          </p:cNvSpPr>
          <p:nvPr>
            <p:ph sz="quarter" idx="15"/>
          </p:nvPr>
        </p:nvSpPr>
        <p:spPr>
          <a:xfrm>
            <a:off x="4261104" y="3529584"/>
            <a:ext cx="6986016" cy="2231136"/>
          </a:xfrm>
        </p:spPr>
        <p:txBody>
          <a:bodyPr/>
          <a:lstStyle>
            <a:lvl1pPr marL="0" indent="0">
              <a:lnSpc>
                <a:spcPct val="90000"/>
              </a:lnSpc>
              <a:spcBef>
                <a:spcPts val="1000"/>
              </a:spcBef>
              <a:spcAft>
                <a:spcPts val="0"/>
              </a:spcAft>
              <a:buFont typeface="Arial" panose="020B0604020202020204" pitchFamily="34" charset="0"/>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897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1F663A-C2C8-12B2-AE7C-318452D5F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AFBFC1D-3B9C-EFD1-A014-1F648ADDBD70}"/>
              </a:ext>
            </a:extLst>
          </p:cNvPr>
          <p:cNvSpPr>
            <a:spLocks noGrp="1"/>
          </p:cNvSpPr>
          <p:nvPr>
            <p:ph type="sldNum" sz="quarter" idx="4"/>
          </p:nvPr>
        </p:nvSpPr>
        <p:spPr>
          <a:xfrm>
            <a:off x="11347704" y="6181344"/>
            <a:ext cx="670560" cy="676656"/>
          </a:xfrm>
          <a:prstGeom prst="rect">
            <a:avLst/>
          </a:prstGeom>
        </p:spPr>
        <p:txBody>
          <a:bodyPr vert="horz" lIns="91440" tIns="45720" rIns="91440" bIns="45720" rtlCol="0" anchor="ctr">
            <a:noAutofit/>
          </a:bodyPr>
          <a:lstStyle>
            <a:lvl1pPr algn="ctr">
              <a:defRPr sz="1200" b="0">
                <a:solidFill>
                  <a:schemeClr val="tx1">
                    <a:alpha val="78000"/>
                  </a:schemeClr>
                </a:solidFill>
              </a:defRPr>
            </a:lvl1pPr>
          </a:lstStyle>
          <a:p>
            <a:fld id="{8058A7CE-F400-7B46-9E16-10D36E8C32FD}" type="slidenum">
              <a:rPr lang="en-US" smtClean="0"/>
              <a:pPr/>
              <a:t>‹#›</a:t>
            </a:fld>
            <a:endParaRPr lang="en-US" dirty="0"/>
          </a:p>
        </p:txBody>
      </p:sp>
      <p:sp>
        <p:nvSpPr>
          <p:cNvPr id="4" name="Title Placeholder 3">
            <a:extLst>
              <a:ext uri="{FF2B5EF4-FFF2-40B4-BE49-F238E27FC236}">
                <a16:creationId xmlns:a16="http://schemas.microsoft.com/office/drawing/2014/main" id="{B6EF3F5B-2BD7-A240-5E66-C3D2B092B8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 name="Footer Placeholder 1">
            <a:extLst>
              <a:ext uri="{FF2B5EF4-FFF2-40B4-BE49-F238E27FC236}">
                <a16:creationId xmlns:a16="http://schemas.microsoft.com/office/drawing/2014/main" id="{6F9A4BCD-3A82-7BB7-3BDC-2B533BA405AF}"/>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dirty="0"/>
          </a:p>
        </p:txBody>
      </p:sp>
    </p:spTree>
    <p:extLst>
      <p:ext uri="{BB962C8B-B14F-4D97-AF65-F5344CB8AC3E}">
        <p14:creationId xmlns:p14="http://schemas.microsoft.com/office/powerpoint/2010/main" val="875109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3" r:id="rId4"/>
    <p:sldLayoutId id="2147483669" r:id="rId5"/>
    <p:sldLayoutId id="2147483666" r:id="rId6"/>
    <p:sldLayoutId id="2147483661" r:id="rId7"/>
    <p:sldLayoutId id="2147483667" r:id="rId8"/>
    <p:sldLayoutId id="2147483670" r:id="rId9"/>
    <p:sldLayoutId id="2147483663" r:id="rId10"/>
    <p:sldLayoutId id="2147483671" r:id="rId11"/>
    <p:sldLayoutId id="2147483672" r:id="rId12"/>
    <p:sldLayoutId id="2147483664" r:id="rId13"/>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B0A024-4E06-BC4D-6379-140FB0CA4607}"/>
              </a:ext>
            </a:extLst>
          </p:cNvPr>
          <p:cNvSpPr>
            <a:spLocks noGrp="1"/>
          </p:cNvSpPr>
          <p:nvPr>
            <p:ph type="ctrTitle"/>
          </p:nvPr>
        </p:nvSpPr>
        <p:spPr>
          <a:xfrm>
            <a:off x="196649" y="1528914"/>
            <a:ext cx="9129252" cy="3170903"/>
          </a:xfrm>
        </p:spPr>
        <p:txBody>
          <a:bodyPr/>
          <a:lstStyle/>
          <a:p>
            <a:r>
              <a:rPr lang="en-US" sz="4800" dirty="0"/>
              <a:t>The Use of Accounting Package – Excel</a:t>
            </a:r>
          </a:p>
        </p:txBody>
      </p:sp>
      <p:sp>
        <p:nvSpPr>
          <p:cNvPr id="4" name="Subtitle 3">
            <a:extLst>
              <a:ext uri="{FF2B5EF4-FFF2-40B4-BE49-F238E27FC236}">
                <a16:creationId xmlns:a16="http://schemas.microsoft.com/office/drawing/2014/main" id="{839A915F-4535-0AC8-B3DC-DA14AB24B55B}"/>
              </a:ext>
            </a:extLst>
          </p:cNvPr>
          <p:cNvSpPr>
            <a:spLocks noGrp="1"/>
          </p:cNvSpPr>
          <p:nvPr>
            <p:ph type="subTitle" idx="1"/>
          </p:nvPr>
        </p:nvSpPr>
        <p:spPr>
          <a:xfrm>
            <a:off x="196649" y="4286278"/>
            <a:ext cx="6683969" cy="749358"/>
          </a:xfrm>
        </p:spPr>
        <p:txBody>
          <a:bodyPr/>
          <a:lstStyle/>
          <a:p>
            <a:r>
              <a:rPr lang="en-US"/>
              <a:t>Webinar organized by </a:t>
            </a:r>
            <a:r>
              <a:rPr lang="en-US" dirty="0"/>
              <a:t>the Employment Facilitation Committee of ICAN</a:t>
            </a:r>
          </a:p>
        </p:txBody>
      </p:sp>
      <p:pic>
        <p:nvPicPr>
          <p:cNvPr id="16" name="Picture Placeholder 15" descr="Butterfly on a stick">
            <a:extLst>
              <a:ext uri="{FF2B5EF4-FFF2-40B4-BE49-F238E27FC236}">
                <a16:creationId xmlns:a16="http://schemas.microsoft.com/office/drawing/2014/main" id="{1FFACDF2-AF68-34D8-169A-35C6DD86987A}"/>
              </a:ext>
            </a:extLst>
          </p:cNvPr>
          <p:cNvPicPr>
            <a:picLocks noGrp="1" noChangeAspect="1"/>
          </p:cNvPicPr>
          <p:nvPr>
            <p:ph type="pic" sz="quarter" idx="11"/>
          </p:nvPr>
        </p:nvPicPr>
        <p:blipFill>
          <a:blip r:embed="rId2"/>
          <a:srcRect t="43" b="43"/>
          <a:stretch/>
        </p:blipFill>
        <p:spPr>
          <a:xfrm>
            <a:off x="7793736" y="0"/>
            <a:ext cx="4398264" cy="6857999"/>
          </a:xfrm>
        </p:spPr>
      </p:pic>
      <p:sp>
        <p:nvSpPr>
          <p:cNvPr id="2" name="Title 2">
            <a:extLst>
              <a:ext uri="{FF2B5EF4-FFF2-40B4-BE49-F238E27FC236}">
                <a16:creationId xmlns:a16="http://schemas.microsoft.com/office/drawing/2014/main" id="{9B6ABFB4-C5B3-2E0A-6545-10C355BEFA0D}"/>
              </a:ext>
            </a:extLst>
          </p:cNvPr>
          <p:cNvSpPr txBox="1">
            <a:spLocks/>
          </p:cNvSpPr>
          <p:nvPr/>
        </p:nvSpPr>
        <p:spPr>
          <a:xfrm>
            <a:off x="196649" y="-629267"/>
            <a:ext cx="9129252" cy="317090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r>
              <a:rPr lang="en-US" sz="3600" dirty="0">
                <a:solidFill>
                  <a:schemeClr val="accent2">
                    <a:lumMod val="60000"/>
                    <a:lumOff val="40000"/>
                  </a:schemeClr>
                </a:solidFill>
              </a:rPr>
              <a:t>The institute of chartered accountants of Nigeria</a:t>
            </a:r>
          </a:p>
        </p:txBody>
      </p:sp>
      <p:sp>
        <p:nvSpPr>
          <p:cNvPr id="5" name="Subtitle 3">
            <a:extLst>
              <a:ext uri="{FF2B5EF4-FFF2-40B4-BE49-F238E27FC236}">
                <a16:creationId xmlns:a16="http://schemas.microsoft.com/office/drawing/2014/main" id="{9DE60ED6-109F-72A9-59C6-A32FEC1FD7A3}"/>
              </a:ext>
            </a:extLst>
          </p:cNvPr>
          <p:cNvSpPr txBox="1">
            <a:spLocks/>
          </p:cNvSpPr>
          <p:nvPr/>
        </p:nvSpPr>
        <p:spPr>
          <a:xfrm>
            <a:off x="304805" y="5382574"/>
            <a:ext cx="6683969" cy="7493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1">
                    <a:lumMod val="65000"/>
                  </a:schemeClr>
                </a:solidFill>
              </a:rPr>
              <a:t>Kazeem Lukman ACA</a:t>
            </a:r>
            <a:br>
              <a:rPr lang="en-US" dirty="0"/>
            </a:br>
            <a:r>
              <a:rPr lang="en-US" dirty="0"/>
              <a:t>January 16, 2024</a:t>
            </a:r>
          </a:p>
        </p:txBody>
      </p:sp>
      <p:pic>
        <p:nvPicPr>
          <p:cNvPr id="6" name="object 18">
            <a:extLst>
              <a:ext uri="{FF2B5EF4-FFF2-40B4-BE49-F238E27FC236}">
                <a16:creationId xmlns:a16="http://schemas.microsoft.com/office/drawing/2014/main" id="{AD4F9140-935A-3715-E566-375B8BDF3E9B}"/>
              </a:ext>
            </a:extLst>
          </p:cNvPr>
          <p:cNvPicPr/>
          <p:nvPr/>
        </p:nvPicPr>
        <p:blipFill>
          <a:blip r:embed="rId3" cstate="print"/>
          <a:stretch>
            <a:fillRect/>
          </a:stretch>
        </p:blipFill>
        <p:spPr>
          <a:xfrm>
            <a:off x="9992868" y="4855464"/>
            <a:ext cx="2199132" cy="2002535"/>
          </a:xfrm>
          <a:prstGeom prst="rect">
            <a:avLst/>
          </a:prstGeom>
        </p:spPr>
      </p:pic>
    </p:spTree>
    <p:extLst>
      <p:ext uri="{BB962C8B-B14F-4D97-AF65-F5344CB8AC3E}">
        <p14:creationId xmlns:p14="http://schemas.microsoft.com/office/powerpoint/2010/main" val="346739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A timeline of the product launch">
            <a:extLst>
              <a:ext uri="{FF2B5EF4-FFF2-40B4-BE49-F238E27FC236}">
                <a16:creationId xmlns:a16="http://schemas.microsoft.com/office/drawing/2014/main" id="{A0BA8EFE-4CD2-930C-21F2-E090CC3D2511}"/>
              </a:ext>
            </a:extLst>
          </p:cNvPr>
          <p:cNvGraphicFramePr>
            <a:graphicFrameLocks noGrp="1"/>
          </p:cNvGraphicFramePr>
          <p:nvPr>
            <p:ph idx="15"/>
            <p:extLst>
              <p:ext uri="{D42A27DB-BD31-4B8C-83A1-F6EECF244321}">
                <p14:modId xmlns:p14="http://schemas.microsoft.com/office/powerpoint/2010/main" val="4137694132"/>
              </p:ext>
            </p:extLst>
          </p:nvPr>
        </p:nvGraphicFramePr>
        <p:xfrm>
          <a:off x="827855" y="1160970"/>
          <a:ext cx="10536289"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Picture Placeholder 22" descr="Close up of plants">
            <a:extLst>
              <a:ext uri="{FF2B5EF4-FFF2-40B4-BE49-F238E27FC236}">
                <a16:creationId xmlns:a16="http://schemas.microsoft.com/office/drawing/2014/main" id="{593CD6F3-5CA4-AF73-B39D-4194516B2340}"/>
              </a:ext>
            </a:extLst>
          </p:cNvPr>
          <p:cNvPicPr>
            <a:picLocks noGrp="1" noChangeAspect="1"/>
          </p:cNvPicPr>
          <p:nvPr>
            <p:ph type="pic" sz="quarter" idx="12"/>
          </p:nvPr>
        </p:nvPicPr>
        <p:blipFill>
          <a:blip r:embed="rId7"/>
          <a:srcRect t="149" b="149"/>
          <a:stretch/>
        </p:blipFill>
        <p:spPr>
          <a:xfrm>
            <a:off x="0" y="6007608"/>
            <a:ext cx="12192000" cy="850392"/>
          </a:xfrm>
        </p:spPr>
      </p:pic>
      <p:sp>
        <p:nvSpPr>
          <p:cNvPr id="4" name="Title 2">
            <a:extLst>
              <a:ext uri="{FF2B5EF4-FFF2-40B4-BE49-F238E27FC236}">
                <a16:creationId xmlns:a16="http://schemas.microsoft.com/office/drawing/2014/main" id="{37EAE2B2-9836-51C5-3C76-97536A13D494}"/>
              </a:ext>
            </a:extLst>
          </p:cNvPr>
          <p:cNvSpPr txBox="1">
            <a:spLocks/>
          </p:cNvSpPr>
          <p:nvPr/>
        </p:nvSpPr>
        <p:spPr>
          <a:xfrm>
            <a:off x="196649" y="310578"/>
            <a:ext cx="7148048" cy="1105268"/>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r>
              <a:rPr lang="en-US" sz="3600" dirty="0">
                <a:solidFill>
                  <a:schemeClr val="accent2">
                    <a:lumMod val="60000"/>
                    <a:lumOff val="40000"/>
                  </a:schemeClr>
                </a:solidFill>
              </a:rPr>
              <a:t>Table of content</a:t>
            </a:r>
          </a:p>
        </p:txBody>
      </p:sp>
      <p:pic>
        <p:nvPicPr>
          <p:cNvPr id="7" name="object 18">
            <a:extLst>
              <a:ext uri="{FF2B5EF4-FFF2-40B4-BE49-F238E27FC236}">
                <a16:creationId xmlns:a16="http://schemas.microsoft.com/office/drawing/2014/main" id="{951DEC73-F3BF-CF1F-E6DA-24E359FAE398}"/>
              </a:ext>
            </a:extLst>
          </p:cNvPr>
          <p:cNvPicPr/>
          <p:nvPr/>
        </p:nvPicPr>
        <p:blipFill>
          <a:blip r:embed="rId8" cstate="print"/>
          <a:stretch>
            <a:fillRect/>
          </a:stretch>
        </p:blipFill>
        <p:spPr>
          <a:xfrm>
            <a:off x="-1" y="4855465"/>
            <a:ext cx="2199132" cy="2002535"/>
          </a:xfrm>
          <a:prstGeom prst="rect">
            <a:avLst/>
          </a:prstGeom>
        </p:spPr>
      </p:pic>
    </p:spTree>
    <p:extLst>
      <p:ext uri="{BB962C8B-B14F-4D97-AF65-F5344CB8AC3E}">
        <p14:creationId xmlns:p14="http://schemas.microsoft.com/office/powerpoint/2010/main" val="375844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34BFB-7D61-E860-670D-35784D0A8C0C}"/>
              </a:ext>
            </a:extLst>
          </p:cNvPr>
          <p:cNvSpPr>
            <a:spLocks noGrp="1"/>
          </p:cNvSpPr>
          <p:nvPr>
            <p:ph type="title"/>
          </p:nvPr>
        </p:nvSpPr>
        <p:spPr>
          <a:xfrm>
            <a:off x="6180459" y="822960"/>
            <a:ext cx="4663440" cy="1035337"/>
          </a:xfrm>
        </p:spPr>
        <p:txBody>
          <a:bodyPr/>
          <a:lstStyle/>
          <a:p>
            <a:pPr lvl="0"/>
            <a:r>
              <a:rPr lang="en-US" sz="3200" b="1" dirty="0"/>
              <a:t>Practical Applications in Accounting</a:t>
            </a:r>
            <a:endParaRPr lang="en-US" dirty="0"/>
          </a:p>
        </p:txBody>
      </p:sp>
      <p:pic>
        <p:nvPicPr>
          <p:cNvPr id="8" name="Picture Placeholder 7" descr="Close-up of green leaf with dewdrops all over&#10;">
            <a:extLst>
              <a:ext uri="{FF2B5EF4-FFF2-40B4-BE49-F238E27FC236}">
                <a16:creationId xmlns:a16="http://schemas.microsoft.com/office/drawing/2014/main" id="{568165E1-339D-11F5-3CA4-F29470C8059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137" b="137"/>
          <a:stretch/>
        </p:blipFill>
        <p:spPr>
          <a:xfrm>
            <a:off x="0" y="0"/>
            <a:ext cx="6108192" cy="6858000"/>
          </a:xfrm>
        </p:spPr>
      </p:pic>
      <p:sp>
        <p:nvSpPr>
          <p:cNvPr id="3" name="Text Placeholder 2">
            <a:extLst>
              <a:ext uri="{FF2B5EF4-FFF2-40B4-BE49-F238E27FC236}">
                <a16:creationId xmlns:a16="http://schemas.microsoft.com/office/drawing/2014/main" id="{80752F22-74B6-562C-F8BC-4ECCC8B6C6EF}"/>
              </a:ext>
            </a:extLst>
          </p:cNvPr>
          <p:cNvSpPr>
            <a:spLocks noGrp="1"/>
          </p:cNvSpPr>
          <p:nvPr>
            <p:ph sz="quarter" idx="14"/>
          </p:nvPr>
        </p:nvSpPr>
        <p:spPr>
          <a:xfrm>
            <a:off x="6180458" y="2354579"/>
            <a:ext cx="5087309" cy="4178956"/>
          </a:xfrm>
        </p:spPr>
        <p:txBody>
          <a:bodyPr/>
          <a:lstStyle/>
          <a:p>
            <a:r>
              <a:rPr lang="en-US" dirty="0"/>
              <a:t>Overview of Excel</a:t>
            </a:r>
            <a:br>
              <a:rPr lang="en-US" dirty="0"/>
            </a:br>
            <a:r>
              <a:rPr lang="en-US" dirty="0"/>
              <a:t>Data validation</a:t>
            </a:r>
            <a:br>
              <a:rPr lang="en-US" dirty="0"/>
            </a:br>
            <a:r>
              <a:rPr lang="en-US" dirty="0"/>
              <a:t>Find and replace</a:t>
            </a:r>
            <a:br>
              <a:rPr lang="en-US" dirty="0"/>
            </a:br>
            <a:r>
              <a:rPr lang="en-US" dirty="0"/>
              <a:t>Custom sort</a:t>
            </a:r>
            <a:br>
              <a:rPr lang="en-US" dirty="0"/>
            </a:br>
            <a:r>
              <a:rPr lang="en-US" dirty="0"/>
              <a:t>Flash fill</a:t>
            </a:r>
            <a:br>
              <a:rPr lang="en-US" dirty="0"/>
            </a:br>
            <a:r>
              <a:rPr lang="en-US" dirty="0"/>
              <a:t>Paste special</a:t>
            </a:r>
            <a:br>
              <a:rPr lang="en-US" dirty="0"/>
            </a:br>
            <a:r>
              <a:rPr lang="en-US" dirty="0"/>
              <a:t>Remove duplicate</a:t>
            </a:r>
            <a:br>
              <a:rPr lang="en-US" dirty="0"/>
            </a:br>
            <a:r>
              <a:rPr lang="en-US" dirty="0"/>
              <a:t>Goto special</a:t>
            </a:r>
            <a:br>
              <a:rPr lang="en-US" dirty="0"/>
            </a:br>
            <a:endParaRPr lang="en-US" dirty="0"/>
          </a:p>
          <a:p>
            <a:r>
              <a:rPr lang="en-US" dirty="0"/>
              <a:t>Sum</a:t>
            </a:r>
            <a:br>
              <a:rPr lang="en-US" dirty="0"/>
            </a:br>
            <a:r>
              <a:rPr lang="en-US" dirty="0" err="1"/>
              <a:t>Sumifs</a:t>
            </a:r>
            <a:br>
              <a:rPr lang="en-US" dirty="0"/>
            </a:br>
            <a:r>
              <a:rPr lang="en-US" dirty="0" err="1"/>
              <a:t>Xlookup</a:t>
            </a:r>
            <a:br>
              <a:rPr lang="en-US" dirty="0"/>
            </a:br>
            <a:r>
              <a:rPr lang="en-US" dirty="0"/>
              <a:t>Pivot Table</a:t>
            </a:r>
            <a:br>
              <a:rPr lang="en-US" dirty="0"/>
            </a:br>
            <a:r>
              <a:rPr lang="en-US" dirty="0" err="1"/>
              <a:t>Transpos</a:t>
            </a:r>
            <a:br>
              <a:rPr lang="en-US" dirty="0"/>
            </a:br>
            <a:r>
              <a:rPr lang="en-US" dirty="0" err="1"/>
              <a:t>Sumproducts</a:t>
            </a:r>
            <a:endParaRPr lang="en-US" dirty="0"/>
          </a:p>
          <a:p>
            <a:pPr marL="0" indent="0">
              <a:buNone/>
            </a:pPr>
            <a:br>
              <a:rPr lang="en-US" dirty="0"/>
            </a:br>
            <a:br>
              <a:rPr lang="en-US" dirty="0"/>
            </a:br>
            <a:br>
              <a:rPr lang="en-US" dirty="0"/>
            </a:br>
            <a:br>
              <a:rPr lang="en-US" dirty="0"/>
            </a:br>
            <a:br>
              <a:rPr lang="en-US" dirty="0"/>
            </a:br>
            <a:endParaRPr lang="en-US" dirty="0"/>
          </a:p>
        </p:txBody>
      </p:sp>
      <p:pic>
        <p:nvPicPr>
          <p:cNvPr id="2" name="object 18">
            <a:extLst>
              <a:ext uri="{FF2B5EF4-FFF2-40B4-BE49-F238E27FC236}">
                <a16:creationId xmlns:a16="http://schemas.microsoft.com/office/drawing/2014/main" id="{F8FB9326-3E9D-E873-03AD-353DB94AABC7}"/>
              </a:ext>
            </a:extLst>
          </p:cNvPr>
          <p:cNvPicPr/>
          <p:nvPr/>
        </p:nvPicPr>
        <p:blipFill>
          <a:blip r:embed="rId3" cstate="print"/>
          <a:stretch>
            <a:fillRect/>
          </a:stretch>
        </p:blipFill>
        <p:spPr>
          <a:xfrm>
            <a:off x="9992868" y="4855465"/>
            <a:ext cx="2199132" cy="2002535"/>
          </a:xfrm>
          <a:prstGeom prst="rect">
            <a:avLst/>
          </a:prstGeom>
        </p:spPr>
      </p:pic>
    </p:spTree>
    <p:extLst>
      <p:ext uri="{BB962C8B-B14F-4D97-AF65-F5344CB8AC3E}">
        <p14:creationId xmlns:p14="http://schemas.microsoft.com/office/powerpoint/2010/main" val="3574600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Close up of plants">
            <a:extLst>
              <a:ext uri="{FF2B5EF4-FFF2-40B4-BE49-F238E27FC236}">
                <a16:creationId xmlns:a16="http://schemas.microsoft.com/office/drawing/2014/main" id="{C5658170-4985-06FB-A21B-B719FD4E6592}"/>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l="120" r="120"/>
          <a:stretch/>
        </p:blipFill>
        <p:spPr>
          <a:xfrm>
            <a:off x="0" y="0"/>
            <a:ext cx="12192000" cy="658368"/>
          </a:xfrm>
        </p:spPr>
      </p:pic>
      <p:sp>
        <p:nvSpPr>
          <p:cNvPr id="5" name="Action Button: Help 4">
            <a:hlinkClick r:id="" action="ppaction://noaction" highlightClick="1"/>
            <a:extLst>
              <a:ext uri="{FF2B5EF4-FFF2-40B4-BE49-F238E27FC236}">
                <a16:creationId xmlns:a16="http://schemas.microsoft.com/office/drawing/2014/main" id="{0CC5A7E4-38CA-5022-B024-1BF6C8D16F10}"/>
              </a:ext>
            </a:extLst>
          </p:cNvPr>
          <p:cNvSpPr/>
          <p:nvPr/>
        </p:nvSpPr>
        <p:spPr>
          <a:xfrm>
            <a:off x="3200400" y="2256503"/>
            <a:ext cx="4822722" cy="4070555"/>
          </a:xfrm>
          <a:prstGeom prst="actionButtonHel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800C2FF7-87D3-5A4B-F8CF-797841E3BE30}"/>
              </a:ext>
            </a:extLst>
          </p:cNvPr>
          <p:cNvSpPr>
            <a:spLocks noGrp="1"/>
          </p:cNvSpPr>
          <p:nvPr>
            <p:ph type="title"/>
          </p:nvPr>
        </p:nvSpPr>
        <p:spPr>
          <a:xfrm>
            <a:off x="3200399" y="825910"/>
            <a:ext cx="4822723" cy="1035337"/>
          </a:xfrm>
        </p:spPr>
        <p:txBody>
          <a:bodyPr/>
          <a:lstStyle/>
          <a:p>
            <a:pPr lvl="0" algn="ctr"/>
            <a:r>
              <a:rPr lang="en-US" sz="3200" b="1" dirty="0"/>
              <a:t>Question</a:t>
            </a:r>
            <a:endParaRPr lang="en-US" dirty="0"/>
          </a:p>
        </p:txBody>
      </p:sp>
    </p:spTree>
    <p:extLst>
      <p:ext uri="{BB962C8B-B14F-4D97-AF65-F5344CB8AC3E}">
        <p14:creationId xmlns:p14="http://schemas.microsoft.com/office/powerpoint/2010/main" val="2339104631"/>
      </p:ext>
    </p:extLst>
  </p:cSld>
  <p:clrMapOvr>
    <a:masterClrMapping/>
  </p:clrMapOvr>
</p:sld>
</file>

<file path=ppt/theme/theme1.xml><?xml version="1.0" encoding="utf-8"?>
<a:theme xmlns:a="http://schemas.openxmlformats.org/drawingml/2006/main" name="Custom">
  <a:themeElements>
    <a:clrScheme name="Custom 14">
      <a:dk1>
        <a:srgbClr val="000000"/>
      </a:dk1>
      <a:lt1>
        <a:srgbClr val="FFFFFF"/>
      </a:lt1>
      <a:dk2>
        <a:srgbClr val="1C4C3C"/>
      </a:dk2>
      <a:lt2>
        <a:srgbClr val="E7E6E6"/>
      </a:lt2>
      <a:accent1>
        <a:srgbClr val="8FA971"/>
      </a:accent1>
      <a:accent2>
        <a:srgbClr val="345496"/>
      </a:accent2>
      <a:accent3>
        <a:srgbClr val="BD7B28"/>
      </a:accent3>
      <a:accent4>
        <a:srgbClr val="00698A"/>
      </a:accent4>
      <a:accent5>
        <a:srgbClr val="648260"/>
      </a:accent5>
      <a:accent6>
        <a:srgbClr val="F1EAE0"/>
      </a:accent6>
      <a:hlink>
        <a:srgbClr val="1B4C3C"/>
      </a:hlink>
      <a:folHlink>
        <a:srgbClr val="BD7B27"/>
      </a:folHlink>
    </a:clrScheme>
    <a:fontScheme name="Custom 12">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course presentation_win32_EF_v3" id="{6402AD57-DE70-4CBC-820B-73D40CB74EE1}" vid="{026A6399-DEC0-4FFB-89AD-D1F0CBCEBF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CD4AE2-8CDF-460B-B8DD-E25B29762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C7764E-1B88-4813-902C-6714719B42F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7034B83F-6906-4689-98C9-AAA52DE98A6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Nature course presentation</Template>
  <TotalTime>0</TotalTime>
  <Words>106</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Avenir Next LT Pro</vt:lpstr>
      <vt:lpstr>Avenir Next LT Pro Light</vt:lpstr>
      <vt:lpstr>Calibri</vt:lpstr>
      <vt:lpstr>Custom</vt:lpstr>
      <vt:lpstr>The Use of Accounting Package – Excel</vt:lpstr>
      <vt:lpstr>PowerPoint Presentation</vt:lpstr>
      <vt:lpstr>Practical Applications in Accounting</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2025-01-14T01:31:32Z</dcterms:created>
  <dcterms:modified xsi:type="dcterms:W3CDTF">2025-01-17T12:50:55Z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