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2" r:id="rId3"/>
    <p:sldMasterId id="2147483659" r:id="rId4"/>
  </p:sldMasterIdLst>
  <p:notesMasterIdLst>
    <p:notesMasterId r:id="rId6"/>
  </p:notesMasterIdLst>
  <p:sldIdLst>
    <p:sldId id="256" r:id="rId5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9144000" cy="5143500" type="screen16x9"/>
  <p:notesSz cx="6858000" cy="9144000"/>
  <p:embeddedFontLst>
    <p:embeddedFont>
      <p:font typeface="Open Sans SemiBold"/>
      <p:regular r:id="rId28"/>
    </p:embeddedFont>
    <p:embeddedFont>
      <p:font typeface="Calibri" panose="020F0502020204030204"/>
      <p:regular r:id="rId29"/>
    </p:embeddedFont>
    <p:embeddedFont>
      <p:font typeface="Open Sans"/>
      <p:bold r:id="rId30"/>
      <p:boldItalic r:id="rId31"/>
    </p:embeddedFont>
    <p:embeddedFont>
      <p:font typeface="Helvetica Neue" panose="020B0604020202020204"/>
      <p:regular r:id="rId32"/>
    </p:embeddedFont>
    <p:embeddedFont>
      <p:font typeface="Roboto" panose="02000000000000000000"/>
      <p:regular r:id="rId33"/>
      <p:bold r:id="rId34"/>
      <p:italic r:id="rId35"/>
      <p:boldItalic r:id="rId36"/>
    </p:embeddedFont>
    <p:embeddedFont>
      <p:font typeface="Inter" panose="02000503000000020004"/>
      <p:regular r:id="rId37"/>
      <p:italic r:id="rId38"/>
    </p:embeddedFont>
    <p:embeddedFont>
      <p:font typeface="Verdana" panose="020B0604030504040204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327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327"/>
        <p:guide pos="226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2" Type="http://schemas.openxmlformats.org/officeDocument/2006/relationships/font" Target="fonts/font15.fntdata"/><Relationship Id="rId41" Type="http://schemas.openxmlformats.org/officeDocument/2006/relationships/font" Target="fonts/font14.fntdata"/><Relationship Id="rId40" Type="http://schemas.openxmlformats.org/officeDocument/2006/relationships/font" Target="fonts/font13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12.fntdata"/><Relationship Id="rId38" Type="http://schemas.openxmlformats.org/officeDocument/2006/relationships/font" Target="fonts/font11.fntdata"/><Relationship Id="rId37" Type="http://schemas.openxmlformats.org/officeDocument/2006/relationships/font" Target="fonts/font10.fntdata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0959f228b4_0_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79" name="Google Shape;79;g30959f228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1"/>
            <a:ext cx="5486400" cy="3085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a486cc36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4" name="Google Shape;194;g27a486cc36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40b784d204_0_2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2" name="Google Shape;202;g240b784d204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1" name="Google Shape;21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797fc4ab9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2" name="Google Shape;222;g2797fc4ab9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40b784d204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g240b784d204_0_3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Add a slide about the dashboard and a statement about the dashboard</a:t>
            </a:r>
            <a:endParaRPr lang="en-US" sz="120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0804ca724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20804ca724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7a486cc36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g27a486cc36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40b784d204_0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9" name="Google Shape;279;g240b784d204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09bd56a36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309bd56a36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9bd56a364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g309bd56a364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9bd56a364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g309bd56a364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9bd56a36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38;g309bd56a36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9bd56a364_0_64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46" name="Google Shape;146;g309bd56a36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778"/>
            <a:ext cx="45723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9bd56a364_0_83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66" name="Google Shape;166;g309bd56a36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778"/>
            <a:ext cx="45723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showMasterSp="0" matchingName="Title 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457200" y="69055"/>
            <a:ext cx="8229600" cy="113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Arial" panose="020B0604020202020204"/>
              <a:buNone/>
              <a:defRPr b="0" i="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800"/>
              <a:buNone/>
              <a:defRPr/>
            </a:lvl9pPr>
          </a:lstStyle>
          <a:p/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6553200" y="4696286"/>
            <a:ext cx="2133600" cy="141953"/>
          </a:xfrm>
          <a:prstGeom prst="rect">
            <a:avLst/>
          </a:prstGeom>
          <a:noFill/>
          <a:ln w="9525" cap="flat" cmpd="sng">
            <a:solidFill>
              <a:srgbClr val="1510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grpSp>
        <p:nvGrpSpPr>
          <p:cNvPr id="65" name="Google Shape;65;p13"/>
          <p:cNvGrpSpPr/>
          <p:nvPr/>
        </p:nvGrpSpPr>
        <p:grpSpPr>
          <a:xfrm>
            <a:off x="6941440" y="528071"/>
            <a:ext cx="1632851" cy="307383"/>
            <a:chOff x="0" y="0"/>
            <a:chExt cx="2177132" cy="409843"/>
          </a:xfrm>
        </p:grpSpPr>
        <p:sp>
          <p:nvSpPr>
            <p:cNvPr id="66" name="Google Shape;66;p13"/>
            <p:cNvSpPr/>
            <p:nvPr/>
          </p:nvSpPr>
          <p:spPr>
            <a:xfrm>
              <a:off x="0" y="0"/>
              <a:ext cx="375250" cy="409843"/>
            </a:xfrm>
            <a:custGeom>
              <a:avLst/>
              <a:gdLst/>
              <a:ahLst/>
              <a:cxnLst/>
              <a:rect l="l" t="t" r="r" b="b"/>
              <a:pathLst>
                <a:path w="17857" h="20409" extrusionOk="0">
                  <a:moveTo>
                    <a:pt x="13317" y="8671"/>
                  </a:moveTo>
                  <a:cubicBezTo>
                    <a:pt x="15820" y="6522"/>
                    <a:pt x="20968" y="-1191"/>
                    <a:pt x="12913" y="158"/>
                  </a:cubicBezTo>
                  <a:cubicBezTo>
                    <a:pt x="9421" y="727"/>
                    <a:pt x="4253" y="4288"/>
                    <a:pt x="3224" y="8355"/>
                  </a:cubicBezTo>
                  <a:cubicBezTo>
                    <a:pt x="2679" y="7259"/>
                    <a:pt x="2093" y="6206"/>
                    <a:pt x="1427" y="5194"/>
                  </a:cubicBezTo>
                  <a:cubicBezTo>
                    <a:pt x="478" y="3803"/>
                    <a:pt x="-632" y="4878"/>
                    <a:pt x="438" y="6311"/>
                  </a:cubicBezTo>
                  <a:cubicBezTo>
                    <a:pt x="3466" y="10441"/>
                    <a:pt x="5586" y="15394"/>
                    <a:pt x="5586" y="20409"/>
                  </a:cubicBezTo>
                  <a:cubicBezTo>
                    <a:pt x="5828" y="17922"/>
                    <a:pt x="5444" y="14888"/>
                    <a:pt x="4516" y="11917"/>
                  </a:cubicBezTo>
                  <a:cubicBezTo>
                    <a:pt x="4980" y="12085"/>
                    <a:pt x="5485" y="12169"/>
                    <a:pt x="5949" y="12169"/>
                  </a:cubicBezTo>
                  <a:cubicBezTo>
                    <a:pt x="7584" y="14951"/>
                    <a:pt x="10087" y="17353"/>
                    <a:pt x="12913" y="18470"/>
                  </a:cubicBezTo>
                  <a:cubicBezTo>
                    <a:pt x="15497" y="19566"/>
                    <a:pt x="18929" y="18913"/>
                    <a:pt x="17536" y="14593"/>
                  </a:cubicBezTo>
                  <a:cubicBezTo>
                    <a:pt x="16789" y="12233"/>
                    <a:pt x="15033" y="10167"/>
                    <a:pt x="13317" y="8671"/>
                  </a:cubicBezTo>
                  <a:close/>
                  <a:moveTo>
                    <a:pt x="13681" y="1169"/>
                  </a:moveTo>
                  <a:cubicBezTo>
                    <a:pt x="18142" y="642"/>
                    <a:pt x="13358" y="6437"/>
                    <a:pt x="11783" y="7512"/>
                  </a:cubicBezTo>
                  <a:cubicBezTo>
                    <a:pt x="10309" y="6522"/>
                    <a:pt x="8492" y="5637"/>
                    <a:pt x="6696" y="5890"/>
                  </a:cubicBezTo>
                  <a:cubicBezTo>
                    <a:pt x="7988" y="4162"/>
                    <a:pt x="11097" y="1485"/>
                    <a:pt x="13681" y="1169"/>
                  </a:cubicBezTo>
                  <a:close/>
                  <a:moveTo>
                    <a:pt x="6655" y="7154"/>
                  </a:moveTo>
                  <a:cubicBezTo>
                    <a:pt x="7867" y="7049"/>
                    <a:pt x="9199" y="7765"/>
                    <a:pt x="10208" y="8482"/>
                  </a:cubicBezTo>
                  <a:cubicBezTo>
                    <a:pt x="9239" y="9008"/>
                    <a:pt x="8169" y="9325"/>
                    <a:pt x="7059" y="9409"/>
                  </a:cubicBezTo>
                  <a:cubicBezTo>
                    <a:pt x="5404" y="9409"/>
                    <a:pt x="5081" y="7323"/>
                    <a:pt x="6655" y="7154"/>
                  </a:cubicBezTo>
                  <a:close/>
                  <a:moveTo>
                    <a:pt x="12853" y="16194"/>
                  </a:moveTo>
                  <a:cubicBezTo>
                    <a:pt x="10733" y="15562"/>
                    <a:pt x="8775" y="13792"/>
                    <a:pt x="7342" y="12001"/>
                  </a:cubicBezTo>
                  <a:cubicBezTo>
                    <a:pt x="8513" y="11769"/>
                    <a:pt x="9663" y="11284"/>
                    <a:pt x="10733" y="10610"/>
                  </a:cubicBezTo>
                  <a:cubicBezTo>
                    <a:pt x="11137" y="10399"/>
                    <a:pt x="11521" y="10125"/>
                    <a:pt x="11884" y="9830"/>
                  </a:cubicBezTo>
                  <a:cubicBezTo>
                    <a:pt x="13135" y="11031"/>
                    <a:pt x="14427" y="12633"/>
                    <a:pt x="14932" y="14445"/>
                  </a:cubicBezTo>
                  <a:cubicBezTo>
                    <a:pt x="15417" y="16405"/>
                    <a:pt x="14064" y="16553"/>
                    <a:pt x="12853" y="16194"/>
                  </a:cubicBezTo>
                  <a:close/>
                </a:path>
              </a:pathLst>
            </a:custGeom>
            <a:solidFill>
              <a:srgbClr val="F5A623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503216" y="65511"/>
              <a:ext cx="910022" cy="231383"/>
            </a:xfrm>
            <a:custGeom>
              <a:avLst/>
              <a:gdLst/>
              <a:ahLst/>
              <a:cxnLst/>
              <a:rect l="l" t="t" r="r" b="b"/>
              <a:pathLst>
                <a:path w="21600" h="21493" extrusionOk="0">
                  <a:moveTo>
                    <a:pt x="3252" y="982"/>
                  </a:moveTo>
                  <a:cubicBezTo>
                    <a:pt x="201" y="982"/>
                    <a:pt x="201" y="982"/>
                    <a:pt x="201" y="982"/>
                  </a:cubicBezTo>
                  <a:cubicBezTo>
                    <a:pt x="100" y="982"/>
                    <a:pt x="20" y="1335"/>
                    <a:pt x="20" y="1767"/>
                  </a:cubicBezTo>
                  <a:cubicBezTo>
                    <a:pt x="0" y="1767"/>
                    <a:pt x="0" y="1767"/>
                    <a:pt x="0" y="1767"/>
                  </a:cubicBezTo>
                  <a:cubicBezTo>
                    <a:pt x="0" y="20383"/>
                    <a:pt x="0" y="20383"/>
                    <a:pt x="0" y="20383"/>
                  </a:cubicBezTo>
                  <a:cubicBezTo>
                    <a:pt x="0" y="20815"/>
                    <a:pt x="80" y="21168"/>
                    <a:pt x="181" y="21168"/>
                  </a:cubicBezTo>
                  <a:cubicBezTo>
                    <a:pt x="281" y="21168"/>
                    <a:pt x="361" y="20815"/>
                    <a:pt x="381" y="20383"/>
                  </a:cubicBezTo>
                  <a:cubicBezTo>
                    <a:pt x="381" y="11978"/>
                    <a:pt x="381" y="11978"/>
                    <a:pt x="381" y="11978"/>
                  </a:cubicBezTo>
                  <a:cubicBezTo>
                    <a:pt x="2971" y="11978"/>
                    <a:pt x="2971" y="11978"/>
                    <a:pt x="2971" y="11978"/>
                  </a:cubicBezTo>
                  <a:cubicBezTo>
                    <a:pt x="3071" y="11978"/>
                    <a:pt x="3132" y="11625"/>
                    <a:pt x="3132" y="11271"/>
                  </a:cubicBezTo>
                  <a:cubicBezTo>
                    <a:pt x="3132" y="10879"/>
                    <a:pt x="3051" y="10604"/>
                    <a:pt x="2971" y="10604"/>
                  </a:cubicBezTo>
                  <a:cubicBezTo>
                    <a:pt x="361" y="10604"/>
                    <a:pt x="361" y="10604"/>
                    <a:pt x="361" y="10604"/>
                  </a:cubicBezTo>
                  <a:cubicBezTo>
                    <a:pt x="361" y="2435"/>
                    <a:pt x="361" y="2435"/>
                    <a:pt x="361" y="2435"/>
                  </a:cubicBezTo>
                  <a:cubicBezTo>
                    <a:pt x="3252" y="2435"/>
                    <a:pt x="3252" y="2435"/>
                    <a:pt x="3252" y="2435"/>
                  </a:cubicBezTo>
                  <a:cubicBezTo>
                    <a:pt x="3352" y="2435"/>
                    <a:pt x="3413" y="2081"/>
                    <a:pt x="3413" y="1767"/>
                  </a:cubicBezTo>
                  <a:cubicBezTo>
                    <a:pt x="3413" y="1532"/>
                    <a:pt x="3352" y="1296"/>
                    <a:pt x="3252" y="982"/>
                  </a:cubicBezTo>
                  <a:close/>
                  <a:moveTo>
                    <a:pt x="4637" y="0"/>
                  </a:moveTo>
                  <a:cubicBezTo>
                    <a:pt x="4617" y="0"/>
                    <a:pt x="4617" y="0"/>
                    <a:pt x="4617" y="0"/>
                  </a:cubicBezTo>
                  <a:cubicBezTo>
                    <a:pt x="4537" y="0"/>
                    <a:pt x="4477" y="314"/>
                    <a:pt x="4477" y="668"/>
                  </a:cubicBezTo>
                  <a:cubicBezTo>
                    <a:pt x="4477" y="20304"/>
                    <a:pt x="4477" y="20304"/>
                    <a:pt x="4477" y="20304"/>
                  </a:cubicBezTo>
                  <a:cubicBezTo>
                    <a:pt x="4477" y="20736"/>
                    <a:pt x="4557" y="21011"/>
                    <a:pt x="4637" y="21011"/>
                  </a:cubicBezTo>
                  <a:cubicBezTo>
                    <a:pt x="4738" y="21011"/>
                    <a:pt x="4798" y="20657"/>
                    <a:pt x="4798" y="20304"/>
                  </a:cubicBezTo>
                  <a:cubicBezTo>
                    <a:pt x="4798" y="746"/>
                    <a:pt x="4798" y="746"/>
                    <a:pt x="4798" y="746"/>
                  </a:cubicBezTo>
                  <a:cubicBezTo>
                    <a:pt x="4798" y="314"/>
                    <a:pt x="4738" y="0"/>
                    <a:pt x="4637" y="0"/>
                  </a:cubicBezTo>
                  <a:close/>
                  <a:moveTo>
                    <a:pt x="9033" y="7069"/>
                  </a:moveTo>
                  <a:cubicBezTo>
                    <a:pt x="9033" y="6637"/>
                    <a:pt x="8953" y="6401"/>
                    <a:pt x="8873" y="6401"/>
                  </a:cubicBezTo>
                  <a:cubicBezTo>
                    <a:pt x="8772" y="6401"/>
                    <a:pt x="8712" y="6716"/>
                    <a:pt x="8712" y="7069"/>
                  </a:cubicBezTo>
                  <a:cubicBezTo>
                    <a:pt x="8712" y="15238"/>
                    <a:pt x="8712" y="15238"/>
                    <a:pt x="8712" y="15238"/>
                  </a:cubicBezTo>
                  <a:cubicBezTo>
                    <a:pt x="8712" y="18026"/>
                    <a:pt x="8170" y="20225"/>
                    <a:pt x="7508" y="20147"/>
                  </a:cubicBezTo>
                  <a:cubicBezTo>
                    <a:pt x="6795" y="20147"/>
                    <a:pt x="6394" y="18223"/>
                    <a:pt x="6394" y="15159"/>
                  </a:cubicBezTo>
                  <a:cubicBezTo>
                    <a:pt x="6394" y="7069"/>
                    <a:pt x="6394" y="7069"/>
                    <a:pt x="6394" y="7069"/>
                  </a:cubicBezTo>
                  <a:cubicBezTo>
                    <a:pt x="6394" y="6637"/>
                    <a:pt x="6313" y="6401"/>
                    <a:pt x="6233" y="6401"/>
                  </a:cubicBezTo>
                  <a:cubicBezTo>
                    <a:pt x="6153" y="6401"/>
                    <a:pt x="6072" y="6716"/>
                    <a:pt x="6072" y="7069"/>
                  </a:cubicBezTo>
                  <a:cubicBezTo>
                    <a:pt x="6072" y="15434"/>
                    <a:pt x="6072" y="15434"/>
                    <a:pt x="6072" y="15434"/>
                  </a:cubicBezTo>
                  <a:cubicBezTo>
                    <a:pt x="6072" y="18890"/>
                    <a:pt x="6594" y="21404"/>
                    <a:pt x="7468" y="21404"/>
                  </a:cubicBezTo>
                  <a:cubicBezTo>
                    <a:pt x="7990" y="21482"/>
                    <a:pt x="8491" y="20304"/>
                    <a:pt x="8732" y="18380"/>
                  </a:cubicBezTo>
                  <a:cubicBezTo>
                    <a:pt x="8732" y="20500"/>
                    <a:pt x="8732" y="20500"/>
                    <a:pt x="8732" y="20500"/>
                  </a:cubicBezTo>
                  <a:cubicBezTo>
                    <a:pt x="8732" y="20893"/>
                    <a:pt x="8813" y="21168"/>
                    <a:pt x="8893" y="21168"/>
                  </a:cubicBezTo>
                  <a:cubicBezTo>
                    <a:pt x="8993" y="21168"/>
                    <a:pt x="9054" y="20815"/>
                    <a:pt x="9054" y="20500"/>
                  </a:cubicBezTo>
                  <a:cubicBezTo>
                    <a:pt x="9033" y="20500"/>
                    <a:pt x="9033" y="20500"/>
                    <a:pt x="9033" y="20500"/>
                  </a:cubicBezTo>
                  <a:lnTo>
                    <a:pt x="9033" y="7069"/>
                  </a:lnTo>
                  <a:close/>
                  <a:moveTo>
                    <a:pt x="11944" y="7737"/>
                  </a:moveTo>
                  <a:cubicBezTo>
                    <a:pt x="12025" y="7737"/>
                    <a:pt x="12105" y="7501"/>
                    <a:pt x="12105" y="7148"/>
                  </a:cubicBezTo>
                  <a:cubicBezTo>
                    <a:pt x="12105" y="6833"/>
                    <a:pt x="12025" y="6480"/>
                    <a:pt x="11944" y="6480"/>
                  </a:cubicBezTo>
                  <a:cubicBezTo>
                    <a:pt x="10830" y="6480"/>
                    <a:pt x="10830" y="6480"/>
                    <a:pt x="10830" y="6480"/>
                  </a:cubicBezTo>
                  <a:cubicBezTo>
                    <a:pt x="10830" y="2435"/>
                    <a:pt x="10830" y="2435"/>
                    <a:pt x="10830" y="2435"/>
                  </a:cubicBezTo>
                  <a:cubicBezTo>
                    <a:pt x="10830" y="2081"/>
                    <a:pt x="10750" y="1767"/>
                    <a:pt x="10670" y="1767"/>
                  </a:cubicBezTo>
                  <a:cubicBezTo>
                    <a:pt x="10649" y="1767"/>
                    <a:pt x="10649" y="1767"/>
                    <a:pt x="10649" y="1767"/>
                  </a:cubicBezTo>
                  <a:cubicBezTo>
                    <a:pt x="10569" y="1767"/>
                    <a:pt x="10509" y="2081"/>
                    <a:pt x="10509" y="2435"/>
                  </a:cubicBezTo>
                  <a:cubicBezTo>
                    <a:pt x="10509" y="6480"/>
                    <a:pt x="10509" y="6480"/>
                    <a:pt x="10509" y="6480"/>
                  </a:cubicBezTo>
                  <a:cubicBezTo>
                    <a:pt x="10128" y="6480"/>
                    <a:pt x="10128" y="6480"/>
                    <a:pt x="10128" y="6480"/>
                  </a:cubicBezTo>
                  <a:cubicBezTo>
                    <a:pt x="10047" y="6480"/>
                    <a:pt x="9967" y="6716"/>
                    <a:pt x="9967" y="7069"/>
                  </a:cubicBezTo>
                  <a:cubicBezTo>
                    <a:pt x="9967" y="7423"/>
                    <a:pt x="10047" y="7737"/>
                    <a:pt x="10128" y="7737"/>
                  </a:cubicBezTo>
                  <a:cubicBezTo>
                    <a:pt x="10509" y="7737"/>
                    <a:pt x="10509" y="7737"/>
                    <a:pt x="10509" y="7737"/>
                  </a:cubicBezTo>
                  <a:cubicBezTo>
                    <a:pt x="10509" y="17280"/>
                    <a:pt x="10509" y="17280"/>
                    <a:pt x="10509" y="17280"/>
                  </a:cubicBezTo>
                  <a:cubicBezTo>
                    <a:pt x="10509" y="19990"/>
                    <a:pt x="10951" y="21247"/>
                    <a:pt x="11472" y="21247"/>
                  </a:cubicBezTo>
                  <a:cubicBezTo>
                    <a:pt x="11643" y="21247"/>
                    <a:pt x="11824" y="21168"/>
                    <a:pt x="11984" y="20893"/>
                  </a:cubicBezTo>
                  <a:cubicBezTo>
                    <a:pt x="12045" y="20815"/>
                    <a:pt x="12085" y="20579"/>
                    <a:pt x="12085" y="20304"/>
                  </a:cubicBezTo>
                  <a:cubicBezTo>
                    <a:pt x="12085" y="19990"/>
                    <a:pt x="12025" y="19715"/>
                    <a:pt x="11944" y="19715"/>
                  </a:cubicBezTo>
                  <a:cubicBezTo>
                    <a:pt x="11824" y="19911"/>
                    <a:pt x="11683" y="19990"/>
                    <a:pt x="11533" y="19990"/>
                  </a:cubicBezTo>
                  <a:cubicBezTo>
                    <a:pt x="11111" y="19990"/>
                    <a:pt x="10830" y="19204"/>
                    <a:pt x="10830" y="17123"/>
                  </a:cubicBezTo>
                  <a:cubicBezTo>
                    <a:pt x="10830" y="7737"/>
                    <a:pt x="10830" y="7737"/>
                    <a:pt x="10830" y="7737"/>
                  </a:cubicBezTo>
                  <a:lnTo>
                    <a:pt x="11944" y="7737"/>
                  </a:lnTo>
                  <a:close/>
                  <a:moveTo>
                    <a:pt x="14684" y="7737"/>
                  </a:moveTo>
                  <a:cubicBezTo>
                    <a:pt x="14765" y="7737"/>
                    <a:pt x="14845" y="7501"/>
                    <a:pt x="14845" y="7148"/>
                  </a:cubicBezTo>
                  <a:cubicBezTo>
                    <a:pt x="14845" y="6833"/>
                    <a:pt x="14765" y="6480"/>
                    <a:pt x="14684" y="6480"/>
                  </a:cubicBezTo>
                  <a:cubicBezTo>
                    <a:pt x="13570" y="6480"/>
                    <a:pt x="13570" y="6480"/>
                    <a:pt x="13570" y="6480"/>
                  </a:cubicBezTo>
                  <a:cubicBezTo>
                    <a:pt x="13570" y="2435"/>
                    <a:pt x="13570" y="2435"/>
                    <a:pt x="13570" y="2435"/>
                  </a:cubicBezTo>
                  <a:cubicBezTo>
                    <a:pt x="13570" y="2081"/>
                    <a:pt x="13490" y="1767"/>
                    <a:pt x="13410" y="1767"/>
                  </a:cubicBezTo>
                  <a:cubicBezTo>
                    <a:pt x="13390" y="1767"/>
                    <a:pt x="13390" y="1767"/>
                    <a:pt x="13390" y="1767"/>
                  </a:cubicBezTo>
                  <a:cubicBezTo>
                    <a:pt x="13309" y="1767"/>
                    <a:pt x="13249" y="2081"/>
                    <a:pt x="13249" y="2435"/>
                  </a:cubicBezTo>
                  <a:cubicBezTo>
                    <a:pt x="13249" y="6480"/>
                    <a:pt x="13249" y="6480"/>
                    <a:pt x="13249" y="6480"/>
                  </a:cubicBezTo>
                  <a:cubicBezTo>
                    <a:pt x="12868" y="6480"/>
                    <a:pt x="12868" y="6480"/>
                    <a:pt x="12868" y="6480"/>
                  </a:cubicBezTo>
                  <a:cubicBezTo>
                    <a:pt x="12787" y="6480"/>
                    <a:pt x="12707" y="6716"/>
                    <a:pt x="12707" y="7069"/>
                  </a:cubicBezTo>
                  <a:cubicBezTo>
                    <a:pt x="12707" y="7423"/>
                    <a:pt x="12787" y="7737"/>
                    <a:pt x="12868" y="7737"/>
                  </a:cubicBezTo>
                  <a:cubicBezTo>
                    <a:pt x="13249" y="7737"/>
                    <a:pt x="13249" y="7737"/>
                    <a:pt x="13249" y="7737"/>
                  </a:cubicBezTo>
                  <a:cubicBezTo>
                    <a:pt x="13249" y="17280"/>
                    <a:pt x="13249" y="17280"/>
                    <a:pt x="13249" y="17280"/>
                  </a:cubicBezTo>
                  <a:cubicBezTo>
                    <a:pt x="13249" y="19990"/>
                    <a:pt x="13691" y="21247"/>
                    <a:pt x="14223" y="21247"/>
                  </a:cubicBezTo>
                  <a:cubicBezTo>
                    <a:pt x="14383" y="21247"/>
                    <a:pt x="14564" y="21168"/>
                    <a:pt x="14725" y="20893"/>
                  </a:cubicBezTo>
                  <a:cubicBezTo>
                    <a:pt x="14785" y="20815"/>
                    <a:pt x="14825" y="20579"/>
                    <a:pt x="14825" y="20304"/>
                  </a:cubicBezTo>
                  <a:cubicBezTo>
                    <a:pt x="14825" y="19990"/>
                    <a:pt x="14765" y="19715"/>
                    <a:pt x="14684" y="19715"/>
                  </a:cubicBezTo>
                  <a:cubicBezTo>
                    <a:pt x="14564" y="19911"/>
                    <a:pt x="14423" y="19990"/>
                    <a:pt x="14283" y="19990"/>
                  </a:cubicBezTo>
                  <a:cubicBezTo>
                    <a:pt x="13861" y="19990"/>
                    <a:pt x="13570" y="19204"/>
                    <a:pt x="13570" y="17123"/>
                  </a:cubicBezTo>
                  <a:cubicBezTo>
                    <a:pt x="13570" y="7737"/>
                    <a:pt x="13570" y="7737"/>
                    <a:pt x="13570" y="7737"/>
                  </a:cubicBezTo>
                  <a:lnTo>
                    <a:pt x="14684" y="7737"/>
                  </a:lnTo>
                  <a:close/>
                  <a:moveTo>
                    <a:pt x="17103" y="6048"/>
                  </a:moveTo>
                  <a:cubicBezTo>
                    <a:pt x="16160" y="6048"/>
                    <a:pt x="15447" y="9425"/>
                    <a:pt x="15447" y="13745"/>
                  </a:cubicBezTo>
                  <a:cubicBezTo>
                    <a:pt x="15447" y="13824"/>
                    <a:pt x="15447" y="13824"/>
                    <a:pt x="15447" y="13824"/>
                  </a:cubicBezTo>
                  <a:cubicBezTo>
                    <a:pt x="15447" y="18458"/>
                    <a:pt x="16240" y="21482"/>
                    <a:pt x="17164" y="21482"/>
                  </a:cubicBezTo>
                  <a:cubicBezTo>
                    <a:pt x="17665" y="21600"/>
                    <a:pt x="18167" y="20736"/>
                    <a:pt x="18519" y="19126"/>
                  </a:cubicBezTo>
                  <a:cubicBezTo>
                    <a:pt x="18559" y="18969"/>
                    <a:pt x="18579" y="18812"/>
                    <a:pt x="18579" y="18615"/>
                  </a:cubicBezTo>
                  <a:cubicBezTo>
                    <a:pt x="18579" y="18301"/>
                    <a:pt x="18499" y="17948"/>
                    <a:pt x="18418" y="17948"/>
                  </a:cubicBezTo>
                  <a:cubicBezTo>
                    <a:pt x="18378" y="17948"/>
                    <a:pt x="18338" y="18026"/>
                    <a:pt x="18318" y="18105"/>
                  </a:cubicBezTo>
                  <a:cubicBezTo>
                    <a:pt x="18027" y="19401"/>
                    <a:pt x="17605" y="20147"/>
                    <a:pt x="17184" y="20147"/>
                  </a:cubicBezTo>
                  <a:cubicBezTo>
                    <a:pt x="16501" y="20147"/>
                    <a:pt x="15869" y="18026"/>
                    <a:pt x="15809" y="14413"/>
                  </a:cubicBezTo>
                  <a:cubicBezTo>
                    <a:pt x="18559" y="14413"/>
                    <a:pt x="18559" y="14413"/>
                    <a:pt x="18559" y="14413"/>
                  </a:cubicBezTo>
                  <a:cubicBezTo>
                    <a:pt x="18639" y="14413"/>
                    <a:pt x="18719" y="14060"/>
                    <a:pt x="18719" y="13745"/>
                  </a:cubicBezTo>
                  <a:cubicBezTo>
                    <a:pt x="18719" y="9425"/>
                    <a:pt x="18087" y="6048"/>
                    <a:pt x="17103" y="6048"/>
                  </a:cubicBezTo>
                  <a:close/>
                  <a:moveTo>
                    <a:pt x="15788" y="13078"/>
                  </a:moveTo>
                  <a:cubicBezTo>
                    <a:pt x="15849" y="9857"/>
                    <a:pt x="16401" y="7423"/>
                    <a:pt x="17083" y="7423"/>
                  </a:cubicBezTo>
                  <a:cubicBezTo>
                    <a:pt x="17866" y="7423"/>
                    <a:pt x="18298" y="10093"/>
                    <a:pt x="18338" y="13078"/>
                  </a:cubicBezTo>
                  <a:lnTo>
                    <a:pt x="15788" y="13078"/>
                  </a:lnTo>
                  <a:close/>
                  <a:moveTo>
                    <a:pt x="21419" y="6323"/>
                  </a:moveTo>
                  <a:cubicBezTo>
                    <a:pt x="20797" y="6480"/>
                    <a:pt x="20245" y="8247"/>
                    <a:pt x="20024" y="10682"/>
                  </a:cubicBezTo>
                  <a:cubicBezTo>
                    <a:pt x="20024" y="7148"/>
                    <a:pt x="20024" y="7148"/>
                    <a:pt x="20024" y="7148"/>
                  </a:cubicBezTo>
                  <a:cubicBezTo>
                    <a:pt x="20024" y="6833"/>
                    <a:pt x="19944" y="6480"/>
                    <a:pt x="19864" y="6480"/>
                  </a:cubicBezTo>
                  <a:cubicBezTo>
                    <a:pt x="19763" y="6480"/>
                    <a:pt x="19703" y="6716"/>
                    <a:pt x="19683" y="7148"/>
                  </a:cubicBezTo>
                  <a:cubicBezTo>
                    <a:pt x="19683" y="20657"/>
                    <a:pt x="19683" y="20657"/>
                    <a:pt x="19683" y="20657"/>
                  </a:cubicBezTo>
                  <a:cubicBezTo>
                    <a:pt x="19683" y="21011"/>
                    <a:pt x="19763" y="21325"/>
                    <a:pt x="19843" y="21325"/>
                  </a:cubicBezTo>
                  <a:cubicBezTo>
                    <a:pt x="19944" y="21325"/>
                    <a:pt x="20004" y="21089"/>
                    <a:pt x="20024" y="20657"/>
                  </a:cubicBezTo>
                  <a:cubicBezTo>
                    <a:pt x="20024" y="15238"/>
                    <a:pt x="20024" y="15238"/>
                    <a:pt x="20024" y="15238"/>
                  </a:cubicBezTo>
                  <a:cubicBezTo>
                    <a:pt x="20024" y="10525"/>
                    <a:pt x="20677" y="8247"/>
                    <a:pt x="21419" y="7933"/>
                  </a:cubicBezTo>
                  <a:cubicBezTo>
                    <a:pt x="21439" y="7933"/>
                    <a:pt x="21439" y="7933"/>
                    <a:pt x="21439" y="7933"/>
                  </a:cubicBezTo>
                  <a:cubicBezTo>
                    <a:pt x="21540" y="7933"/>
                    <a:pt x="21600" y="7501"/>
                    <a:pt x="21600" y="7148"/>
                  </a:cubicBezTo>
                  <a:cubicBezTo>
                    <a:pt x="21600" y="6637"/>
                    <a:pt x="21520" y="6323"/>
                    <a:pt x="21419" y="6323"/>
                  </a:cubicBezTo>
                  <a:close/>
                </a:path>
              </a:pathLst>
            </a:custGeom>
            <a:solidFill>
              <a:srgbClr val="151027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1446775" y="124474"/>
              <a:ext cx="730357" cy="170789"/>
            </a:xfrm>
            <a:custGeom>
              <a:avLst/>
              <a:gdLst/>
              <a:ahLst/>
              <a:cxnLst/>
              <a:rect l="l" t="t" r="r" b="b"/>
              <a:pathLst>
                <a:path w="21577" h="21153" extrusionOk="0">
                  <a:moveTo>
                    <a:pt x="6191" y="211"/>
                  </a:moveTo>
                  <a:cubicBezTo>
                    <a:pt x="5891" y="211"/>
                    <a:pt x="5641" y="1100"/>
                    <a:pt x="5566" y="2460"/>
                  </a:cubicBezTo>
                  <a:cubicBezTo>
                    <a:pt x="4828" y="12867"/>
                    <a:pt x="4828" y="12867"/>
                    <a:pt x="4828" y="12867"/>
                  </a:cubicBezTo>
                  <a:cubicBezTo>
                    <a:pt x="4102" y="2460"/>
                    <a:pt x="4102" y="2460"/>
                    <a:pt x="4102" y="2460"/>
                  </a:cubicBezTo>
                  <a:cubicBezTo>
                    <a:pt x="4027" y="1100"/>
                    <a:pt x="3752" y="106"/>
                    <a:pt x="3427" y="106"/>
                  </a:cubicBezTo>
                  <a:cubicBezTo>
                    <a:pt x="3352" y="106"/>
                    <a:pt x="3352" y="106"/>
                    <a:pt x="3352" y="106"/>
                  </a:cubicBezTo>
                  <a:cubicBezTo>
                    <a:pt x="3027" y="106"/>
                    <a:pt x="2739" y="995"/>
                    <a:pt x="2664" y="2460"/>
                  </a:cubicBezTo>
                  <a:cubicBezTo>
                    <a:pt x="1939" y="12763"/>
                    <a:pt x="1939" y="12763"/>
                    <a:pt x="1939" y="12763"/>
                  </a:cubicBezTo>
                  <a:cubicBezTo>
                    <a:pt x="1238" y="2355"/>
                    <a:pt x="1238" y="2355"/>
                    <a:pt x="1238" y="2355"/>
                  </a:cubicBezTo>
                  <a:cubicBezTo>
                    <a:pt x="1163" y="1100"/>
                    <a:pt x="913" y="106"/>
                    <a:pt x="600" y="106"/>
                  </a:cubicBezTo>
                  <a:cubicBezTo>
                    <a:pt x="575" y="106"/>
                    <a:pt x="575" y="106"/>
                    <a:pt x="575" y="106"/>
                  </a:cubicBezTo>
                  <a:cubicBezTo>
                    <a:pt x="250" y="106"/>
                    <a:pt x="0" y="1309"/>
                    <a:pt x="0" y="2774"/>
                  </a:cubicBezTo>
                  <a:cubicBezTo>
                    <a:pt x="0" y="3244"/>
                    <a:pt x="25" y="3663"/>
                    <a:pt x="50" y="4133"/>
                  </a:cubicBezTo>
                  <a:cubicBezTo>
                    <a:pt x="1188" y="18568"/>
                    <a:pt x="1188" y="18568"/>
                    <a:pt x="1188" y="18568"/>
                  </a:cubicBezTo>
                  <a:cubicBezTo>
                    <a:pt x="1263" y="20033"/>
                    <a:pt x="1538" y="21026"/>
                    <a:pt x="1889" y="21131"/>
                  </a:cubicBezTo>
                  <a:cubicBezTo>
                    <a:pt x="1939" y="21131"/>
                    <a:pt x="1939" y="21131"/>
                    <a:pt x="1939" y="21131"/>
                  </a:cubicBezTo>
                  <a:cubicBezTo>
                    <a:pt x="2264" y="21131"/>
                    <a:pt x="2539" y="20137"/>
                    <a:pt x="2639" y="18673"/>
                  </a:cubicBezTo>
                  <a:cubicBezTo>
                    <a:pt x="3377" y="8370"/>
                    <a:pt x="3377" y="8370"/>
                    <a:pt x="3377" y="8370"/>
                  </a:cubicBezTo>
                  <a:cubicBezTo>
                    <a:pt x="4102" y="18673"/>
                    <a:pt x="4102" y="18673"/>
                    <a:pt x="4102" y="18673"/>
                  </a:cubicBezTo>
                  <a:cubicBezTo>
                    <a:pt x="4177" y="20137"/>
                    <a:pt x="4478" y="21131"/>
                    <a:pt x="4803" y="21131"/>
                  </a:cubicBezTo>
                  <a:cubicBezTo>
                    <a:pt x="4853" y="21131"/>
                    <a:pt x="4853" y="21131"/>
                    <a:pt x="4853" y="21131"/>
                  </a:cubicBezTo>
                  <a:cubicBezTo>
                    <a:pt x="5216" y="21131"/>
                    <a:pt x="5516" y="20137"/>
                    <a:pt x="5591" y="18568"/>
                  </a:cubicBezTo>
                  <a:cubicBezTo>
                    <a:pt x="6716" y="4029"/>
                    <a:pt x="6716" y="4029"/>
                    <a:pt x="6716" y="4029"/>
                  </a:cubicBezTo>
                  <a:cubicBezTo>
                    <a:pt x="6741" y="3663"/>
                    <a:pt x="6766" y="3244"/>
                    <a:pt x="6766" y="2878"/>
                  </a:cubicBezTo>
                  <a:cubicBezTo>
                    <a:pt x="6766" y="2774"/>
                    <a:pt x="6766" y="2774"/>
                    <a:pt x="6766" y="2774"/>
                  </a:cubicBezTo>
                  <a:cubicBezTo>
                    <a:pt x="6766" y="1309"/>
                    <a:pt x="6516" y="211"/>
                    <a:pt x="6191" y="211"/>
                  </a:cubicBezTo>
                  <a:close/>
                  <a:moveTo>
                    <a:pt x="9418" y="211"/>
                  </a:moveTo>
                  <a:cubicBezTo>
                    <a:pt x="8905" y="106"/>
                    <a:pt x="8430" y="525"/>
                    <a:pt x="7955" y="1205"/>
                  </a:cubicBezTo>
                  <a:cubicBezTo>
                    <a:pt x="7754" y="1571"/>
                    <a:pt x="7629" y="2460"/>
                    <a:pt x="7629" y="3453"/>
                  </a:cubicBezTo>
                  <a:cubicBezTo>
                    <a:pt x="7629" y="4813"/>
                    <a:pt x="7880" y="5807"/>
                    <a:pt x="8180" y="5702"/>
                  </a:cubicBezTo>
                  <a:cubicBezTo>
                    <a:pt x="8230" y="5702"/>
                    <a:pt x="8305" y="5702"/>
                    <a:pt x="8355" y="5598"/>
                  </a:cubicBezTo>
                  <a:cubicBezTo>
                    <a:pt x="8655" y="5127"/>
                    <a:pt x="8955" y="5022"/>
                    <a:pt x="9268" y="5022"/>
                  </a:cubicBezTo>
                  <a:cubicBezTo>
                    <a:pt x="9918" y="5022"/>
                    <a:pt x="10243" y="6278"/>
                    <a:pt x="10243" y="8736"/>
                  </a:cubicBezTo>
                  <a:cubicBezTo>
                    <a:pt x="10243" y="9050"/>
                    <a:pt x="10243" y="9050"/>
                    <a:pt x="10243" y="9050"/>
                  </a:cubicBezTo>
                  <a:cubicBezTo>
                    <a:pt x="9893" y="8474"/>
                    <a:pt x="9518" y="8265"/>
                    <a:pt x="9130" y="8265"/>
                  </a:cubicBezTo>
                  <a:cubicBezTo>
                    <a:pt x="8055" y="8265"/>
                    <a:pt x="7304" y="10409"/>
                    <a:pt x="7304" y="14907"/>
                  </a:cubicBezTo>
                  <a:cubicBezTo>
                    <a:pt x="7304" y="18934"/>
                    <a:pt x="8030" y="21131"/>
                    <a:pt x="8855" y="21131"/>
                  </a:cubicBezTo>
                  <a:cubicBezTo>
                    <a:pt x="9393" y="21288"/>
                    <a:pt x="9893" y="20242"/>
                    <a:pt x="10243" y="18568"/>
                  </a:cubicBezTo>
                  <a:cubicBezTo>
                    <a:pt x="10268" y="20033"/>
                    <a:pt x="10544" y="21026"/>
                    <a:pt x="10869" y="21026"/>
                  </a:cubicBezTo>
                  <a:cubicBezTo>
                    <a:pt x="11231" y="21026"/>
                    <a:pt x="11507" y="19823"/>
                    <a:pt x="11507" y="18254"/>
                  </a:cubicBezTo>
                  <a:cubicBezTo>
                    <a:pt x="11507" y="9050"/>
                    <a:pt x="11507" y="9050"/>
                    <a:pt x="11507" y="9050"/>
                  </a:cubicBezTo>
                  <a:cubicBezTo>
                    <a:pt x="11532" y="6696"/>
                    <a:pt x="11357" y="4343"/>
                    <a:pt x="10994" y="2564"/>
                  </a:cubicBezTo>
                  <a:cubicBezTo>
                    <a:pt x="10619" y="1100"/>
                    <a:pt x="10118" y="211"/>
                    <a:pt x="9418" y="211"/>
                  </a:cubicBezTo>
                  <a:close/>
                  <a:moveTo>
                    <a:pt x="10268" y="13547"/>
                  </a:moveTo>
                  <a:cubicBezTo>
                    <a:pt x="10268" y="15796"/>
                    <a:pt x="9843" y="17104"/>
                    <a:pt x="9243" y="16999"/>
                  </a:cubicBezTo>
                  <a:cubicBezTo>
                    <a:pt x="8830" y="16999"/>
                    <a:pt x="8530" y="16110"/>
                    <a:pt x="8530" y="14541"/>
                  </a:cubicBezTo>
                  <a:cubicBezTo>
                    <a:pt x="8530" y="14436"/>
                    <a:pt x="8530" y="14436"/>
                    <a:pt x="8530" y="14436"/>
                  </a:cubicBezTo>
                  <a:cubicBezTo>
                    <a:pt x="8530" y="12763"/>
                    <a:pt x="8880" y="11612"/>
                    <a:pt x="9443" y="11612"/>
                  </a:cubicBezTo>
                  <a:cubicBezTo>
                    <a:pt x="9718" y="11612"/>
                    <a:pt x="10018" y="11978"/>
                    <a:pt x="10268" y="12397"/>
                  </a:cubicBezTo>
                  <a:lnTo>
                    <a:pt x="10268" y="13547"/>
                  </a:lnTo>
                  <a:close/>
                  <a:moveTo>
                    <a:pt x="15984" y="106"/>
                  </a:moveTo>
                  <a:cubicBezTo>
                    <a:pt x="15709" y="106"/>
                    <a:pt x="15459" y="891"/>
                    <a:pt x="15384" y="2094"/>
                  </a:cubicBezTo>
                  <a:cubicBezTo>
                    <a:pt x="14371" y="13966"/>
                    <a:pt x="14371" y="13966"/>
                    <a:pt x="14371" y="13966"/>
                  </a:cubicBezTo>
                  <a:cubicBezTo>
                    <a:pt x="13395" y="2251"/>
                    <a:pt x="13395" y="2251"/>
                    <a:pt x="13395" y="2251"/>
                  </a:cubicBezTo>
                  <a:cubicBezTo>
                    <a:pt x="13320" y="995"/>
                    <a:pt x="13058" y="106"/>
                    <a:pt x="12757" y="106"/>
                  </a:cubicBezTo>
                  <a:cubicBezTo>
                    <a:pt x="12432" y="106"/>
                    <a:pt x="12157" y="1205"/>
                    <a:pt x="12132" y="2774"/>
                  </a:cubicBezTo>
                  <a:cubicBezTo>
                    <a:pt x="12132" y="3244"/>
                    <a:pt x="12157" y="3663"/>
                    <a:pt x="12207" y="4133"/>
                  </a:cubicBezTo>
                  <a:cubicBezTo>
                    <a:pt x="13620" y="18568"/>
                    <a:pt x="13620" y="18568"/>
                    <a:pt x="13620" y="18568"/>
                  </a:cubicBezTo>
                  <a:cubicBezTo>
                    <a:pt x="13720" y="20033"/>
                    <a:pt x="13996" y="21026"/>
                    <a:pt x="14346" y="21131"/>
                  </a:cubicBezTo>
                  <a:cubicBezTo>
                    <a:pt x="14421" y="21131"/>
                    <a:pt x="14421" y="21131"/>
                    <a:pt x="14421" y="21131"/>
                  </a:cubicBezTo>
                  <a:cubicBezTo>
                    <a:pt x="14746" y="21026"/>
                    <a:pt x="15046" y="20137"/>
                    <a:pt x="15171" y="18673"/>
                  </a:cubicBezTo>
                  <a:cubicBezTo>
                    <a:pt x="16535" y="4238"/>
                    <a:pt x="16535" y="4238"/>
                    <a:pt x="16535" y="4238"/>
                  </a:cubicBezTo>
                  <a:cubicBezTo>
                    <a:pt x="16585" y="3767"/>
                    <a:pt x="16610" y="3349"/>
                    <a:pt x="16610" y="2878"/>
                  </a:cubicBezTo>
                  <a:cubicBezTo>
                    <a:pt x="16610" y="2774"/>
                    <a:pt x="16610" y="2774"/>
                    <a:pt x="16610" y="2774"/>
                  </a:cubicBezTo>
                  <a:cubicBezTo>
                    <a:pt x="16610" y="1309"/>
                    <a:pt x="16334" y="106"/>
                    <a:pt x="15984" y="106"/>
                  </a:cubicBezTo>
                  <a:close/>
                  <a:moveTo>
                    <a:pt x="19374" y="2"/>
                  </a:moveTo>
                  <a:cubicBezTo>
                    <a:pt x="18048" y="2"/>
                    <a:pt x="17110" y="4813"/>
                    <a:pt x="17110" y="10619"/>
                  </a:cubicBezTo>
                  <a:cubicBezTo>
                    <a:pt x="17110" y="11508"/>
                    <a:pt x="17110" y="11508"/>
                    <a:pt x="17110" y="11508"/>
                  </a:cubicBezTo>
                  <a:cubicBezTo>
                    <a:pt x="17160" y="17104"/>
                    <a:pt x="18248" y="21497"/>
                    <a:pt x="19511" y="21131"/>
                  </a:cubicBezTo>
                  <a:cubicBezTo>
                    <a:pt x="20087" y="21131"/>
                    <a:pt x="20637" y="20346"/>
                    <a:pt x="21087" y="18673"/>
                  </a:cubicBezTo>
                  <a:cubicBezTo>
                    <a:pt x="21212" y="18254"/>
                    <a:pt x="21262" y="17679"/>
                    <a:pt x="21262" y="16999"/>
                  </a:cubicBezTo>
                  <a:cubicBezTo>
                    <a:pt x="21262" y="16895"/>
                    <a:pt x="21262" y="16895"/>
                    <a:pt x="21262" y="16895"/>
                  </a:cubicBezTo>
                  <a:cubicBezTo>
                    <a:pt x="21262" y="15692"/>
                    <a:pt x="21037" y="14646"/>
                    <a:pt x="20762" y="14646"/>
                  </a:cubicBezTo>
                  <a:cubicBezTo>
                    <a:pt x="20662" y="14646"/>
                    <a:pt x="20537" y="14750"/>
                    <a:pt x="20462" y="15116"/>
                  </a:cubicBezTo>
                  <a:cubicBezTo>
                    <a:pt x="20187" y="16005"/>
                    <a:pt x="19861" y="16581"/>
                    <a:pt x="19536" y="16476"/>
                  </a:cubicBezTo>
                  <a:cubicBezTo>
                    <a:pt x="18973" y="16581"/>
                    <a:pt x="18498" y="14907"/>
                    <a:pt x="18423" y="12397"/>
                  </a:cubicBezTo>
                  <a:cubicBezTo>
                    <a:pt x="21012" y="12397"/>
                    <a:pt x="21012" y="12397"/>
                    <a:pt x="21012" y="12397"/>
                  </a:cubicBezTo>
                  <a:cubicBezTo>
                    <a:pt x="21337" y="12292"/>
                    <a:pt x="21600" y="11089"/>
                    <a:pt x="21575" y="9625"/>
                  </a:cubicBezTo>
                  <a:cubicBezTo>
                    <a:pt x="21575" y="9154"/>
                    <a:pt x="21575" y="9154"/>
                    <a:pt x="21575" y="9154"/>
                  </a:cubicBezTo>
                  <a:cubicBezTo>
                    <a:pt x="21575" y="4133"/>
                    <a:pt x="20587" y="-103"/>
                    <a:pt x="19374" y="2"/>
                  </a:cubicBezTo>
                  <a:close/>
                  <a:moveTo>
                    <a:pt x="18398" y="9050"/>
                  </a:moveTo>
                  <a:cubicBezTo>
                    <a:pt x="18498" y="6382"/>
                    <a:pt x="18848" y="4709"/>
                    <a:pt x="19374" y="4709"/>
                  </a:cubicBezTo>
                  <a:cubicBezTo>
                    <a:pt x="19912" y="4709"/>
                    <a:pt x="20262" y="6487"/>
                    <a:pt x="20337" y="9050"/>
                  </a:cubicBezTo>
                  <a:lnTo>
                    <a:pt x="18398" y="9050"/>
                  </a:lnTo>
                  <a:close/>
                </a:path>
              </a:pathLst>
            </a:custGeom>
            <a:solidFill>
              <a:srgbClr val="151027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 background copy 2">
  <p:cSld name="Alt background copy 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/>
          <p:nvPr/>
        </p:nvSpPr>
        <p:spPr>
          <a:xfrm>
            <a:off x="2888" y="-32427"/>
            <a:ext cx="9139800" cy="142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0775" tIns="20775" rIns="20775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100"/>
              <a:buFont typeface="Calibri" panose="020F0502020204030204"/>
              <a:buNone/>
            </a:pPr>
            <a:endParaRPr sz="110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" name="Google Shape;71;p14"/>
          <p:cNvGrpSpPr/>
          <p:nvPr/>
        </p:nvGrpSpPr>
        <p:grpSpPr>
          <a:xfrm>
            <a:off x="6941440" y="528070"/>
            <a:ext cx="1632867" cy="307398"/>
            <a:chOff x="0" y="0"/>
            <a:chExt cx="2177156" cy="409864"/>
          </a:xfrm>
        </p:grpSpPr>
        <p:sp>
          <p:nvSpPr>
            <p:cNvPr id="72" name="Google Shape;72;p14"/>
            <p:cNvSpPr/>
            <p:nvPr/>
          </p:nvSpPr>
          <p:spPr>
            <a:xfrm>
              <a:off x="0" y="0"/>
              <a:ext cx="375265" cy="409864"/>
            </a:xfrm>
            <a:custGeom>
              <a:avLst/>
              <a:gdLst/>
              <a:ahLst/>
              <a:cxnLst/>
              <a:rect l="l" t="t" r="r" b="b"/>
              <a:pathLst>
                <a:path w="17857" h="20409" extrusionOk="0">
                  <a:moveTo>
                    <a:pt x="13317" y="8671"/>
                  </a:moveTo>
                  <a:cubicBezTo>
                    <a:pt x="15820" y="6522"/>
                    <a:pt x="20968" y="-1191"/>
                    <a:pt x="12913" y="158"/>
                  </a:cubicBezTo>
                  <a:cubicBezTo>
                    <a:pt x="9421" y="727"/>
                    <a:pt x="4253" y="4288"/>
                    <a:pt x="3224" y="8355"/>
                  </a:cubicBezTo>
                  <a:cubicBezTo>
                    <a:pt x="2679" y="7259"/>
                    <a:pt x="2093" y="6206"/>
                    <a:pt x="1427" y="5194"/>
                  </a:cubicBezTo>
                  <a:cubicBezTo>
                    <a:pt x="478" y="3803"/>
                    <a:pt x="-632" y="4878"/>
                    <a:pt x="438" y="6311"/>
                  </a:cubicBezTo>
                  <a:cubicBezTo>
                    <a:pt x="3466" y="10441"/>
                    <a:pt x="5586" y="15394"/>
                    <a:pt x="5586" y="20409"/>
                  </a:cubicBezTo>
                  <a:cubicBezTo>
                    <a:pt x="5828" y="17922"/>
                    <a:pt x="5444" y="14888"/>
                    <a:pt x="4516" y="11917"/>
                  </a:cubicBezTo>
                  <a:cubicBezTo>
                    <a:pt x="4980" y="12085"/>
                    <a:pt x="5485" y="12169"/>
                    <a:pt x="5949" y="12169"/>
                  </a:cubicBezTo>
                  <a:cubicBezTo>
                    <a:pt x="7584" y="14951"/>
                    <a:pt x="10087" y="17353"/>
                    <a:pt x="12913" y="18470"/>
                  </a:cubicBezTo>
                  <a:cubicBezTo>
                    <a:pt x="15497" y="19566"/>
                    <a:pt x="18929" y="18913"/>
                    <a:pt x="17536" y="14593"/>
                  </a:cubicBezTo>
                  <a:cubicBezTo>
                    <a:pt x="16789" y="12233"/>
                    <a:pt x="15033" y="10167"/>
                    <a:pt x="13317" y="8671"/>
                  </a:cubicBezTo>
                  <a:close/>
                  <a:moveTo>
                    <a:pt x="13681" y="1169"/>
                  </a:moveTo>
                  <a:cubicBezTo>
                    <a:pt x="18142" y="642"/>
                    <a:pt x="13358" y="6437"/>
                    <a:pt x="11783" y="7512"/>
                  </a:cubicBezTo>
                  <a:cubicBezTo>
                    <a:pt x="10309" y="6522"/>
                    <a:pt x="8492" y="5637"/>
                    <a:pt x="6696" y="5890"/>
                  </a:cubicBezTo>
                  <a:cubicBezTo>
                    <a:pt x="7988" y="4162"/>
                    <a:pt x="11097" y="1485"/>
                    <a:pt x="13681" y="1169"/>
                  </a:cubicBezTo>
                  <a:close/>
                  <a:moveTo>
                    <a:pt x="6655" y="7154"/>
                  </a:moveTo>
                  <a:cubicBezTo>
                    <a:pt x="7867" y="7049"/>
                    <a:pt x="9199" y="7765"/>
                    <a:pt x="10208" y="8482"/>
                  </a:cubicBezTo>
                  <a:cubicBezTo>
                    <a:pt x="9239" y="9008"/>
                    <a:pt x="8169" y="9325"/>
                    <a:pt x="7059" y="9409"/>
                  </a:cubicBezTo>
                  <a:cubicBezTo>
                    <a:pt x="5404" y="9409"/>
                    <a:pt x="5081" y="7323"/>
                    <a:pt x="6655" y="7154"/>
                  </a:cubicBezTo>
                  <a:close/>
                  <a:moveTo>
                    <a:pt x="12853" y="16194"/>
                  </a:moveTo>
                  <a:cubicBezTo>
                    <a:pt x="10733" y="15562"/>
                    <a:pt x="8775" y="13792"/>
                    <a:pt x="7342" y="12001"/>
                  </a:cubicBezTo>
                  <a:cubicBezTo>
                    <a:pt x="8513" y="11769"/>
                    <a:pt x="9663" y="11284"/>
                    <a:pt x="10733" y="10610"/>
                  </a:cubicBezTo>
                  <a:cubicBezTo>
                    <a:pt x="11137" y="10399"/>
                    <a:pt x="11521" y="10125"/>
                    <a:pt x="11884" y="9830"/>
                  </a:cubicBezTo>
                  <a:cubicBezTo>
                    <a:pt x="13135" y="11031"/>
                    <a:pt x="14427" y="12633"/>
                    <a:pt x="14932" y="14445"/>
                  </a:cubicBezTo>
                  <a:cubicBezTo>
                    <a:pt x="15417" y="16405"/>
                    <a:pt x="14064" y="16553"/>
                    <a:pt x="12853" y="16194"/>
                  </a:cubicBezTo>
                  <a:close/>
                </a:path>
              </a:pathLst>
            </a:custGeom>
            <a:solidFill>
              <a:srgbClr val="F5A623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1027"/>
                </a:buClr>
                <a:buSzPts val="1100"/>
                <a:buFont typeface="Open Sans SemiBold"/>
                <a:buNone/>
              </a:pPr>
              <a:endParaRPr sz="1100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3216" y="65511"/>
              <a:ext cx="910008" cy="231372"/>
            </a:xfrm>
            <a:custGeom>
              <a:avLst/>
              <a:gdLst/>
              <a:ahLst/>
              <a:cxnLst/>
              <a:rect l="l" t="t" r="r" b="b"/>
              <a:pathLst>
                <a:path w="21600" h="21493" extrusionOk="0">
                  <a:moveTo>
                    <a:pt x="3252" y="982"/>
                  </a:moveTo>
                  <a:cubicBezTo>
                    <a:pt x="201" y="982"/>
                    <a:pt x="201" y="982"/>
                    <a:pt x="201" y="982"/>
                  </a:cubicBezTo>
                  <a:cubicBezTo>
                    <a:pt x="100" y="982"/>
                    <a:pt x="20" y="1335"/>
                    <a:pt x="20" y="1767"/>
                  </a:cubicBezTo>
                  <a:cubicBezTo>
                    <a:pt x="0" y="1767"/>
                    <a:pt x="0" y="1767"/>
                    <a:pt x="0" y="1767"/>
                  </a:cubicBezTo>
                  <a:cubicBezTo>
                    <a:pt x="0" y="20383"/>
                    <a:pt x="0" y="20383"/>
                    <a:pt x="0" y="20383"/>
                  </a:cubicBezTo>
                  <a:cubicBezTo>
                    <a:pt x="0" y="20815"/>
                    <a:pt x="80" y="21168"/>
                    <a:pt x="181" y="21168"/>
                  </a:cubicBezTo>
                  <a:cubicBezTo>
                    <a:pt x="281" y="21168"/>
                    <a:pt x="361" y="20815"/>
                    <a:pt x="381" y="20383"/>
                  </a:cubicBezTo>
                  <a:cubicBezTo>
                    <a:pt x="381" y="11978"/>
                    <a:pt x="381" y="11978"/>
                    <a:pt x="381" y="11978"/>
                  </a:cubicBezTo>
                  <a:cubicBezTo>
                    <a:pt x="2971" y="11978"/>
                    <a:pt x="2971" y="11978"/>
                    <a:pt x="2971" y="11978"/>
                  </a:cubicBezTo>
                  <a:cubicBezTo>
                    <a:pt x="3071" y="11978"/>
                    <a:pt x="3132" y="11625"/>
                    <a:pt x="3132" y="11271"/>
                  </a:cubicBezTo>
                  <a:cubicBezTo>
                    <a:pt x="3132" y="10879"/>
                    <a:pt x="3051" y="10604"/>
                    <a:pt x="2971" y="10604"/>
                  </a:cubicBezTo>
                  <a:cubicBezTo>
                    <a:pt x="361" y="10604"/>
                    <a:pt x="361" y="10604"/>
                    <a:pt x="361" y="10604"/>
                  </a:cubicBezTo>
                  <a:cubicBezTo>
                    <a:pt x="361" y="2435"/>
                    <a:pt x="361" y="2435"/>
                    <a:pt x="361" y="2435"/>
                  </a:cubicBezTo>
                  <a:cubicBezTo>
                    <a:pt x="3252" y="2435"/>
                    <a:pt x="3252" y="2435"/>
                    <a:pt x="3252" y="2435"/>
                  </a:cubicBezTo>
                  <a:cubicBezTo>
                    <a:pt x="3352" y="2435"/>
                    <a:pt x="3413" y="2081"/>
                    <a:pt x="3413" y="1767"/>
                  </a:cubicBezTo>
                  <a:cubicBezTo>
                    <a:pt x="3413" y="1532"/>
                    <a:pt x="3352" y="1296"/>
                    <a:pt x="3252" y="982"/>
                  </a:cubicBezTo>
                  <a:close/>
                  <a:moveTo>
                    <a:pt x="4637" y="0"/>
                  </a:moveTo>
                  <a:cubicBezTo>
                    <a:pt x="4617" y="0"/>
                    <a:pt x="4617" y="0"/>
                    <a:pt x="4617" y="0"/>
                  </a:cubicBezTo>
                  <a:cubicBezTo>
                    <a:pt x="4537" y="0"/>
                    <a:pt x="4477" y="314"/>
                    <a:pt x="4477" y="668"/>
                  </a:cubicBezTo>
                  <a:cubicBezTo>
                    <a:pt x="4477" y="20304"/>
                    <a:pt x="4477" y="20304"/>
                    <a:pt x="4477" y="20304"/>
                  </a:cubicBezTo>
                  <a:cubicBezTo>
                    <a:pt x="4477" y="20736"/>
                    <a:pt x="4557" y="21011"/>
                    <a:pt x="4637" y="21011"/>
                  </a:cubicBezTo>
                  <a:cubicBezTo>
                    <a:pt x="4738" y="21011"/>
                    <a:pt x="4798" y="20657"/>
                    <a:pt x="4798" y="20304"/>
                  </a:cubicBezTo>
                  <a:cubicBezTo>
                    <a:pt x="4798" y="746"/>
                    <a:pt x="4798" y="746"/>
                    <a:pt x="4798" y="746"/>
                  </a:cubicBezTo>
                  <a:cubicBezTo>
                    <a:pt x="4798" y="314"/>
                    <a:pt x="4738" y="0"/>
                    <a:pt x="4637" y="0"/>
                  </a:cubicBezTo>
                  <a:close/>
                  <a:moveTo>
                    <a:pt x="9033" y="7069"/>
                  </a:moveTo>
                  <a:cubicBezTo>
                    <a:pt x="9033" y="6637"/>
                    <a:pt x="8953" y="6401"/>
                    <a:pt x="8873" y="6401"/>
                  </a:cubicBezTo>
                  <a:cubicBezTo>
                    <a:pt x="8772" y="6401"/>
                    <a:pt x="8712" y="6716"/>
                    <a:pt x="8712" y="7069"/>
                  </a:cubicBezTo>
                  <a:cubicBezTo>
                    <a:pt x="8712" y="15238"/>
                    <a:pt x="8712" y="15238"/>
                    <a:pt x="8712" y="15238"/>
                  </a:cubicBezTo>
                  <a:cubicBezTo>
                    <a:pt x="8712" y="18026"/>
                    <a:pt x="8170" y="20225"/>
                    <a:pt x="7508" y="20147"/>
                  </a:cubicBezTo>
                  <a:cubicBezTo>
                    <a:pt x="6795" y="20147"/>
                    <a:pt x="6394" y="18223"/>
                    <a:pt x="6394" y="15159"/>
                  </a:cubicBezTo>
                  <a:cubicBezTo>
                    <a:pt x="6394" y="7069"/>
                    <a:pt x="6394" y="7069"/>
                    <a:pt x="6394" y="7069"/>
                  </a:cubicBezTo>
                  <a:cubicBezTo>
                    <a:pt x="6394" y="6637"/>
                    <a:pt x="6313" y="6401"/>
                    <a:pt x="6233" y="6401"/>
                  </a:cubicBezTo>
                  <a:cubicBezTo>
                    <a:pt x="6153" y="6401"/>
                    <a:pt x="6072" y="6716"/>
                    <a:pt x="6072" y="7069"/>
                  </a:cubicBezTo>
                  <a:cubicBezTo>
                    <a:pt x="6072" y="15434"/>
                    <a:pt x="6072" y="15434"/>
                    <a:pt x="6072" y="15434"/>
                  </a:cubicBezTo>
                  <a:cubicBezTo>
                    <a:pt x="6072" y="18890"/>
                    <a:pt x="6594" y="21404"/>
                    <a:pt x="7468" y="21404"/>
                  </a:cubicBezTo>
                  <a:cubicBezTo>
                    <a:pt x="7990" y="21482"/>
                    <a:pt x="8491" y="20304"/>
                    <a:pt x="8732" y="18380"/>
                  </a:cubicBezTo>
                  <a:cubicBezTo>
                    <a:pt x="8732" y="20500"/>
                    <a:pt x="8732" y="20500"/>
                    <a:pt x="8732" y="20500"/>
                  </a:cubicBezTo>
                  <a:cubicBezTo>
                    <a:pt x="8732" y="20893"/>
                    <a:pt x="8813" y="21168"/>
                    <a:pt x="8893" y="21168"/>
                  </a:cubicBezTo>
                  <a:cubicBezTo>
                    <a:pt x="8993" y="21168"/>
                    <a:pt x="9054" y="20815"/>
                    <a:pt x="9054" y="20500"/>
                  </a:cubicBezTo>
                  <a:cubicBezTo>
                    <a:pt x="9033" y="20500"/>
                    <a:pt x="9033" y="20500"/>
                    <a:pt x="9033" y="20500"/>
                  </a:cubicBezTo>
                  <a:lnTo>
                    <a:pt x="9033" y="7069"/>
                  </a:lnTo>
                  <a:close/>
                  <a:moveTo>
                    <a:pt x="11944" y="7737"/>
                  </a:moveTo>
                  <a:cubicBezTo>
                    <a:pt x="12025" y="7737"/>
                    <a:pt x="12105" y="7501"/>
                    <a:pt x="12105" y="7148"/>
                  </a:cubicBezTo>
                  <a:cubicBezTo>
                    <a:pt x="12105" y="6833"/>
                    <a:pt x="12025" y="6480"/>
                    <a:pt x="11944" y="6480"/>
                  </a:cubicBezTo>
                  <a:cubicBezTo>
                    <a:pt x="10830" y="6480"/>
                    <a:pt x="10830" y="6480"/>
                    <a:pt x="10830" y="6480"/>
                  </a:cubicBezTo>
                  <a:cubicBezTo>
                    <a:pt x="10830" y="2435"/>
                    <a:pt x="10830" y="2435"/>
                    <a:pt x="10830" y="2435"/>
                  </a:cubicBezTo>
                  <a:cubicBezTo>
                    <a:pt x="10830" y="2081"/>
                    <a:pt x="10750" y="1767"/>
                    <a:pt x="10670" y="1767"/>
                  </a:cubicBezTo>
                  <a:cubicBezTo>
                    <a:pt x="10649" y="1767"/>
                    <a:pt x="10649" y="1767"/>
                    <a:pt x="10649" y="1767"/>
                  </a:cubicBezTo>
                  <a:cubicBezTo>
                    <a:pt x="10569" y="1767"/>
                    <a:pt x="10509" y="2081"/>
                    <a:pt x="10509" y="2435"/>
                  </a:cubicBezTo>
                  <a:cubicBezTo>
                    <a:pt x="10509" y="6480"/>
                    <a:pt x="10509" y="6480"/>
                    <a:pt x="10509" y="6480"/>
                  </a:cubicBezTo>
                  <a:cubicBezTo>
                    <a:pt x="10128" y="6480"/>
                    <a:pt x="10128" y="6480"/>
                    <a:pt x="10128" y="6480"/>
                  </a:cubicBezTo>
                  <a:cubicBezTo>
                    <a:pt x="10047" y="6480"/>
                    <a:pt x="9967" y="6716"/>
                    <a:pt x="9967" y="7069"/>
                  </a:cubicBezTo>
                  <a:cubicBezTo>
                    <a:pt x="9967" y="7423"/>
                    <a:pt x="10047" y="7737"/>
                    <a:pt x="10128" y="7737"/>
                  </a:cubicBezTo>
                  <a:cubicBezTo>
                    <a:pt x="10509" y="7737"/>
                    <a:pt x="10509" y="7737"/>
                    <a:pt x="10509" y="7737"/>
                  </a:cubicBezTo>
                  <a:cubicBezTo>
                    <a:pt x="10509" y="17280"/>
                    <a:pt x="10509" y="17280"/>
                    <a:pt x="10509" y="17280"/>
                  </a:cubicBezTo>
                  <a:cubicBezTo>
                    <a:pt x="10509" y="19990"/>
                    <a:pt x="10951" y="21247"/>
                    <a:pt x="11472" y="21247"/>
                  </a:cubicBezTo>
                  <a:cubicBezTo>
                    <a:pt x="11643" y="21247"/>
                    <a:pt x="11824" y="21168"/>
                    <a:pt x="11984" y="20893"/>
                  </a:cubicBezTo>
                  <a:cubicBezTo>
                    <a:pt x="12045" y="20815"/>
                    <a:pt x="12085" y="20579"/>
                    <a:pt x="12085" y="20304"/>
                  </a:cubicBezTo>
                  <a:cubicBezTo>
                    <a:pt x="12085" y="19990"/>
                    <a:pt x="12025" y="19715"/>
                    <a:pt x="11944" y="19715"/>
                  </a:cubicBezTo>
                  <a:cubicBezTo>
                    <a:pt x="11824" y="19911"/>
                    <a:pt x="11683" y="19990"/>
                    <a:pt x="11533" y="19990"/>
                  </a:cubicBezTo>
                  <a:cubicBezTo>
                    <a:pt x="11111" y="19990"/>
                    <a:pt x="10830" y="19204"/>
                    <a:pt x="10830" y="17123"/>
                  </a:cubicBezTo>
                  <a:cubicBezTo>
                    <a:pt x="10830" y="7737"/>
                    <a:pt x="10830" y="7737"/>
                    <a:pt x="10830" y="7737"/>
                  </a:cubicBezTo>
                  <a:lnTo>
                    <a:pt x="11944" y="7737"/>
                  </a:lnTo>
                  <a:close/>
                  <a:moveTo>
                    <a:pt x="14684" y="7737"/>
                  </a:moveTo>
                  <a:cubicBezTo>
                    <a:pt x="14765" y="7737"/>
                    <a:pt x="14845" y="7501"/>
                    <a:pt x="14845" y="7148"/>
                  </a:cubicBezTo>
                  <a:cubicBezTo>
                    <a:pt x="14845" y="6833"/>
                    <a:pt x="14765" y="6480"/>
                    <a:pt x="14684" y="6480"/>
                  </a:cubicBezTo>
                  <a:cubicBezTo>
                    <a:pt x="13570" y="6480"/>
                    <a:pt x="13570" y="6480"/>
                    <a:pt x="13570" y="6480"/>
                  </a:cubicBezTo>
                  <a:cubicBezTo>
                    <a:pt x="13570" y="2435"/>
                    <a:pt x="13570" y="2435"/>
                    <a:pt x="13570" y="2435"/>
                  </a:cubicBezTo>
                  <a:cubicBezTo>
                    <a:pt x="13570" y="2081"/>
                    <a:pt x="13490" y="1767"/>
                    <a:pt x="13410" y="1767"/>
                  </a:cubicBezTo>
                  <a:cubicBezTo>
                    <a:pt x="13390" y="1767"/>
                    <a:pt x="13390" y="1767"/>
                    <a:pt x="13390" y="1767"/>
                  </a:cubicBezTo>
                  <a:cubicBezTo>
                    <a:pt x="13309" y="1767"/>
                    <a:pt x="13249" y="2081"/>
                    <a:pt x="13249" y="2435"/>
                  </a:cubicBezTo>
                  <a:cubicBezTo>
                    <a:pt x="13249" y="6480"/>
                    <a:pt x="13249" y="6480"/>
                    <a:pt x="13249" y="6480"/>
                  </a:cubicBezTo>
                  <a:cubicBezTo>
                    <a:pt x="12868" y="6480"/>
                    <a:pt x="12868" y="6480"/>
                    <a:pt x="12868" y="6480"/>
                  </a:cubicBezTo>
                  <a:cubicBezTo>
                    <a:pt x="12787" y="6480"/>
                    <a:pt x="12707" y="6716"/>
                    <a:pt x="12707" y="7069"/>
                  </a:cubicBezTo>
                  <a:cubicBezTo>
                    <a:pt x="12707" y="7423"/>
                    <a:pt x="12787" y="7737"/>
                    <a:pt x="12868" y="7737"/>
                  </a:cubicBezTo>
                  <a:cubicBezTo>
                    <a:pt x="13249" y="7737"/>
                    <a:pt x="13249" y="7737"/>
                    <a:pt x="13249" y="7737"/>
                  </a:cubicBezTo>
                  <a:cubicBezTo>
                    <a:pt x="13249" y="17280"/>
                    <a:pt x="13249" y="17280"/>
                    <a:pt x="13249" y="17280"/>
                  </a:cubicBezTo>
                  <a:cubicBezTo>
                    <a:pt x="13249" y="19990"/>
                    <a:pt x="13691" y="21247"/>
                    <a:pt x="14223" y="21247"/>
                  </a:cubicBezTo>
                  <a:cubicBezTo>
                    <a:pt x="14383" y="21247"/>
                    <a:pt x="14564" y="21168"/>
                    <a:pt x="14725" y="20893"/>
                  </a:cubicBezTo>
                  <a:cubicBezTo>
                    <a:pt x="14785" y="20815"/>
                    <a:pt x="14825" y="20579"/>
                    <a:pt x="14825" y="20304"/>
                  </a:cubicBezTo>
                  <a:cubicBezTo>
                    <a:pt x="14825" y="19990"/>
                    <a:pt x="14765" y="19715"/>
                    <a:pt x="14684" y="19715"/>
                  </a:cubicBezTo>
                  <a:cubicBezTo>
                    <a:pt x="14564" y="19911"/>
                    <a:pt x="14423" y="19990"/>
                    <a:pt x="14283" y="19990"/>
                  </a:cubicBezTo>
                  <a:cubicBezTo>
                    <a:pt x="13861" y="19990"/>
                    <a:pt x="13570" y="19204"/>
                    <a:pt x="13570" y="17123"/>
                  </a:cubicBezTo>
                  <a:cubicBezTo>
                    <a:pt x="13570" y="7737"/>
                    <a:pt x="13570" y="7737"/>
                    <a:pt x="13570" y="7737"/>
                  </a:cubicBezTo>
                  <a:lnTo>
                    <a:pt x="14684" y="7737"/>
                  </a:lnTo>
                  <a:close/>
                  <a:moveTo>
                    <a:pt x="17103" y="6048"/>
                  </a:moveTo>
                  <a:cubicBezTo>
                    <a:pt x="16160" y="6048"/>
                    <a:pt x="15447" y="9425"/>
                    <a:pt x="15447" y="13745"/>
                  </a:cubicBezTo>
                  <a:cubicBezTo>
                    <a:pt x="15447" y="13824"/>
                    <a:pt x="15447" y="13824"/>
                    <a:pt x="15447" y="13824"/>
                  </a:cubicBezTo>
                  <a:cubicBezTo>
                    <a:pt x="15447" y="18458"/>
                    <a:pt x="16240" y="21482"/>
                    <a:pt x="17164" y="21482"/>
                  </a:cubicBezTo>
                  <a:cubicBezTo>
                    <a:pt x="17665" y="21600"/>
                    <a:pt x="18167" y="20736"/>
                    <a:pt x="18519" y="19126"/>
                  </a:cubicBezTo>
                  <a:cubicBezTo>
                    <a:pt x="18559" y="18969"/>
                    <a:pt x="18579" y="18812"/>
                    <a:pt x="18579" y="18615"/>
                  </a:cubicBezTo>
                  <a:cubicBezTo>
                    <a:pt x="18579" y="18301"/>
                    <a:pt x="18499" y="17948"/>
                    <a:pt x="18418" y="17948"/>
                  </a:cubicBezTo>
                  <a:cubicBezTo>
                    <a:pt x="18378" y="17948"/>
                    <a:pt x="18338" y="18026"/>
                    <a:pt x="18318" y="18105"/>
                  </a:cubicBezTo>
                  <a:cubicBezTo>
                    <a:pt x="18027" y="19401"/>
                    <a:pt x="17605" y="20147"/>
                    <a:pt x="17184" y="20147"/>
                  </a:cubicBezTo>
                  <a:cubicBezTo>
                    <a:pt x="16501" y="20147"/>
                    <a:pt x="15869" y="18026"/>
                    <a:pt x="15809" y="14413"/>
                  </a:cubicBezTo>
                  <a:cubicBezTo>
                    <a:pt x="18559" y="14413"/>
                    <a:pt x="18559" y="14413"/>
                    <a:pt x="18559" y="14413"/>
                  </a:cubicBezTo>
                  <a:cubicBezTo>
                    <a:pt x="18639" y="14413"/>
                    <a:pt x="18719" y="14060"/>
                    <a:pt x="18719" y="13745"/>
                  </a:cubicBezTo>
                  <a:cubicBezTo>
                    <a:pt x="18719" y="9425"/>
                    <a:pt x="18087" y="6048"/>
                    <a:pt x="17103" y="6048"/>
                  </a:cubicBezTo>
                  <a:close/>
                  <a:moveTo>
                    <a:pt x="15788" y="13078"/>
                  </a:moveTo>
                  <a:cubicBezTo>
                    <a:pt x="15849" y="9857"/>
                    <a:pt x="16401" y="7423"/>
                    <a:pt x="17083" y="7423"/>
                  </a:cubicBezTo>
                  <a:cubicBezTo>
                    <a:pt x="17866" y="7423"/>
                    <a:pt x="18298" y="10093"/>
                    <a:pt x="18338" y="13078"/>
                  </a:cubicBezTo>
                  <a:lnTo>
                    <a:pt x="15788" y="13078"/>
                  </a:lnTo>
                  <a:close/>
                  <a:moveTo>
                    <a:pt x="21419" y="6323"/>
                  </a:moveTo>
                  <a:cubicBezTo>
                    <a:pt x="20797" y="6480"/>
                    <a:pt x="20245" y="8247"/>
                    <a:pt x="20024" y="10682"/>
                  </a:cubicBezTo>
                  <a:cubicBezTo>
                    <a:pt x="20024" y="7148"/>
                    <a:pt x="20024" y="7148"/>
                    <a:pt x="20024" y="7148"/>
                  </a:cubicBezTo>
                  <a:cubicBezTo>
                    <a:pt x="20024" y="6833"/>
                    <a:pt x="19944" y="6480"/>
                    <a:pt x="19864" y="6480"/>
                  </a:cubicBezTo>
                  <a:cubicBezTo>
                    <a:pt x="19763" y="6480"/>
                    <a:pt x="19703" y="6716"/>
                    <a:pt x="19683" y="7148"/>
                  </a:cubicBezTo>
                  <a:cubicBezTo>
                    <a:pt x="19683" y="20657"/>
                    <a:pt x="19683" y="20657"/>
                    <a:pt x="19683" y="20657"/>
                  </a:cubicBezTo>
                  <a:cubicBezTo>
                    <a:pt x="19683" y="21011"/>
                    <a:pt x="19763" y="21325"/>
                    <a:pt x="19843" y="21325"/>
                  </a:cubicBezTo>
                  <a:cubicBezTo>
                    <a:pt x="19944" y="21325"/>
                    <a:pt x="20004" y="21089"/>
                    <a:pt x="20024" y="20657"/>
                  </a:cubicBezTo>
                  <a:cubicBezTo>
                    <a:pt x="20024" y="15238"/>
                    <a:pt x="20024" y="15238"/>
                    <a:pt x="20024" y="15238"/>
                  </a:cubicBezTo>
                  <a:cubicBezTo>
                    <a:pt x="20024" y="10525"/>
                    <a:pt x="20677" y="8247"/>
                    <a:pt x="21419" y="7933"/>
                  </a:cubicBezTo>
                  <a:cubicBezTo>
                    <a:pt x="21439" y="7933"/>
                    <a:pt x="21439" y="7933"/>
                    <a:pt x="21439" y="7933"/>
                  </a:cubicBezTo>
                  <a:cubicBezTo>
                    <a:pt x="21540" y="7933"/>
                    <a:pt x="21600" y="7501"/>
                    <a:pt x="21600" y="7148"/>
                  </a:cubicBezTo>
                  <a:cubicBezTo>
                    <a:pt x="21600" y="6637"/>
                    <a:pt x="21520" y="6323"/>
                    <a:pt x="21419" y="6323"/>
                  </a:cubicBezTo>
                  <a:close/>
                </a:path>
              </a:pathLst>
            </a:custGeom>
            <a:solidFill>
              <a:srgbClr val="151027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1027"/>
                </a:buClr>
                <a:buSzPts val="1100"/>
                <a:buFont typeface="Open Sans SemiBold"/>
                <a:buNone/>
              </a:pPr>
              <a:endParaRPr sz="1100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1446775" y="124474"/>
              <a:ext cx="730381" cy="170810"/>
            </a:xfrm>
            <a:custGeom>
              <a:avLst/>
              <a:gdLst/>
              <a:ahLst/>
              <a:cxnLst/>
              <a:rect l="l" t="t" r="r" b="b"/>
              <a:pathLst>
                <a:path w="21577" h="21153" extrusionOk="0">
                  <a:moveTo>
                    <a:pt x="6191" y="211"/>
                  </a:moveTo>
                  <a:cubicBezTo>
                    <a:pt x="5891" y="211"/>
                    <a:pt x="5641" y="1100"/>
                    <a:pt x="5566" y="2460"/>
                  </a:cubicBezTo>
                  <a:cubicBezTo>
                    <a:pt x="4828" y="12867"/>
                    <a:pt x="4828" y="12867"/>
                    <a:pt x="4828" y="12867"/>
                  </a:cubicBezTo>
                  <a:cubicBezTo>
                    <a:pt x="4102" y="2460"/>
                    <a:pt x="4102" y="2460"/>
                    <a:pt x="4102" y="2460"/>
                  </a:cubicBezTo>
                  <a:cubicBezTo>
                    <a:pt x="4027" y="1100"/>
                    <a:pt x="3752" y="106"/>
                    <a:pt x="3427" y="106"/>
                  </a:cubicBezTo>
                  <a:cubicBezTo>
                    <a:pt x="3352" y="106"/>
                    <a:pt x="3352" y="106"/>
                    <a:pt x="3352" y="106"/>
                  </a:cubicBezTo>
                  <a:cubicBezTo>
                    <a:pt x="3027" y="106"/>
                    <a:pt x="2739" y="995"/>
                    <a:pt x="2664" y="2460"/>
                  </a:cubicBezTo>
                  <a:cubicBezTo>
                    <a:pt x="1939" y="12763"/>
                    <a:pt x="1939" y="12763"/>
                    <a:pt x="1939" y="12763"/>
                  </a:cubicBezTo>
                  <a:cubicBezTo>
                    <a:pt x="1238" y="2355"/>
                    <a:pt x="1238" y="2355"/>
                    <a:pt x="1238" y="2355"/>
                  </a:cubicBezTo>
                  <a:cubicBezTo>
                    <a:pt x="1163" y="1100"/>
                    <a:pt x="913" y="106"/>
                    <a:pt x="600" y="106"/>
                  </a:cubicBezTo>
                  <a:cubicBezTo>
                    <a:pt x="575" y="106"/>
                    <a:pt x="575" y="106"/>
                    <a:pt x="575" y="106"/>
                  </a:cubicBezTo>
                  <a:cubicBezTo>
                    <a:pt x="250" y="106"/>
                    <a:pt x="0" y="1309"/>
                    <a:pt x="0" y="2774"/>
                  </a:cubicBezTo>
                  <a:cubicBezTo>
                    <a:pt x="0" y="3244"/>
                    <a:pt x="25" y="3663"/>
                    <a:pt x="50" y="4133"/>
                  </a:cubicBezTo>
                  <a:cubicBezTo>
                    <a:pt x="1188" y="18568"/>
                    <a:pt x="1188" y="18568"/>
                    <a:pt x="1188" y="18568"/>
                  </a:cubicBezTo>
                  <a:cubicBezTo>
                    <a:pt x="1263" y="20033"/>
                    <a:pt x="1538" y="21026"/>
                    <a:pt x="1889" y="21131"/>
                  </a:cubicBezTo>
                  <a:cubicBezTo>
                    <a:pt x="1939" y="21131"/>
                    <a:pt x="1939" y="21131"/>
                    <a:pt x="1939" y="21131"/>
                  </a:cubicBezTo>
                  <a:cubicBezTo>
                    <a:pt x="2264" y="21131"/>
                    <a:pt x="2539" y="20137"/>
                    <a:pt x="2639" y="18673"/>
                  </a:cubicBezTo>
                  <a:cubicBezTo>
                    <a:pt x="3377" y="8370"/>
                    <a:pt x="3377" y="8370"/>
                    <a:pt x="3377" y="8370"/>
                  </a:cubicBezTo>
                  <a:cubicBezTo>
                    <a:pt x="4102" y="18673"/>
                    <a:pt x="4102" y="18673"/>
                    <a:pt x="4102" y="18673"/>
                  </a:cubicBezTo>
                  <a:cubicBezTo>
                    <a:pt x="4177" y="20137"/>
                    <a:pt x="4478" y="21131"/>
                    <a:pt x="4803" y="21131"/>
                  </a:cubicBezTo>
                  <a:cubicBezTo>
                    <a:pt x="4853" y="21131"/>
                    <a:pt x="4853" y="21131"/>
                    <a:pt x="4853" y="21131"/>
                  </a:cubicBezTo>
                  <a:cubicBezTo>
                    <a:pt x="5216" y="21131"/>
                    <a:pt x="5516" y="20137"/>
                    <a:pt x="5591" y="18568"/>
                  </a:cubicBezTo>
                  <a:cubicBezTo>
                    <a:pt x="6716" y="4029"/>
                    <a:pt x="6716" y="4029"/>
                    <a:pt x="6716" y="4029"/>
                  </a:cubicBezTo>
                  <a:cubicBezTo>
                    <a:pt x="6741" y="3663"/>
                    <a:pt x="6766" y="3244"/>
                    <a:pt x="6766" y="2878"/>
                  </a:cubicBezTo>
                  <a:cubicBezTo>
                    <a:pt x="6766" y="2774"/>
                    <a:pt x="6766" y="2774"/>
                    <a:pt x="6766" y="2774"/>
                  </a:cubicBezTo>
                  <a:cubicBezTo>
                    <a:pt x="6766" y="1309"/>
                    <a:pt x="6516" y="211"/>
                    <a:pt x="6191" y="211"/>
                  </a:cubicBezTo>
                  <a:close/>
                  <a:moveTo>
                    <a:pt x="9418" y="211"/>
                  </a:moveTo>
                  <a:cubicBezTo>
                    <a:pt x="8905" y="106"/>
                    <a:pt x="8430" y="525"/>
                    <a:pt x="7955" y="1205"/>
                  </a:cubicBezTo>
                  <a:cubicBezTo>
                    <a:pt x="7754" y="1571"/>
                    <a:pt x="7629" y="2460"/>
                    <a:pt x="7629" y="3453"/>
                  </a:cubicBezTo>
                  <a:cubicBezTo>
                    <a:pt x="7629" y="4813"/>
                    <a:pt x="7880" y="5807"/>
                    <a:pt x="8180" y="5702"/>
                  </a:cubicBezTo>
                  <a:cubicBezTo>
                    <a:pt x="8230" y="5702"/>
                    <a:pt x="8305" y="5702"/>
                    <a:pt x="8355" y="5598"/>
                  </a:cubicBezTo>
                  <a:cubicBezTo>
                    <a:pt x="8655" y="5127"/>
                    <a:pt x="8955" y="5022"/>
                    <a:pt x="9268" y="5022"/>
                  </a:cubicBezTo>
                  <a:cubicBezTo>
                    <a:pt x="9918" y="5022"/>
                    <a:pt x="10243" y="6278"/>
                    <a:pt x="10243" y="8736"/>
                  </a:cubicBezTo>
                  <a:cubicBezTo>
                    <a:pt x="10243" y="9050"/>
                    <a:pt x="10243" y="9050"/>
                    <a:pt x="10243" y="9050"/>
                  </a:cubicBezTo>
                  <a:cubicBezTo>
                    <a:pt x="9893" y="8474"/>
                    <a:pt x="9518" y="8265"/>
                    <a:pt x="9130" y="8265"/>
                  </a:cubicBezTo>
                  <a:cubicBezTo>
                    <a:pt x="8055" y="8265"/>
                    <a:pt x="7304" y="10409"/>
                    <a:pt x="7304" y="14907"/>
                  </a:cubicBezTo>
                  <a:cubicBezTo>
                    <a:pt x="7304" y="18934"/>
                    <a:pt x="8030" y="21131"/>
                    <a:pt x="8855" y="21131"/>
                  </a:cubicBezTo>
                  <a:cubicBezTo>
                    <a:pt x="9393" y="21288"/>
                    <a:pt x="9893" y="20242"/>
                    <a:pt x="10243" y="18568"/>
                  </a:cubicBezTo>
                  <a:cubicBezTo>
                    <a:pt x="10268" y="20033"/>
                    <a:pt x="10544" y="21026"/>
                    <a:pt x="10869" y="21026"/>
                  </a:cubicBezTo>
                  <a:cubicBezTo>
                    <a:pt x="11231" y="21026"/>
                    <a:pt x="11507" y="19823"/>
                    <a:pt x="11507" y="18254"/>
                  </a:cubicBezTo>
                  <a:cubicBezTo>
                    <a:pt x="11507" y="9050"/>
                    <a:pt x="11507" y="9050"/>
                    <a:pt x="11507" y="9050"/>
                  </a:cubicBezTo>
                  <a:cubicBezTo>
                    <a:pt x="11532" y="6696"/>
                    <a:pt x="11357" y="4343"/>
                    <a:pt x="10994" y="2564"/>
                  </a:cubicBezTo>
                  <a:cubicBezTo>
                    <a:pt x="10619" y="1100"/>
                    <a:pt x="10118" y="211"/>
                    <a:pt x="9418" y="211"/>
                  </a:cubicBezTo>
                  <a:close/>
                  <a:moveTo>
                    <a:pt x="10268" y="13547"/>
                  </a:moveTo>
                  <a:cubicBezTo>
                    <a:pt x="10268" y="15796"/>
                    <a:pt x="9843" y="17104"/>
                    <a:pt x="9243" y="16999"/>
                  </a:cubicBezTo>
                  <a:cubicBezTo>
                    <a:pt x="8830" y="16999"/>
                    <a:pt x="8530" y="16110"/>
                    <a:pt x="8530" y="14541"/>
                  </a:cubicBezTo>
                  <a:cubicBezTo>
                    <a:pt x="8530" y="14436"/>
                    <a:pt x="8530" y="14436"/>
                    <a:pt x="8530" y="14436"/>
                  </a:cubicBezTo>
                  <a:cubicBezTo>
                    <a:pt x="8530" y="12763"/>
                    <a:pt x="8880" y="11612"/>
                    <a:pt x="9443" y="11612"/>
                  </a:cubicBezTo>
                  <a:cubicBezTo>
                    <a:pt x="9718" y="11612"/>
                    <a:pt x="10018" y="11978"/>
                    <a:pt x="10268" y="12397"/>
                  </a:cubicBezTo>
                  <a:lnTo>
                    <a:pt x="10268" y="13547"/>
                  </a:lnTo>
                  <a:close/>
                  <a:moveTo>
                    <a:pt x="15984" y="106"/>
                  </a:moveTo>
                  <a:cubicBezTo>
                    <a:pt x="15709" y="106"/>
                    <a:pt x="15459" y="891"/>
                    <a:pt x="15384" y="2094"/>
                  </a:cubicBezTo>
                  <a:cubicBezTo>
                    <a:pt x="14371" y="13966"/>
                    <a:pt x="14371" y="13966"/>
                    <a:pt x="14371" y="13966"/>
                  </a:cubicBezTo>
                  <a:cubicBezTo>
                    <a:pt x="13395" y="2251"/>
                    <a:pt x="13395" y="2251"/>
                    <a:pt x="13395" y="2251"/>
                  </a:cubicBezTo>
                  <a:cubicBezTo>
                    <a:pt x="13320" y="995"/>
                    <a:pt x="13058" y="106"/>
                    <a:pt x="12757" y="106"/>
                  </a:cubicBezTo>
                  <a:cubicBezTo>
                    <a:pt x="12432" y="106"/>
                    <a:pt x="12157" y="1205"/>
                    <a:pt x="12132" y="2774"/>
                  </a:cubicBezTo>
                  <a:cubicBezTo>
                    <a:pt x="12132" y="3244"/>
                    <a:pt x="12157" y="3663"/>
                    <a:pt x="12207" y="4133"/>
                  </a:cubicBezTo>
                  <a:cubicBezTo>
                    <a:pt x="13620" y="18568"/>
                    <a:pt x="13620" y="18568"/>
                    <a:pt x="13620" y="18568"/>
                  </a:cubicBezTo>
                  <a:cubicBezTo>
                    <a:pt x="13720" y="20033"/>
                    <a:pt x="13996" y="21026"/>
                    <a:pt x="14346" y="21131"/>
                  </a:cubicBezTo>
                  <a:cubicBezTo>
                    <a:pt x="14421" y="21131"/>
                    <a:pt x="14421" y="21131"/>
                    <a:pt x="14421" y="21131"/>
                  </a:cubicBezTo>
                  <a:cubicBezTo>
                    <a:pt x="14746" y="21026"/>
                    <a:pt x="15046" y="20137"/>
                    <a:pt x="15171" y="18673"/>
                  </a:cubicBezTo>
                  <a:cubicBezTo>
                    <a:pt x="16535" y="4238"/>
                    <a:pt x="16535" y="4238"/>
                    <a:pt x="16535" y="4238"/>
                  </a:cubicBezTo>
                  <a:cubicBezTo>
                    <a:pt x="16585" y="3767"/>
                    <a:pt x="16610" y="3349"/>
                    <a:pt x="16610" y="2878"/>
                  </a:cubicBezTo>
                  <a:cubicBezTo>
                    <a:pt x="16610" y="2774"/>
                    <a:pt x="16610" y="2774"/>
                    <a:pt x="16610" y="2774"/>
                  </a:cubicBezTo>
                  <a:cubicBezTo>
                    <a:pt x="16610" y="1309"/>
                    <a:pt x="16334" y="106"/>
                    <a:pt x="15984" y="106"/>
                  </a:cubicBezTo>
                  <a:close/>
                  <a:moveTo>
                    <a:pt x="19374" y="2"/>
                  </a:moveTo>
                  <a:cubicBezTo>
                    <a:pt x="18048" y="2"/>
                    <a:pt x="17110" y="4813"/>
                    <a:pt x="17110" y="10619"/>
                  </a:cubicBezTo>
                  <a:cubicBezTo>
                    <a:pt x="17110" y="11508"/>
                    <a:pt x="17110" y="11508"/>
                    <a:pt x="17110" y="11508"/>
                  </a:cubicBezTo>
                  <a:cubicBezTo>
                    <a:pt x="17160" y="17104"/>
                    <a:pt x="18248" y="21497"/>
                    <a:pt x="19511" y="21131"/>
                  </a:cubicBezTo>
                  <a:cubicBezTo>
                    <a:pt x="20087" y="21131"/>
                    <a:pt x="20637" y="20346"/>
                    <a:pt x="21087" y="18673"/>
                  </a:cubicBezTo>
                  <a:cubicBezTo>
                    <a:pt x="21212" y="18254"/>
                    <a:pt x="21262" y="17679"/>
                    <a:pt x="21262" y="16999"/>
                  </a:cubicBezTo>
                  <a:cubicBezTo>
                    <a:pt x="21262" y="16895"/>
                    <a:pt x="21262" y="16895"/>
                    <a:pt x="21262" y="16895"/>
                  </a:cubicBezTo>
                  <a:cubicBezTo>
                    <a:pt x="21262" y="15692"/>
                    <a:pt x="21037" y="14646"/>
                    <a:pt x="20762" y="14646"/>
                  </a:cubicBezTo>
                  <a:cubicBezTo>
                    <a:pt x="20662" y="14646"/>
                    <a:pt x="20537" y="14750"/>
                    <a:pt x="20462" y="15116"/>
                  </a:cubicBezTo>
                  <a:cubicBezTo>
                    <a:pt x="20187" y="16005"/>
                    <a:pt x="19861" y="16581"/>
                    <a:pt x="19536" y="16476"/>
                  </a:cubicBezTo>
                  <a:cubicBezTo>
                    <a:pt x="18973" y="16581"/>
                    <a:pt x="18498" y="14907"/>
                    <a:pt x="18423" y="12397"/>
                  </a:cubicBezTo>
                  <a:cubicBezTo>
                    <a:pt x="21012" y="12397"/>
                    <a:pt x="21012" y="12397"/>
                    <a:pt x="21012" y="12397"/>
                  </a:cubicBezTo>
                  <a:cubicBezTo>
                    <a:pt x="21337" y="12292"/>
                    <a:pt x="21600" y="11089"/>
                    <a:pt x="21575" y="9625"/>
                  </a:cubicBezTo>
                  <a:cubicBezTo>
                    <a:pt x="21575" y="9154"/>
                    <a:pt x="21575" y="9154"/>
                    <a:pt x="21575" y="9154"/>
                  </a:cubicBezTo>
                  <a:cubicBezTo>
                    <a:pt x="21575" y="4133"/>
                    <a:pt x="20587" y="-103"/>
                    <a:pt x="19374" y="2"/>
                  </a:cubicBezTo>
                  <a:close/>
                  <a:moveTo>
                    <a:pt x="18398" y="9050"/>
                  </a:moveTo>
                  <a:cubicBezTo>
                    <a:pt x="18498" y="6382"/>
                    <a:pt x="18848" y="4709"/>
                    <a:pt x="19374" y="4709"/>
                  </a:cubicBezTo>
                  <a:cubicBezTo>
                    <a:pt x="19912" y="4709"/>
                    <a:pt x="20262" y="6487"/>
                    <a:pt x="20337" y="9050"/>
                  </a:cubicBezTo>
                  <a:lnTo>
                    <a:pt x="18398" y="9050"/>
                  </a:lnTo>
                  <a:close/>
                </a:path>
              </a:pathLst>
            </a:custGeom>
            <a:solidFill>
              <a:srgbClr val="151027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1027"/>
                </a:buClr>
                <a:buSzPts val="1100"/>
                <a:buFont typeface="Open Sans SemiBold"/>
                <a:buNone/>
              </a:pPr>
              <a:endParaRPr sz="1100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481013" y="422398"/>
            <a:ext cx="45321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28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130903"/>
              </a:buClr>
              <a:buSzPts val="1500"/>
              <a:buFont typeface="Open Sans"/>
              <a:buNone/>
              <a:defRPr sz="1500" b="1">
                <a:solidFill>
                  <a:srgbClr val="13090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2pPr>
            <a:lvl3pPr marL="1371600" lvl="2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8pPr>
            <a:lvl9pPr marL="4114800" lvl="8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4431152" y="4878958"/>
            <a:ext cx="2751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i="0" u="none" strike="noStrike" cap="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matchingName="2_Title Slide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 background copy 2">
  <p:cSld name="Alt background copy 2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/>
          <p:nvPr/>
        </p:nvSpPr>
        <p:spPr>
          <a:xfrm>
            <a:off x="2887" y="-32427"/>
            <a:ext cx="9139670" cy="14283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0775" tIns="20775" rIns="20775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5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81013" y="432527"/>
            <a:ext cx="4532152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28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130903"/>
              </a:buClr>
              <a:buSzPts val="1500"/>
              <a:buFont typeface="Arial" panose="020B0604020202020204"/>
              <a:buNone/>
              <a:defRPr sz="1500" b="0" i="0">
                <a:solidFill>
                  <a:srgbClr val="13090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4414763" y="4878958"/>
            <a:ext cx="307776" cy="30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matchingName="Alt background copy 2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2887" y="-32427"/>
            <a:ext cx="9139670" cy="14283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0775" tIns="20775" rIns="20775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5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481013" y="432527"/>
            <a:ext cx="4532152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28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130903"/>
              </a:buClr>
              <a:buSzPts val="1500"/>
              <a:buFont typeface="Arial" panose="020B0604020202020204"/>
              <a:buNone/>
              <a:defRPr sz="1500" b="0" i="0">
                <a:solidFill>
                  <a:srgbClr val="13090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4pPr>
            <a:lvl5pPr marL="2286000" lvl="4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5pPr>
            <a:lvl6pPr marL="2743200" lvl="5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4414763" y="4878958"/>
            <a:ext cx="307776" cy="30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Alt background copy 2">
  <p:cSld name="2_Alt background copy 2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/>
          <p:nvPr/>
        </p:nvSpPr>
        <p:spPr>
          <a:xfrm>
            <a:off x="2887" y="-32427"/>
            <a:ext cx="9139670" cy="14283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0775" tIns="20775" rIns="20775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5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" name="Google Shape;28;p7"/>
          <p:cNvGrpSpPr/>
          <p:nvPr/>
        </p:nvGrpSpPr>
        <p:grpSpPr>
          <a:xfrm>
            <a:off x="6941440" y="528071"/>
            <a:ext cx="1632851" cy="307383"/>
            <a:chOff x="0" y="0"/>
            <a:chExt cx="2177132" cy="409843"/>
          </a:xfrm>
        </p:grpSpPr>
        <p:sp>
          <p:nvSpPr>
            <p:cNvPr id="29" name="Google Shape;29;p7"/>
            <p:cNvSpPr/>
            <p:nvPr/>
          </p:nvSpPr>
          <p:spPr>
            <a:xfrm>
              <a:off x="0" y="0"/>
              <a:ext cx="375250" cy="409843"/>
            </a:xfrm>
            <a:custGeom>
              <a:avLst/>
              <a:gdLst/>
              <a:ahLst/>
              <a:cxnLst/>
              <a:rect l="l" t="t" r="r" b="b"/>
              <a:pathLst>
                <a:path w="17857" h="20409" extrusionOk="0">
                  <a:moveTo>
                    <a:pt x="13317" y="8671"/>
                  </a:moveTo>
                  <a:cubicBezTo>
                    <a:pt x="15820" y="6522"/>
                    <a:pt x="20968" y="-1191"/>
                    <a:pt x="12913" y="158"/>
                  </a:cubicBezTo>
                  <a:cubicBezTo>
                    <a:pt x="9421" y="727"/>
                    <a:pt x="4253" y="4288"/>
                    <a:pt x="3224" y="8355"/>
                  </a:cubicBezTo>
                  <a:cubicBezTo>
                    <a:pt x="2679" y="7259"/>
                    <a:pt x="2093" y="6206"/>
                    <a:pt x="1427" y="5194"/>
                  </a:cubicBezTo>
                  <a:cubicBezTo>
                    <a:pt x="478" y="3803"/>
                    <a:pt x="-632" y="4878"/>
                    <a:pt x="438" y="6311"/>
                  </a:cubicBezTo>
                  <a:cubicBezTo>
                    <a:pt x="3466" y="10441"/>
                    <a:pt x="5586" y="15394"/>
                    <a:pt x="5586" y="20409"/>
                  </a:cubicBezTo>
                  <a:cubicBezTo>
                    <a:pt x="5828" y="17922"/>
                    <a:pt x="5444" y="14888"/>
                    <a:pt x="4516" y="11917"/>
                  </a:cubicBezTo>
                  <a:cubicBezTo>
                    <a:pt x="4980" y="12085"/>
                    <a:pt x="5485" y="12169"/>
                    <a:pt x="5949" y="12169"/>
                  </a:cubicBezTo>
                  <a:cubicBezTo>
                    <a:pt x="7584" y="14951"/>
                    <a:pt x="10087" y="17353"/>
                    <a:pt x="12913" y="18470"/>
                  </a:cubicBezTo>
                  <a:cubicBezTo>
                    <a:pt x="15497" y="19566"/>
                    <a:pt x="18929" y="18913"/>
                    <a:pt x="17536" y="14593"/>
                  </a:cubicBezTo>
                  <a:cubicBezTo>
                    <a:pt x="16789" y="12233"/>
                    <a:pt x="15033" y="10167"/>
                    <a:pt x="13317" y="8671"/>
                  </a:cubicBezTo>
                  <a:close/>
                  <a:moveTo>
                    <a:pt x="13681" y="1169"/>
                  </a:moveTo>
                  <a:cubicBezTo>
                    <a:pt x="18142" y="642"/>
                    <a:pt x="13358" y="6437"/>
                    <a:pt x="11783" y="7512"/>
                  </a:cubicBezTo>
                  <a:cubicBezTo>
                    <a:pt x="10309" y="6522"/>
                    <a:pt x="8492" y="5637"/>
                    <a:pt x="6696" y="5890"/>
                  </a:cubicBezTo>
                  <a:cubicBezTo>
                    <a:pt x="7988" y="4162"/>
                    <a:pt x="11097" y="1485"/>
                    <a:pt x="13681" y="1169"/>
                  </a:cubicBezTo>
                  <a:close/>
                  <a:moveTo>
                    <a:pt x="6655" y="7154"/>
                  </a:moveTo>
                  <a:cubicBezTo>
                    <a:pt x="7867" y="7049"/>
                    <a:pt x="9199" y="7765"/>
                    <a:pt x="10208" y="8482"/>
                  </a:cubicBezTo>
                  <a:cubicBezTo>
                    <a:pt x="9239" y="9008"/>
                    <a:pt x="8169" y="9325"/>
                    <a:pt x="7059" y="9409"/>
                  </a:cubicBezTo>
                  <a:cubicBezTo>
                    <a:pt x="5404" y="9409"/>
                    <a:pt x="5081" y="7323"/>
                    <a:pt x="6655" y="7154"/>
                  </a:cubicBezTo>
                  <a:close/>
                  <a:moveTo>
                    <a:pt x="12853" y="16194"/>
                  </a:moveTo>
                  <a:cubicBezTo>
                    <a:pt x="10733" y="15562"/>
                    <a:pt x="8775" y="13792"/>
                    <a:pt x="7342" y="12001"/>
                  </a:cubicBezTo>
                  <a:cubicBezTo>
                    <a:pt x="8513" y="11769"/>
                    <a:pt x="9663" y="11284"/>
                    <a:pt x="10733" y="10610"/>
                  </a:cubicBezTo>
                  <a:cubicBezTo>
                    <a:pt x="11137" y="10399"/>
                    <a:pt x="11521" y="10125"/>
                    <a:pt x="11884" y="9830"/>
                  </a:cubicBezTo>
                  <a:cubicBezTo>
                    <a:pt x="13135" y="11031"/>
                    <a:pt x="14427" y="12633"/>
                    <a:pt x="14932" y="14445"/>
                  </a:cubicBezTo>
                  <a:cubicBezTo>
                    <a:pt x="15417" y="16405"/>
                    <a:pt x="14064" y="16553"/>
                    <a:pt x="12853" y="16194"/>
                  </a:cubicBezTo>
                  <a:close/>
                </a:path>
              </a:pathLst>
            </a:custGeom>
            <a:solidFill>
              <a:srgbClr val="F5A623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7"/>
            <p:cNvSpPr/>
            <p:nvPr/>
          </p:nvSpPr>
          <p:spPr>
            <a:xfrm>
              <a:off x="503216" y="65511"/>
              <a:ext cx="910022" cy="231383"/>
            </a:xfrm>
            <a:custGeom>
              <a:avLst/>
              <a:gdLst/>
              <a:ahLst/>
              <a:cxnLst/>
              <a:rect l="l" t="t" r="r" b="b"/>
              <a:pathLst>
                <a:path w="21600" h="21493" extrusionOk="0">
                  <a:moveTo>
                    <a:pt x="3252" y="982"/>
                  </a:moveTo>
                  <a:cubicBezTo>
                    <a:pt x="201" y="982"/>
                    <a:pt x="201" y="982"/>
                    <a:pt x="201" y="982"/>
                  </a:cubicBezTo>
                  <a:cubicBezTo>
                    <a:pt x="100" y="982"/>
                    <a:pt x="20" y="1335"/>
                    <a:pt x="20" y="1767"/>
                  </a:cubicBezTo>
                  <a:cubicBezTo>
                    <a:pt x="0" y="1767"/>
                    <a:pt x="0" y="1767"/>
                    <a:pt x="0" y="1767"/>
                  </a:cubicBezTo>
                  <a:cubicBezTo>
                    <a:pt x="0" y="20383"/>
                    <a:pt x="0" y="20383"/>
                    <a:pt x="0" y="20383"/>
                  </a:cubicBezTo>
                  <a:cubicBezTo>
                    <a:pt x="0" y="20815"/>
                    <a:pt x="80" y="21168"/>
                    <a:pt x="181" y="21168"/>
                  </a:cubicBezTo>
                  <a:cubicBezTo>
                    <a:pt x="281" y="21168"/>
                    <a:pt x="361" y="20815"/>
                    <a:pt x="381" y="20383"/>
                  </a:cubicBezTo>
                  <a:cubicBezTo>
                    <a:pt x="381" y="11978"/>
                    <a:pt x="381" y="11978"/>
                    <a:pt x="381" y="11978"/>
                  </a:cubicBezTo>
                  <a:cubicBezTo>
                    <a:pt x="2971" y="11978"/>
                    <a:pt x="2971" y="11978"/>
                    <a:pt x="2971" y="11978"/>
                  </a:cubicBezTo>
                  <a:cubicBezTo>
                    <a:pt x="3071" y="11978"/>
                    <a:pt x="3132" y="11625"/>
                    <a:pt x="3132" y="11271"/>
                  </a:cubicBezTo>
                  <a:cubicBezTo>
                    <a:pt x="3132" y="10879"/>
                    <a:pt x="3051" y="10604"/>
                    <a:pt x="2971" y="10604"/>
                  </a:cubicBezTo>
                  <a:cubicBezTo>
                    <a:pt x="361" y="10604"/>
                    <a:pt x="361" y="10604"/>
                    <a:pt x="361" y="10604"/>
                  </a:cubicBezTo>
                  <a:cubicBezTo>
                    <a:pt x="361" y="2435"/>
                    <a:pt x="361" y="2435"/>
                    <a:pt x="361" y="2435"/>
                  </a:cubicBezTo>
                  <a:cubicBezTo>
                    <a:pt x="3252" y="2435"/>
                    <a:pt x="3252" y="2435"/>
                    <a:pt x="3252" y="2435"/>
                  </a:cubicBezTo>
                  <a:cubicBezTo>
                    <a:pt x="3352" y="2435"/>
                    <a:pt x="3413" y="2081"/>
                    <a:pt x="3413" y="1767"/>
                  </a:cubicBezTo>
                  <a:cubicBezTo>
                    <a:pt x="3413" y="1532"/>
                    <a:pt x="3352" y="1296"/>
                    <a:pt x="3252" y="982"/>
                  </a:cubicBezTo>
                  <a:close/>
                  <a:moveTo>
                    <a:pt x="4637" y="0"/>
                  </a:moveTo>
                  <a:cubicBezTo>
                    <a:pt x="4617" y="0"/>
                    <a:pt x="4617" y="0"/>
                    <a:pt x="4617" y="0"/>
                  </a:cubicBezTo>
                  <a:cubicBezTo>
                    <a:pt x="4537" y="0"/>
                    <a:pt x="4477" y="314"/>
                    <a:pt x="4477" y="668"/>
                  </a:cubicBezTo>
                  <a:cubicBezTo>
                    <a:pt x="4477" y="20304"/>
                    <a:pt x="4477" y="20304"/>
                    <a:pt x="4477" y="20304"/>
                  </a:cubicBezTo>
                  <a:cubicBezTo>
                    <a:pt x="4477" y="20736"/>
                    <a:pt x="4557" y="21011"/>
                    <a:pt x="4637" y="21011"/>
                  </a:cubicBezTo>
                  <a:cubicBezTo>
                    <a:pt x="4738" y="21011"/>
                    <a:pt x="4798" y="20657"/>
                    <a:pt x="4798" y="20304"/>
                  </a:cubicBezTo>
                  <a:cubicBezTo>
                    <a:pt x="4798" y="746"/>
                    <a:pt x="4798" y="746"/>
                    <a:pt x="4798" y="746"/>
                  </a:cubicBezTo>
                  <a:cubicBezTo>
                    <a:pt x="4798" y="314"/>
                    <a:pt x="4738" y="0"/>
                    <a:pt x="4637" y="0"/>
                  </a:cubicBezTo>
                  <a:close/>
                  <a:moveTo>
                    <a:pt x="9033" y="7069"/>
                  </a:moveTo>
                  <a:cubicBezTo>
                    <a:pt x="9033" y="6637"/>
                    <a:pt x="8953" y="6401"/>
                    <a:pt x="8873" y="6401"/>
                  </a:cubicBezTo>
                  <a:cubicBezTo>
                    <a:pt x="8772" y="6401"/>
                    <a:pt x="8712" y="6716"/>
                    <a:pt x="8712" y="7069"/>
                  </a:cubicBezTo>
                  <a:cubicBezTo>
                    <a:pt x="8712" y="15238"/>
                    <a:pt x="8712" y="15238"/>
                    <a:pt x="8712" y="15238"/>
                  </a:cubicBezTo>
                  <a:cubicBezTo>
                    <a:pt x="8712" y="18026"/>
                    <a:pt x="8170" y="20225"/>
                    <a:pt x="7508" y="20147"/>
                  </a:cubicBezTo>
                  <a:cubicBezTo>
                    <a:pt x="6795" y="20147"/>
                    <a:pt x="6394" y="18223"/>
                    <a:pt x="6394" y="15159"/>
                  </a:cubicBezTo>
                  <a:cubicBezTo>
                    <a:pt x="6394" y="7069"/>
                    <a:pt x="6394" y="7069"/>
                    <a:pt x="6394" y="7069"/>
                  </a:cubicBezTo>
                  <a:cubicBezTo>
                    <a:pt x="6394" y="6637"/>
                    <a:pt x="6313" y="6401"/>
                    <a:pt x="6233" y="6401"/>
                  </a:cubicBezTo>
                  <a:cubicBezTo>
                    <a:pt x="6153" y="6401"/>
                    <a:pt x="6072" y="6716"/>
                    <a:pt x="6072" y="7069"/>
                  </a:cubicBezTo>
                  <a:cubicBezTo>
                    <a:pt x="6072" y="15434"/>
                    <a:pt x="6072" y="15434"/>
                    <a:pt x="6072" y="15434"/>
                  </a:cubicBezTo>
                  <a:cubicBezTo>
                    <a:pt x="6072" y="18890"/>
                    <a:pt x="6594" y="21404"/>
                    <a:pt x="7468" y="21404"/>
                  </a:cubicBezTo>
                  <a:cubicBezTo>
                    <a:pt x="7990" y="21482"/>
                    <a:pt x="8491" y="20304"/>
                    <a:pt x="8732" y="18380"/>
                  </a:cubicBezTo>
                  <a:cubicBezTo>
                    <a:pt x="8732" y="20500"/>
                    <a:pt x="8732" y="20500"/>
                    <a:pt x="8732" y="20500"/>
                  </a:cubicBezTo>
                  <a:cubicBezTo>
                    <a:pt x="8732" y="20893"/>
                    <a:pt x="8813" y="21168"/>
                    <a:pt x="8893" y="21168"/>
                  </a:cubicBezTo>
                  <a:cubicBezTo>
                    <a:pt x="8993" y="21168"/>
                    <a:pt x="9054" y="20815"/>
                    <a:pt x="9054" y="20500"/>
                  </a:cubicBezTo>
                  <a:cubicBezTo>
                    <a:pt x="9033" y="20500"/>
                    <a:pt x="9033" y="20500"/>
                    <a:pt x="9033" y="20500"/>
                  </a:cubicBezTo>
                  <a:lnTo>
                    <a:pt x="9033" y="7069"/>
                  </a:lnTo>
                  <a:close/>
                  <a:moveTo>
                    <a:pt x="11944" y="7737"/>
                  </a:moveTo>
                  <a:cubicBezTo>
                    <a:pt x="12025" y="7737"/>
                    <a:pt x="12105" y="7501"/>
                    <a:pt x="12105" y="7148"/>
                  </a:cubicBezTo>
                  <a:cubicBezTo>
                    <a:pt x="12105" y="6833"/>
                    <a:pt x="12025" y="6480"/>
                    <a:pt x="11944" y="6480"/>
                  </a:cubicBezTo>
                  <a:cubicBezTo>
                    <a:pt x="10830" y="6480"/>
                    <a:pt x="10830" y="6480"/>
                    <a:pt x="10830" y="6480"/>
                  </a:cubicBezTo>
                  <a:cubicBezTo>
                    <a:pt x="10830" y="2435"/>
                    <a:pt x="10830" y="2435"/>
                    <a:pt x="10830" y="2435"/>
                  </a:cubicBezTo>
                  <a:cubicBezTo>
                    <a:pt x="10830" y="2081"/>
                    <a:pt x="10750" y="1767"/>
                    <a:pt x="10670" y="1767"/>
                  </a:cubicBezTo>
                  <a:cubicBezTo>
                    <a:pt x="10649" y="1767"/>
                    <a:pt x="10649" y="1767"/>
                    <a:pt x="10649" y="1767"/>
                  </a:cubicBezTo>
                  <a:cubicBezTo>
                    <a:pt x="10569" y="1767"/>
                    <a:pt x="10509" y="2081"/>
                    <a:pt x="10509" y="2435"/>
                  </a:cubicBezTo>
                  <a:cubicBezTo>
                    <a:pt x="10509" y="6480"/>
                    <a:pt x="10509" y="6480"/>
                    <a:pt x="10509" y="6480"/>
                  </a:cubicBezTo>
                  <a:cubicBezTo>
                    <a:pt x="10128" y="6480"/>
                    <a:pt x="10128" y="6480"/>
                    <a:pt x="10128" y="6480"/>
                  </a:cubicBezTo>
                  <a:cubicBezTo>
                    <a:pt x="10047" y="6480"/>
                    <a:pt x="9967" y="6716"/>
                    <a:pt x="9967" y="7069"/>
                  </a:cubicBezTo>
                  <a:cubicBezTo>
                    <a:pt x="9967" y="7423"/>
                    <a:pt x="10047" y="7737"/>
                    <a:pt x="10128" y="7737"/>
                  </a:cubicBezTo>
                  <a:cubicBezTo>
                    <a:pt x="10509" y="7737"/>
                    <a:pt x="10509" y="7737"/>
                    <a:pt x="10509" y="7737"/>
                  </a:cubicBezTo>
                  <a:cubicBezTo>
                    <a:pt x="10509" y="17280"/>
                    <a:pt x="10509" y="17280"/>
                    <a:pt x="10509" y="17280"/>
                  </a:cubicBezTo>
                  <a:cubicBezTo>
                    <a:pt x="10509" y="19990"/>
                    <a:pt x="10951" y="21247"/>
                    <a:pt x="11472" y="21247"/>
                  </a:cubicBezTo>
                  <a:cubicBezTo>
                    <a:pt x="11643" y="21247"/>
                    <a:pt x="11824" y="21168"/>
                    <a:pt x="11984" y="20893"/>
                  </a:cubicBezTo>
                  <a:cubicBezTo>
                    <a:pt x="12045" y="20815"/>
                    <a:pt x="12085" y="20579"/>
                    <a:pt x="12085" y="20304"/>
                  </a:cubicBezTo>
                  <a:cubicBezTo>
                    <a:pt x="12085" y="19990"/>
                    <a:pt x="12025" y="19715"/>
                    <a:pt x="11944" y="19715"/>
                  </a:cubicBezTo>
                  <a:cubicBezTo>
                    <a:pt x="11824" y="19911"/>
                    <a:pt x="11683" y="19990"/>
                    <a:pt x="11533" y="19990"/>
                  </a:cubicBezTo>
                  <a:cubicBezTo>
                    <a:pt x="11111" y="19990"/>
                    <a:pt x="10830" y="19204"/>
                    <a:pt x="10830" y="17123"/>
                  </a:cubicBezTo>
                  <a:cubicBezTo>
                    <a:pt x="10830" y="7737"/>
                    <a:pt x="10830" y="7737"/>
                    <a:pt x="10830" y="7737"/>
                  </a:cubicBezTo>
                  <a:lnTo>
                    <a:pt x="11944" y="7737"/>
                  </a:lnTo>
                  <a:close/>
                  <a:moveTo>
                    <a:pt x="14684" y="7737"/>
                  </a:moveTo>
                  <a:cubicBezTo>
                    <a:pt x="14765" y="7737"/>
                    <a:pt x="14845" y="7501"/>
                    <a:pt x="14845" y="7148"/>
                  </a:cubicBezTo>
                  <a:cubicBezTo>
                    <a:pt x="14845" y="6833"/>
                    <a:pt x="14765" y="6480"/>
                    <a:pt x="14684" y="6480"/>
                  </a:cubicBezTo>
                  <a:cubicBezTo>
                    <a:pt x="13570" y="6480"/>
                    <a:pt x="13570" y="6480"/>
                    <a:pt x="13570" y="6480"/>
                  </a:cubicBezTo>
                  <a:cubicBezTo>
                    <a:pt x="13570" y="2435"/>
                    <a:pt x="13570" y="2435"/>
                    <a:pt x="13570" y="2435"/>
                  </a:cubicBezTo>
                  <a:cubicBezTo>
                    <a:pt x="13570" y="2081"/>
                    <a:pt x="13490" y="1767"/>
                    <a:pt x="13410" y="1767"/>
                  </a:cubicBezTo>
                  <a:cubicBezTo>
                    <a:pt x="13390" y="1767"/>
                    <a:pt x="13390" y="1767"/>
                    <a:pt x="13390" y="1767"/>
                  </a:cubicBezTo>
                  <a:cubicBezTo>
                    <a:pt x="13309" y="1767"/>
                    <a:pt x="13249" y="2081"/>
                    <a:pt x="13249" y="2435"/>
                  </a:cubicBezTo>
                  <a:cubicBezTo>
                    <a:pt x="13249" y="6480"/>
                    <a:pt x="13249" y="6480"/>
                    <a:pt x="13249" y="6480"/>
                  </a:cubicBezTo>
                  <a:cubicBezTo>
                    <a:pt x="12868" y="6480"/>
                    <a:pt x="12868" y="6480"/>
                    <a:pt x="12868" y="6480"/>
                  </a:cubicBezTo>
                  <a:cubicBezTo>
                    <a:pt x="12787" y="6480"/>
                    <a:pt x="12707" y="6716"/>
                    <a:pt x="12707" y="7069"/>
                  </a:cubicBezTo>
                  <a:cubicBezTo>
                    <a:pt x="12707" y="7423"/>
                    <a:pt x="12787" y="7737"/>
                    <a:pt x="12868" y="7737"/>
                  </a:cubicBezTo>
                  <a:cubicBezTo>
                    <a:pt x="13249" y="7737"/>
                    <a:pt x="13249" y="7737"/>
                    <a:pt x="13249" y="7737"/>
                  </a:cubicBezTo>
                  <a:cubicBezTo>
                    <a:pt x="13249" y="17280"/>
                    <a:pt x="13249" y="17280"/>
                    <a:pt x="13249" y="17280"/>
                  </a:cubicBezTo>
                  <a:cubicBezTo>
                    <a:pt x="13249" y="19990"/>
                    <a:pt x="13691" y="21247"/>
                    <a:pt x="14223" y="21247"/>
                  </a:cubicBezTo>
                  <a:cubicBezTo>
                    <a:pt x="14383" y="21247"/>
                    <a:pt x="14564" y="21168"/>
                    <a:pt x="14725" y="20893"/>
                  </a:cubicBezTo>
                  <a:cubicBezTo>
                    <a:pt x="14785" y="20815"/>
                    <a:pt x="14825" y="20579"/>
                    <a:pt x="14825" y="20304"/>
                  </a:cubicBezTo>
                  <a:cubicBezTo>
                    <a:pt x="14825" y="19990"/>
                    <a:pt x="14765" y="19715"/>
                    <a:pt x="14684" y="19715"/>
                  </a:cubicBezTo>
                  <a:cubicBezTo>
                    <a:pt x="14564" y="19911"/>
                    <a:pt x="14423" y="19990"/>
                    <a:pt x="14283" y="19990"/>
                  </a:cubicBezTo>
                  <a:cubicBezTo>
                    <a:pt x="13861" y="19990"/>
                    <a:pt x="13570" y="19204"/>
                    <a:pt x="13570" y="17123"/>
                  </a:cubicBezTo>
                  <a:cubicBezTo>
                    <a:pt x="13570" y="7737"/>
                    <a:pt x="13570" y="7737"/>
                    <a:pt x="13570" y="7737"/>
                  </a:cubicBezTo>
                  <a:lnTo>
                    <a:pt x="14684" y="7737"/>
                  </a:lnTo>
                  <a:close/>
                  <a:moveTo>
                    <a:pt x="17103" y="6048"/>
                  </a:moveTo>
                  <a:cubicBezTo>
                    <a:pt x="16160" y="6048"/>
                    <a:pt x="15447" y="9425"/>
                    <a:pt x="15447" y="13745"/>
                  </a:cubicBezTo>
                  <a:cubicBezTo>
                    <a:pt x="15447" y="13824"/>
                    <a:pt x="15447" y="13824"/>
                    <a:pt x="15447" y="13824"/>
                  </a:cubicBezTo>
                  <a:cubicBezTo>
                    <a:pt x="15447" y="18458"/>
                    <a:pt x="16240" y="21482"/>
                    <a:pt x="17164" y="21482"/>
                  </a:cubicBezTo>
                  <a:cubicBezTo>
                    <a:pt x="17665" y="21600"/>
                    <a:pt x="18167" y="20736"/>
                    <a:pt x="18519" y="19126"/>
                  </a:cubicBezTo>
                  <a:cubicBezTo>
                    <a:pt x="18559" y="18969"/>
                    <a:pt x="18579" y="18812"/>
                    <a:pt x="18579" y="18615"/>
                  </a:cubicBezTo>
                  <a:cubicBezTo>
                    <a:pt x="18579" y="18301"/>
                    <a:pt x="18499" y="17948"/>
                    <a:pt x="18418" y="17948"/>
                  </a:cubicBezTo>
                  <a:cubicBezTo>
                    <a:pt x="18378" y="17948"/>
                    <a:pt x="18338" y="18026"/>
                    <a:pt x="18318" y="18105"/>
                  </a:cubicBezTo>
                  <a:cubicBezTo>
                    <a:pt x="18027" y="19401"/>
                    <a:pt x="17605" y="20147"/>
                    <a:pt x="17184" y="20147"/>
                  </a:cubicBezTo>
                  <a:cubicBezTo>
                    <a:pt x="16501" y="20147"/>
                    <a:pt x="15869" y="18026"/>
                    <a:pt x="15809" y="14413"/>
                  </a:cubicBezTo>
                  <a:cubicBezTo>
                    <a:pt x="18559" y="14413"/>
                    <a:pt x="18559" y="14413"/>
                    <a:pt x="18559" y="14413"/>
                  </a:cubicBezTo>
                  <a:cubicBezTo>
                    <a:pt x="18639" y="14413"/>
                    <a:pt x="18719" y="14060"/>
                    <a:pt x="18719" y="13745"/>
                  </a:cubicBezTo>
                  <a:cubicBezTo>
                    <a:pt x="18719" y="9425"/>
                    <a:pt x="18087" y="6048"/>
                    <a:pt x="17103" y="6048"/>
                  </a:cubicBezTo>
                  <a:close/>
                  <a:moveTo>
                    <a:pt x="15788" y="13078"/>
                  </a:moveTo>
                  <a:cubicBezTo>
                    <a:pt x="15849" y="9857"/>
                    <a:pt x="16401" y="7423"/>
                    <a:pt x="17083" y="7423"/>
                  </a:cubicBezTo>
                  <a:cubicBezTo>
                    <a:pt x="17866" y="7423"/>
                    <a:pt x="18298" y="10093"/>
                    <a:pt x="18338" y="13078"/>
                  </a:cubicBezTo>
                  <a:lnTo>
                    <a:pt x="15788" y="13078"/>
                  </a:lnTo>
                  <a:close/>
                  <a:moveTo>
                    <a:pt x="21419" y="6323"/>
                  </a:moveTo>
                  <a:cubicBezTo>
                    <a:pt x="20797" y="6480"/>
                    <a:pt x="20245" y="8247"/>
                    <a:pt x="20024" y="10682"/>
                  </a:cubicBezTo>
                  <a:cubicBezTo>
                    <a:pt x="20024" y="7148"/>
                    <a:pt x="20024" y="7148"/>
                    <a:pt x="20024" y="7148"/>
                  </a:cubicBezTo>
                  <a:cubicBezTo>
                    <a:pt x="20024" y="6833"/>
                    <a:pt x="19944" y="6480"/>
                    <a:pt x="19864" y="6480"/>
                  </a:cubicBezTo>
                  <a:cubicBezTo>
                    <a:pt x="19763" y="6480"/>
                    <a:pt x="19703" y="6716"/>
                    <a:pt x="19683" y="7148"/>
                  </a:cubicBezTo>
                  <a:cubicBezTo>
                    <a:pt x="19683" y="20657"/>
                    <a:pt x="19683" y="20657"/>
                    <a:pt x="19683" y="20657"/>
                  </a:cubicBezTo>
                  <a:cubicBezTo>
                    <a:pt x="19683" y="21011"/>
                    <a:pt x="19763" y="21325"/>
                    <a:pt x="19843" y="21325"/>
                  </a:cubicBezTo>
                  <a:cubicBezTo>
                    <a:pt x="19944" y="21325"/>
                    <a:pt x="20004" y="21089"/>
                    <a:pt x="20024" y="20657"/>
                  </a:cubicBezTo>
                  <a:cubicBezTo>
                    <a:pt x="20024" y="15238"/>
                    <a:pt x="20024" y="15238"/>
                    <a:pt x="20024" y="15238"/>
                  </a:cubicBezTo>
                  <a:cubicBezTo>
                    <a:pt x="20024" y="10525"/>
                    <a:pt x="20677" y="8247"/>
                    <a:pt x="21419" y="7933"/>
                  </a:cubicBezTo>
                  <a:cubicBezTo>
                    <a:pt x="21439" y="7933"/>
                    <a:pt x="21439" y="7933"/>
                    <a:pt x="21439" y="7933"/>
                  </a:cubicBezTo>
                  <a:cubicBezTo>
                    <a:pt x="21540" y="7933"/>
                    <a:pt x="21600" y="7501"/>
                    <a:pt x="21600" y="7148"/>
                  </a:cubicBezTo>
                  <a:cubicBezTo>
                    <a:pt x="21600" y="6637"/>
                    <a:pt x="21520" y="6323"/>
                    <a:pt x="21419" y="6323"/>
                  </a:cubicBezTo>
                  <a:close/>
                </a:path>
              </a:pathLst>
            </a:custGeom>
            <a:solidFill>
              <a:srgbClr val="151027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7"/>
            <p:cNvSpPr/>
            <p:nvPr/>
          </p:nvSpPr>
          <p:spPr>
            <a:xfrm>
              <a:off x="1446775" y="124474"/>
              <a:ext cx="730357" cy="170789"/>
            </a:xfrm>
            <a:custGeom>
              <a:avLst/>
              <a:gdLst/>
              <a:ahLst/>
              <a:cxnLst/>
              <a:rect l="l" t="t" r="r" b="b"/>
              <a:pathLst>
                <a:path w="21577" h="21153" extrusionOk="0">
                  <a:moveTo>
                    <a:pt x="6191" y="211"/>
                  </a:moveTo>
                  <a:cubicBezTo>
                    <a:pt x="5891" y="211"/>
                    <a:pt x="5641" y="1100"/>
                    <a:pt x="5566" y="2460"/>
                  </a:cubicBezTo>
                  <a:cubicBezTo>
                    <a:pt x="4828" y="12867"/>
                    <a:pt x="4828" y="12867"/>
                    <a:pt x="4828" y="12867"/>
                  </a:cubicBezTo>
                  <a:cubicBezTo>
                    <a:pt x="4102" y="2460"/>
                    <a:pt x="4102" y="2460"/>
                    <a:pt x="4102" y="2460"/>
                  </a:cubicBezTo>
                  <a:cubicBezTo>
                    <a:pt x="4027" y="1100"/>
                    <a:pt x="3752" y="106"/>
                    <a:pt x="3427" y="106"/>
                  </a:cubicBezTo>
                  <a:cubicBezTo>
                    <a:pt x="3352" y="106"/>
                    <a:pt x="3352" y="106"/>
                    <a:pt x="3352" y="106"/>
                  </a:cubicBezTo>
                  <a:cubicBezTo>
                    <a:pt x="3027" y="106"/>
                    <a:pt x="2739" y="995"/>
                    <a:pt x="2664" y="2460"/>
                  </a:cubicBezTo>
                  <a:cubicBezTo>
                    <a:pt x="1939" y="12763"/>
                    <a:pt x="1939" y="12763"/>
                    <a:pt x="1939" y="12763"/>
                  </a:cubicBezTo>
                  <a:cubicBezTo>
                    <a:pt x="1238" y="2355"/>
                    <a:pt x="1238" y="2355"/>
                    <a:pt x="1238" y="2355"/>
                  </a:cubicBezTo>
                  <a:cubicBezTo>
                    <a:pt x="1163" y="1100"/>
                    <a:pt x="913" y="106"/>
                    <a:pt x="600" y="106"/>
                  </a:cubicBezTo>
                  <a:cubicBezTo>
                    <a:pt x="575" y="106"/>
                    <a:pt x="575" y="106"/>
                    <a:pt x="575" y="106"/>
                  </a:cubicBezTo>
                  <a:cubicBezTo>
                    <a:pt x="250" y="106"/>
                    <a:pt x="0" y="1309"/>
                    <a:pt x="0" y="2774"/>
                  </a:cubicBezTo>
                  <a:cubicBezTo>
                    <a:pt x="0" y="3244"/>
                    <a:pt x="25" y="3663"/>
                    <a:pt x="50" y="4133"/>
                  </a:cubicBezTo>
                  <a:cubicBezTo>
                    <a:pt x="1188" y="18568"/>
                    <a:pt x="1188" y="18568"/>
                    <a:pt x="1188" y="18568"/>
                  </a:cubicBezTo>
                  <a:cubicBezTo>
                    <a:pt x="1263" y="20033"/>
                    <a:pt x="1538" y="21026"/>
                    <a:pt x="1889" y="21131"/>
                  </a:cubicBezTo>
                  <a:cubicBezTo>
                    <a:pt x="1939" y="21131"/>
                    <a:pt x="1939" y="21131"/>
                    <a:pt x="1939" y="21131"/>
                  </a:cubicBezTo>
                  <a:cubicBezTo>
                    <a:pt x="2264" y="21131"/>
                    <a:pt x="2539" y="20137"/>
                    <a:pt x="2639" y="18673"/>
                  </a:cubicBezTo>
                  <a:cubicBezTo>
                    <a:pt x="3377" y="8370"/>
                    <a:pt x="3377" y="8370"/>
                    <a:pt x="3377" y="8370"/>
                  </a:cubicBezTo>
                  <a:cubicBezTo>
                    <a:pt x="4102" y="18673"/>
                    <a:pt x="4102" y="18673"/>
                    <a:pt x="4102" y="18673"/>
                  </a:cubicBezTo>
                  <a:cubicBezTo>
                    <a:pt x="4177" y="20137"/>
                    <a:pt x="4478" y="21131"/>
                    <a:pt x="4803" y="21131"/>
                  </a:cubicBezTo>
                  <a:cubicBezTo>
                    <a:pt x="4853" y="21131"/>
                    <a:pt x="4853" y="21131"/>
                    <a:pt x="4853" y="21131"/>
                  </a:cubicBezTo>
                  <a:cubicBezTo>
                    <a:pt x="5216" y="21131"/>
                    <a:pt x="5516" y="20137"/>
                    <a:pt x="5591" y="18568"/>
                  </a:cubicBezTo>
                  <a:cubicBezTo>
                    <a:pt x="6716" y="4029"/>
                    <a:pt x="6716" y="4029"/>
                    <a:pt x="6716" y="4029"/>
                  </a:cubicBezTo>
                  <a:cubicBezTo>
                    <a:pt x="6741" y="3663"/>
                    <a:pt x="6766" y="3244"/>
                    <a:pt x="6766" y="2878"/>
                  </a:cubicBezTo>
                  <a:cubicBezTo>
                    <a:pt x="6766" y="2774"/>
                    <a:pt x="6766" y="2774"/>
                    <a:pt x="6766" y="2774"/>
                  </a:cubicBezTo>
                  <a:cubicBezTo>
                    <a:pt x="6766" y="1309"/>
                    <a:pt x="6516" y="211"/>
                    <a:pt x="6191" y="211"/>
                  </a:cubicBezTo>
                  <a:close/>
                  <a:moveTo>
                    <a:pt x="9418" y="211"/>
                  </a:moveTo>
                  <a:cubicBezTo>
                    <a:pt x="8905" y="106"/>
                    <a:pt x="8430" y="525"/>
                    <a:pt x="7955" y="1205"/>
                  </a:cubicBezTo>
                  <a:cubicBezTo>
                    <a:pt x="7754" y="1571"/>
                    <a:pt x="7629" y="2460"/>
                    <a:pt x="7629" y="3453"/>
                  </a:cubicBezTo>
                  <a:cubicBezTo>
                    <a:pt x="7629" y="4813"/>
                    <a:pt x="7880" y="5807"/>
                    <a:pt x="8180" y="5702"/>
                  </a:cubicBezTo>
                  <a:cubicBezTo>
                    <a:pt x="8230" y="5702"/>
                    <a:pt x="8305" y="5702"/>
                    <a:pt x="8355" y="5598"/>
                  </a:cubicBezTo>
                  <a:cubicBezTo>
                    <a:pt x="8655" y="5127"/>
                    <a:pt x="8955" y="5022"/>
                    <a:pt x="9268" y="5022"/>
                  </a:cubicBezTo>
                  <a:cubicBezTo>
                    <a:pt x="9918" y="5022"/>
                    <a:pt x="10243" y="6278"/>
                    <a:pt x="10243" y="8736"/>
                  </a:cubicBezTo>
                  <a:cubicBezTo>
                    <a:pt x="10243" y="9050"/>
                    <a:pt x="10243" y="9050"/>
                    <a:pt x="10243" y="9050"/>
                  </a:cubicBezTo>
                  <a:cubicBezTo>
                    <a:pt x="9893" y="8474"/>
                    <a:pt x="9518" y="8265"/>
                    <a:pt x="9130" y="8265"/>
                  </a:cubicBezTo>
                  <a:cubicBezTo>
                    <a:pt x="8055" y="8265"/>
                    <a:pt x="7304" y="10409"/>
                    <a:pt x="7304" y="14907"/>
                  </a:cubicBezTo>
                  <a:cubicBezTo>
                    <a:pt x="7304" y="18934"/>
                    <a:pt x="8030" y="21131"/>
                    <a:pt x="8855" y="21131"/>
                  </a:cubicBezTo>
                  <a:cubicBezTo>
                    <a:pt x="9393" y="21288"/>
                    <a:pt x="9893" y="20242"/>
                    <a:pt x="10243" y="18568"/>
                  </a:cubicBezTo>
                  <a:cubicBezTo>
                    <a:pt x="10268" y="20033"/>
                    <a:pt x="10544" y="21026"/>
                    <a:pt x="10869" y="21026"/>
                  </a:cubicBezTo>
                  <a:cubicBezTo>
                    <a:pt x="11231" y="21026"/>
                    <a:pt x="11507" y="19823"/>
                    <a:pt x="11507" y="18254"/>
                  </a:cubicBezTo>
                  <a:cubicBezTo>
                    <a:pt x="11507" y="9050"/>
                    <a:pt x="11507" y="9050"/>
                    <a:pt x="11507" y="9050"/>
                  </a:cubicBezTo>
                  <a:cubicBezTo>
                    <a:pt x="11532" y="6696"/>
                    <a:pt x="11357" y="4343"/>
                    <a:pt x="10994" y="2564"/>
                  </a:cubicBezTo>
                  <a:cubicBezTo>
                    <a:pt x="10619" y="1100"/>
                    <a:pt x="10118" y="211"/>
                    <a:pt x="9418" y="211"/>
                  </a:cubicBezTo>
                  <a:close/>
                  <a:moveTo>
                    <a:pt x="10268" y="13547"/>
                  </a:moveTo>
                  <a:cubicBezTo>
                    <a:pt x="10268" y="15796"/>
                    <a:pt x="9843" y="17104"/>
                    <a:pt x="9243" y="16999"/>
                  </a:cubicBezTo>
                  <a:cubicBezTo>
                    <a:pt x="8830" y="16999"/>
                    <a:pt x="8530" y="16110"/>
                    <a:pt x="8530" y="14541"/>
                  </a:cubicBezTo>
                  <a:cubicBezTo>
                    <a:pt x="8530" y="14436"/>
                    <a:pt x="8530" y="14436"/>
                    <a:pt x="8530" y="14436"/>
                  </a:cubicBezTo>
                  <a:cubicBezTo>
                    <a:pt x="8530" y="12763"/>
                    <a:pt x="8880" y="11612"/>
                    <a:pt x="9443" y="11612"/>
                  </a:cubicBezTo>
                  <a:cubicBezTo>
                    <a:pt x="9718" y="11612"/>
                    <a:pt x="10018" y="11978"/>
                    <a:pt x="10268" y="12397"/>
                  </a:cubicBezTo>
                  <a:lnTo>
                    <a:pt x="10268" y="13547"/>
                  </a:lnTo>
                  <a:close/>
                  <a:moveTo>
                    <a:pt x="15984" y="106"/>
                  </a:moveTo>
                  <a:cubicBezTo>
                    <a:pt x="15709" y="106"/>
                    <a:pt x="15459" y="891"/>
                    <a:pt x="15384" y="2094"/>
                  </a:cubicBezTo>
                  <a:cubicBezTo>
                    <a:pt x="14371" y="13966"/>
                    <a:pt x="14371" y="13966"/>
                    <a:pt x="14371" y="13966"/>
                  </a:cubicBezTo>
                  <a:cubicBezTo>
                    <a:pt x="13395" y="2251"/>
                    <a:pt x="13395" y="2251"/>
                    <a:pt x="13395" y="2251"/>
                  </a:cubicBezTo>
                  <a:cubicBezTo>
                    <a:pt x="13320" y="995"/>
                    <a:pt x="13058" y="106"/>
                    <a:pt x="12757" y="106"/>
                  </a:cubicBezTo>
                  <a:cubicBezTo>
                    <a:pt x="12432" y="106"/>
                    <a:pt x="12157" y="1205"/>
                    <a:pt x="12132" y="2774"/>
                  </a:cubicBezTo>
                  <a:cubicBezTo>
                    <a:pt x="12132" y="3244"/>
                    <a:pt x="12157" y="3663"/>
                    <a:pt x="12207" y="4133"/>
                  </a:cubicBezTo>
                  <a:cubicBezTo>
                    <a:pt x="13620" y="18568"/>
                    <a:pt x="13620" y="18568"/>
                    <a:pt x="13620" y="18568"/>
                  </a:cubicBezTo>
                  <a:cubicBezTo>
                    <a:pt x="13720" y="20033"/>
                    <a:pt x="13996" y="21026"/>
                    <a:pt x="14346" y="21131"/>
                  </a:cubicBezTo>
                  <a:cubicBezTo>
                    <a:pt x="14421" y="21131"/>
                    <a:pt x="14421" y="21131"/>
                    <a:pt x="14421" y="21131"/>
                  </a:cubicBezTo>
                  <a:cubicBezTo>
                    <a:pt x="14746" y="21026"/>
                    <a:pt x="15046" y="20137"/>
                    <a:pt x="15171" y="18673"/>
                  </a:cubicBezTo>
                  <a:cubicBezTo>
                    <a:pt x="16535" y="4238"/>
                    <a:pt x="16535" y="4238"/>
                    <a:pt x="16535" y="4238"/>
                  </a:cubicBezTo>
                  <a:cubicBezTo>
                    <a:pt x="16585" y="3767"/>
                    <a:pt x="16610" y="3349"/>
                    <a:pt x="16610" y="2878"/>
                  </a:cubicBezTo>
                  <a:cubicBezTo>
                    <a:pt x="16610" y="2774"/>
                    <a:pt x="16610" y="2774"/>
                    <a:pt x="16610" y="2774"/>
                  </a:cubicBezTo>
                  <a:cubicBezTo>
                    <a:pt x="16610" y="1309"/>
                    <a:pt x="16334" y="106"/>
                    <a:pt x="15984" y="106"/>
                  </a:cubicBezTo>
                  <a:close/>
                  <a:moveTo>
                    <a:pt x="19374" y="2"/>
                  </a:moveTo>
                  <a:cubicBezTo>
                    <a:pt x="18048" y="2"/>
                    <a:pt x="17110" y="4813"/>
                    <a:pt x="17110" y="10619"/>
                  </a:cubicBezTo>
                  <a:cubicBezTo>
                    <a:pt x="17110" y="11508"/>
                    <a:pt x="17110" y="11508"/>
                    <a:pt x="17110" y="11508"/>
                  </a:cubicBezTo>
                  <a:cubicBezTo>
                    <a:pt x="17160" y="17104"/>
                    <a:pt x="18248" y="21497"/>
                    <a:pt x="19511" y="21131"/>
                  </a:cubicBezTo>
                  <a:cubicBezTo>
                    <a:pt x="20087" y="21131"/>
                    <a:pt x="20637" y="20346"/>
                    <a:pt x="21087" y="18673"/>
                  </a:cubicBezTo>
                  <a:cubicBezTo>
                    <a:pt x="21212" y="18254"/>
                    <a:pt x="21262" y="17679"/>
                    <a:pt x="21262" y="16999"/>
                  </a:cubicBezTo>
                  <a:cubicBezTo>
                    <a:pt x="21262" y="16895"/>
                    <a:pt x="21262" y="16895"/>
                    <a:pt x="21262" y="16895"/>
                  </a:cubicBezTo>
                  <a:cubicBezTo>
                    <a:pt x="21262" y="15692"/>
                    <a:pt x="21037" y="14646"/>
                    <a:pt x="20762" y="14646"/>
                  </a:cubicBezTo>
                  <a:cubicBezTo>
                    <a:pt x="20662" y="14646"/>
                    <a:pt x="20537" y="14750"/>
                    <a:pt x="20462" y="15116"/>
                  </a:cubicBezTo>
                  <a:cubicBezTo>
                    <a:pt x="20187" y="16005"/>
                    <a:pt x="19861" y="16581"/>
                    <a:pt x="19536" y="16476"/>
                  </a:cubicBezTo>
                  <a:cubicBezTo>
                    <a:pt x="18973" y="16581"/>
                    <a:pt x="18498" y="14907"/>
                    <a:pt x="18423" y="12397"/>
                  </a:cubicBezTo>
                  <a:cubicBezTo>
                    <a:pt x="21012" y="12397"/>
                    <a:pt x="21012" y="12397"/>
                    <a:pt x="21012" y="12397"/>
                  </a:cubicBezTo>
                  <a:cubicBezTo>
                    <a:pt x="21337" y="12292"/>
                    <a:pt x="21600" y="11089"/>
                    <a:pt x="21575" y="9625"/>
                  </a:cubicBezTo>
                  <a:cubicBezTo>
                    <a:pt x="21575" y="9154"/>
                    <a:pt x="21575" y="9154"/>
                    <a:pt x="21575" y="9154"/>
                  </a:cubicBezTo>
                  <a:cubicBezTo>
                    <a:pt x="21575" y="4133"/>
                    <a:pt x="20587" y="-103"/>
                    <a:pt x="19374" y="2"/>
                  </a:cubicBezTo>
                  <a:close/>
                  <a:moveTo>
                    <a:pt x="18398" y="9050"/>
                  </a:moveTo>
                  <a:cubicBezTo>
                    <a:pt x="18498" y="6382"/>
                    <a:pt x="18848" y="4709"/>
                    <a:pt x="19374" y="4709"/>
                  </a:cubicBezTo>
                  <a:cubicBezTo>
                    <a:pt x="19912" y="4709"/>
                    <a:pt x="20262" y="6487"/>
                    <a:pt x="20337" y="9050"/>
                  </a:cubicBezTo>
                  <a:lnTo>
                    <a:pt x="18398" y="9050"/>
                  </a:lnTo>
                  <a:close/>
                </a:path>
              </a:pathLst>
            </a:custGeom>
            <a:solidFill>
              <a:srgbClr val="151027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481013" y="432527"/>
            <a:ext cx="4532152" cy="49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2860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130903"/>
              </a:buClr>
              <a:buSzPts val="1500"/>
              <a:buFont typeface="Arial" panose="020B0604020202020204"/>
              <a:buNone/>
              <a:defRPr sz="1500" b="0" i="0">
                <a:solidFill>
                  <a:srgbClr val="130903"/>
                </a:solidFill>
              </a:defRPr>
            </a:lvl1pPr>
            <a:lvl2pPr marL="914400" lvl="1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4pPr>
            <a:lvl5pPr marL="2286000" lvl="4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5pPr>
            <a:lvl6pPr marL="2743200" lvl="5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4414763" y="4878958"/>
            <a:ext cx="307776" cy="302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1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i="0" u="none" strike="noStrike" cap="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 background copy 2 1">
  <p:cSld name="TITLE_AND_BODY_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2887" y="-32427"/>
            <a:ext cx="9139800" cy="142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0775" tIns="20775" rIns="20775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5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81013" y="432527"/>
            <a:ext cx="45321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28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130903"/>
              </a:buClr>
              <a:buSzPts val="1500"/>
              <a:buFont typeface="Arial" panose="020B0604020202020204"/>
              <a:buNone/>
              <a:defRPr sz="1500" b="0" i="0">
                <a:solidFill>
                  <a:srgbClr val="13090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lvl="1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2pPr>
            <a:lvl3pPr marL="1371600" lvl="2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3pPr>
            <a:lvl4pPr marL="1828800" lvl="3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4pPr>
            <a:lvl5pPr marL="2286000" lvl="4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5pPr>
            <a:lvl6pPr marL="2743200" lvl="5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6pPr>
            <a:lvl7pPr marL="3200400" lvl="6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7pPr>
            <a:lvl8pPr marL="3657600" lvl="7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8pPr>
            <a:lvl9pPr marL="4114800" lvl="8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SzPts val="2100"/>
              <a:buChar char="•"/>
              <a:defRPr/>
            </a:lvl9pPr>
          </a:lstStyle>
          <a:p/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4414763" y="4878958"/>
            <a:ext cx="307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lt background copy 2 2">
  <p:cSld name="Alt background copy 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2888" y="-32427"/>
            <a:ext cx="9139800" cy="142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20775" tIns="20775" rIns="20775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33"/>
              </a:buClr>
              <a:buSzPts val="1100"/>
              <a:buFont typeface="Calibri" panose="020F0502020204030204"/>
              <a:buNone/>
            </a:pPr>
            <a:endParaRPr sz="110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" name="Google Shape;40;p9"/>
          <p:cNvGrpSpPr/>
          <p:nvPr/>
        </p:nvGrpSpPr>
        <p:grpSpPr>
          <a:xfrm>
            <a:off x="6941440" y="528070"/>
            <a:ext cx="1632867" cy="307398"/>
            <a:chOff x="0" y="0"/>
            <a:chExt cx="2177156" cy="409864"/>
          </a:xfrm>
        </p:grpSpPr>
        <p:sp>
          <p:nvSpPr>
            <p:cNvPr id="41" name="Google Shape;41;p9"/>
            <p:cNvSpPr/>
            <p:nvPr/>
          </p:nvSpPr>
          <p:spPr>
            <a:xfrm>
              <a:off x="0" y="0"/>
              <a:ext cx="375265" cy="409864"/>
            </a:xfrm>
            <a:custGeom>
              <a:avLst/>
              <a:gdLst/>
              <a:ahLst/>
              <a:cxnLst/>
              <a:rect l="l" t="t" r="r" b="b"/>
              <a:pathLst>
                <a:path w="17857" h="20409" extrusionOk="0">
                  <a:moveTo>
                    <a:pt x="13317" y="8671"/>
                  </a:moveTo>
                  <a:cubicBezTo>
                    <a:pt x="15820" y="6522"/>
                    <a:pt x="20968" y="-1191"/>
                    <a:pt x="12913" y="158"/>
                  </a:cubicBezTo>
                  <a:cubicBezTo>
                    <a:pt x="9421" y="727"/>
                    <a:pt x="4253" y="4288"/>
                    <a:pt x="3224" y="8355"/>
                  </a:cubicBezTo>
                  <a:cubicBezTo>
                    <a:pt x="2679" y="7259"/>
                    <a:pt x="2093" y="6206"/>
                    <a:pt x="1427" y="5194"/>
                  </a:cubicBezTo>
                  <a:cubicBezTo>
                    <a:pt x="478" y="3803"/>
                    <a:pt x="-632" y="4878"/>
                    <a:pt x="438" y="6311"/>
                  </a:cubicBezTo>
                  <a:cubicBezTo>
                    <a:pt x="3466" y="10441"/>
                    <a:pt x="5586" y="15394"/>
                    <a:pt x="5586" y="20409"/>
                  </a:cubicBezTo>
                  <a:cubicBezTo>
                    <a:pt x="5828" y="17922"/>
                    <a:pt x="5444" y="14888"/>
                    <a:pt x="4516" y="11917"/>
                  </a:cubicBezTo>
                  <a:cubicBezTo>
                    <a:pt x="4980" y="12085"/>
                    <a:pt x="5485" y="12169"/>
                    <a:pt x="5949" y="12169"/>
                  </a:cubicBezTo>
                  <a:cubicBezTo>
                    <a:pt x="7584" y="14951"/>
                    <a:pt x="10087" y="17353"/>
                    <a:pt x="12913" y="18470"/>
                  </a:cubicBezTo>
                  <a:cubicBezTo>
                    <a:pt x="15497" y="19566"/>
                    <a:pt x="18929" y="18913"/>
                    <a:pt x="17536" y="14593"/>
                  </a:cubicBezTo>
                  <a:cubicBezTo>
                    <a:pt x="16789" y="12233"/>
                    <a:pt x="15033" y="10167"/>
                    <a:pt x="13317" y="8671"/>
                  </a:cubicBezTo>
                  <a:close/>
                  <a:moveTo>
                    <a:pt x="13681" y="1169"/>
                  </a:moveTo>
                  <a:cubicBezTo>
                    <a:pt x="18142" y="642"/>
                    <a:pt x="13358" y="6437"/>
                    <a:pt x="11783" y="7512"/>
                  </a:cubicBezTo>
                  <a:cubicBezTo>
                    <a:pt x="10309" y="6522"/>
                    <a:pt x="8492" y="5637"/>
                    <a:pt x="6696" y="5890"/>
                  </a:cubicBezTo>
                  <a:cubicBezTo>
                    <a:pt x="7988" y="4162"/>
                    <a:pt x="11097" y="1485"/>
                    <a:pt x="13681" y="1169"/>
                  </a:cubicBezTo>
                  <a:close/>
                  <a:moveTo>
                    <a:pt x="6655" y="7154"/>
                  </a:moveTo>
                  <a:cubicBezTo>
                    <a:pt x="7867" y="7049"/>
                    <a:pt x="9199" y="7765"/>
                    <a:pt x="10208" y="8482"/>
                  </a:cubicBezTo>
                  <a:cubicBezTo>
                    <a:pt x="9239" y="9008"/>
                    <a:pt x="8169" y="9325"/>
                    <a:pt x="7059" y="9409"/>
                  </a:cubicBezTo>
                  <a:cubicBezTo>
                    <a:pt x="5404" y="9409"/>
                    <a:pt x="5081" y="7323"/>
                    <a:pt x="6655" y="7154"/>
                  </a:cubicBezTo>
                  <a:close/>
                  <a:moveTo>
                    <a:pt x="12853" y="16194"/>
                  </a:moveTo>
                  <a:cubicBezTo>
                    <a:pt x="10733" y="15562"/>
                    <a:pt x="8775" y="13792"/>
                    <a:pt x="7342" y="12001"/>
                  </a:cubicBezTo>
                  <a:cubicBezTo>
                    <a:pt x="8513" y="11769"/>
                    <a:pt x="9663" y="11284"/>
                    <a:pt x="10733" y="10610"/>
                  </a:cubicBezTo>
                  <a:cubicBezTo>
                    <a:pt x="11137" y="10399"/>
                    <a:pt x="11521" y="10125"/>
                    <a:pt x="11884" y="9830"/>
                  </a:cubicBezTo>
                  <a:cubicBezTo>
                    <a:pt x="13135" y="11031"/>
                    <a:pt x="14427" y="12633"/>
                    <a:pt x="14932" y="14445"/>
                  </a:cubicBezTo>
                  <a:cubicBezTo>
                    <a:pt x="15417" y="16405"/>
                    <a:pt x="14064" y="16553"/>
                    <a:pt x="12853" y="16194"/>
                  </a:cubicBezTo>
                  <a:close/>
                </a:path>
              </a:pathLst>
            </a:custGeom>
            <a:solidFill>
              <a:srgbClr val="F5A623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1027"/>
                </a:buClr>
                <a:buSzPts val="1100"/>
                <a:buFont typeface="Open Sans SemiBold"/>
                <a:buNone/>
              </a:pPr>
              <a:endParaRPr sz="1100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9"/>
            <p:cNvSpPr/>
            <p:nvPr/>
          </p:nvSpPr>
          <p:spPr>
            <a:xfrm>
              <a:off x="503216" y="65511"/>
              <a:ext cx="910008" cy="231372"/>
            </a:xfrm>
            <a:custGeom>
              <a:avLst/>
              <a:gdLst/>
              <a:ahLst/>
              <a:cxnLst/>
              <a:rect l="l" t="t" r="r" b="b"/>
              <a:pathLst>
                <a:path w="21600" h="21493" extrusionOk="0">
                  <a:moveTo>
                    <a:pt x="3252" y="982"/>
                  </a:moveTo>
                  <a:cubicBezTo>
                    <a:pt x="201" y="982"/>
                    <a:pt x="201" y="982"/>
                    <a:pt x="201" y="982"/>
                  </a:cubicBezTo>
                  <a:cubicBezTo>
                    <a:pt x="100" y="982"/>
                    <a:pt x="20" y="1335"/>
                    <a:pt x="20" y="1767"/>
                  </a:cubicBezTo>
                  <a:cubicBezTo>
                    <a:pt x="0" y="1767"/>
                    <a:pt x="0" y="1767"/>
                    <a:pt x="0" y="1767"/>
                  </a:cubicBezTo>
                  <a:cubicBezTo>
                    <a:pt x="0" y="20383"/>
                    <a:pt x="0" y="20383"/>
                    <a:pt x="0" y="20383"/>
                  </a:cubicBezTo>
                  <a:cubicBezTo>
                    <a:pt x="0" y="20815"/>
                    <a:pt x="80" y="21168"/>
                    <a:pt x="181" y="21168"/>
                  </a:cubicBezTo>
                  <a:cubicBezTo>
                    <a:pt x="281" y="21168"/>
                    <a:pt x="361" y="20815"/>
                    <a:pt x="381" y="20383"/>
                  </a:cubicBezTo>
                  <a:cubicBezTo>
                    <a:pt x="381" y="11978"/>
                    <a:pt x="381" y="11978"/>
                    <a:pt x="381" y="11978"/>
                  </a:cubicBezTo>
                  <a:cubicBezTo>
                    <a:pt x="2971" y="11978"/>
                    <a:pt x="2971" y="11978"/>
                    <a:pt x="2971" y="11978"/>
                  </a:cubicBezTo>
                  <a:cubicBezTo>
                    <a:pt x="3071" y="11978"/>
                    <a:pt x="3132" y="11625"/>
                    <a:pt x="3132" y="11271"/>
                  </a:cubicBezTo>
                  <a:cubicBezTo>
                    <a:pt x="3132" y="10879"/>
                    <a:pt x="3051" y="10604"/>
                    <a:pt x="2971" y="10604"/>
                  </a:cubicBezTo>
                  <a:cubicBezTo>
                    <a:pt x="361" y="10604"/>
                    <a:pt x="361" y="10604"/>
                    <a:pt x="361" y="10604"/>
                  </a:cubicBezTo>
                  <a:cubicBezTo>
                    <a:pt x="361" y="2435"/>
                    <a:pt x="361" y="2435"/>
                    <a:pt x="361" y="2435"/>
                  </a:cubicBezTo>
                  <a:cubicBezTo>
                    <a:pt x="3252" y="2435"/>
                    <a:pt x="3252" y="2435"/>
                    <a:pt x="3252" y="2435"/>
                  </a:cubicBezTo>
                  <a:cubicBezTo>
                    <a:pt x="3352" y="2435"/>
                    <a:pt x="3413" y="2081"/>
                    <a:pt x="3413" y="1767"/>
                  </a:cubicBezTo>
                  <a:cubicBezTo>
                    <a:pt x="3413" y="1532"/>
                    <a:pt x="3352" y="1296"/>
                    <a:pt x="3252" y="982"/>
                  </a:cubicBezTo>
                  <a:close/>
                  <a:moveTo>
                    <a:pt x="4637" y="0"/>
                  </a:moveTo>
                  <a:cubicBezTo>
                    <a:pt x="4617" y="0"/>
                    <a:pt x="4617" y="0"/>
                    <a:pt x="4617" y="0"/>
                  </a:cubicBezTo>
                  <a:cubicBezTo>
                    <a:pt x="4537" y="0"/>
                    <a:pt x="4477" y="314"/>
                    <a:pt x="4477" y="668"/>
                  </a:cubicBezTo>
                  <a:cubicBezTo>
                    <a:pt x="4477" y="20304"/>
                    <a:pt x="4477" y="20304"/>
                    <a:pt x="4477" y="20304"/>
                  </a:cubicBezTo>
                  <a:cubicBezTo>
                    <a:pt x="4477" y="20736"/>
                    <a:pt x="4557" y="21011"/>
                    <a:pt x="4637" y="21011"/>
                  </a:cubicBezTo>
                  <a:cubicBezTo>
                    <a:pt x="4738" y="21011"/>
                    <a:pt x="4798" y="20657"/>
                    <a:pt x="4798" y="20304"/>
                  </a:cubicBezTo>
                  <a:cubicBezTo>
                    <a:pt x="4798" y="746"/>
                    <a:pt x="4798" y="746"/>
                    <a:pt x="4798" y="746"/>
                  </a:cubicBezTo>
                  <a:cubicBezTo>
                    <a:pt x="4798" y="314"/>
                    <a:pt x="4738" y="0"/>
                    <a:pt x="4637" y="0"/>
                  </a:cubicBezTo>
                  <a:close/>
                  <a:moveTo>
                    <a:pt x="9033" y="7069"/>
                  </a:moveTo>
                  <a:cubicBezTo>
                    <a:pt x="9033" y="6637"/>
                    <a:pt x="8953" y="6401"/>
                    <a:pt x="8873" y="6401"/>
                  </a:cubicBezTo>
                  <a:cubicBezTo>
                    <a:pt x="8772" y="6401"/>
                    <a:pt x="8712" y="6716"/>
                    <a:pt x="8712" y="7069"/>
                  </a:cubicBezTo>
                  <a:cubicBezTo>
                    <a:pt x="8712" y="15238"/>
                    <a:pt x="8712" y="15238"/>
                    <a:pt x="8712" y="15238"/>
                  </a:cubicBezTo>
                  <a:cubicBezTo>
                    <a:pt x="8712" y="18026"/>
                    <a:pt x="8170" y="20225"/>
                    <a:pt x="7508" y="20147"/>
                  </a:cubicBezTo>
                  <a:cubicBezTo>
                    <a:pt x="6795" y="20147"/>
                    <a:pt x="6394" y="18223"/>
                    <a:pt x="6394" y="15159"/>
                  </a:cubicBezTo>
                  <a:cubicBezTo>
                    <a:pt x="6394" y="7069"/>
                    <a:pt x="6394" y="7069"/>
                    <a:pt x="6394" y="7069"/>
                  </a:cubicBezTo>
                  <a:cubicBezTo>
                    <a:pt x="6394" y="6637"/>
                    <a:pt x="6313" y="6401"/>
                    <a:pt x="6233" y="6401"/>
                  </a:cubicBezTo>
                  <a:cubicBezTo>
                    <a:pt x="6153" y="6401"/>
                    <a:pt x="6072" y="6716"/>
                    <a:pt x="6072" y="7069"/>
                  </a:cubicBezTo>
                  <a:cubicBezTo>
                    <a:pt x="6072" y="15434"/>
                    <a:pt x="6072" y="15434"/>
                    <a:pt x="6072" y="15434"/>
                  </a:cubicBezTo>
                  <a:cubicBezTo>
                    <a:pt x="6072" y="18890"/>
                    <a:pt x="6594" y="21404"/>
                    <a:pt x="7468" y="21404"/>
                  </a:cubicBezTo>
                  <a:cubicBezTo>
                    <a:pt x="7990" y="21482"/>
                    <a:pt x="8491" y="20304"/>
                    <a:pt x="8732" y="18380"/>
                  </a:cubicBezTo>
                  <a:cubicBezTo>
                    <a:pt x="8732" y="20500"/>
                    <a:pt x="8732" y="20500"/>
                    <a:pt x="8732" y="20500"/>
                  </a:cubicBezTo>
                  <a:cubicBezTo>
                    <a:pt x="8732" y="20893"/>
                    <a:pt x="8813" y="21168"/>
                    <a:pt x="8893" y="21168"/>
                  </a:cubicBezTo>
                  <a:cubicBezTo>
                    <a:pt x="8993" y="21168"/>
                    <a:pt x="9054" y="20815"/>
                    <a:pt x="9054" y="20500"/>
                  </a:cubicBezTo>
                  <a:cubicBezTo>
                    <a:pt x="9033" y="20500"/>
                    <a:pt x="9033" y="20500"/>
                    <a:pt x="9033" y="20500"/>
                  </a:cubicBezTo>
                  <a:lnTo>
                    <a:pt x="9033" y="7069"/>
                  </a:lnTo>
                  <a:close/>
                  <a:moveTo>
                    <a:pt x="11944" y="7737"/>
                  </a:moveTo>
                  <a:cubicBezTo>
                    <a:pt x="12025" y="7737"/>
                    <a:pt x="12105" y="7501"/>
                    <a:pt x="12105" y="7148"/>
                  </a:cubicBezTo>
                  <a:cubicBezTo>
                    <a:pt x="12105" y="6833"/>
                    <a:pt x="12025" y="6480"/>
                    <a:pt x="11944" y="6480"/>
                  </a:cubicBezTo>
                  <a:cubicBezTo>
                    <a:pt x="10830" y="6480"/>
                    <a:pt x="10830" y="6480"/>
                    <a:pt x="10830" y="6480"/>
                  </a:cubicBezTo>
                  <a:cubicBezTo>
                    <a:pt x="10830" y="2435"/>
                    <a:pt x="10830" y="2435"/>
                    <a:pt x="10830" y="2435"/>
                  </a:cubicBezTo>
                  <a:cubicBezTo>
                    <a:pt x="10830" y="2081"/>
                    <a:pt x="10750" y="1767"/>
                    <a:pt x="10670" y="1767"/>
                  </a:cubicBezTo>
                  <a:cubicBezTo>
                    <a:pt x="10649" y="1767"/>
                    <a:pt x="10649" y="1767"/>
                    <a:pt x="10649" y="1767"/>
                  </a:cubicBezTo>
                  <a:cubicBezTo>
                    <a:pt x="10569" y="1767"/>
                    <a:pt x="10509" y="2081"/>
                    <a:pt x="10509" y="2435"/>
                  </a:cubicBezTo>
                  <a:cubicBezTo>
                    <a:pt x="10509" y="6480"/>
                    <a:pt x="10509" y="6480"/>
                    <a:pt x="10509" y="6480"/>
                  </a:cubicBezTo>
                  <a:cubicBezTo>
                    <a:pt x="10128" y="6480"/>
                    <a:pt x="10128" y="6480"/>
                    <a:pt x="10128" y="6480"/>
                  </a:cubicBezTo>
                  <a:cubicBezTo>
                    <a:pt x="10047" y="6480"/>
                    <a:pt x="9967" y="6716"/>
                    <a:pt x="9967" y="7069"/>
                  </a:cubicBezTo>
                  <a:cubicBezTo>
                    <a:pt x="9967" y="7423"/>
                    <a:pt x="10047" y="7737"/>
                    <a:pt x="10128" y="7737"/>
                  </a:cubicBezTo>
                  <a:cubicBezTo>
                    <a:pt x="10509" y="7737"/>
                    <a:pt x="10509" y="7737"/>
                    <a:pt x="10509" y="7737"/>
                  </a:cubicBezTo>
                  <a:cubicBezTo>
                    <a:pt x="10509" y="17280"/>
                    <a:pt x="10509" y="17280"/>
                    <a:pt x="10509" y="17280"/>
                  </a:cubicBezTo>
                  <a:cubicBezTo>
                    <a:pt x="10509" y="19990"/>
                    <a:pt x="10951" y="21247"/>
                    <a:pt x="11472" y="21247"/>
                  </a:cubicBezTo>
                  <a:cubicBezTo>
                    <a:pt x="11643" y="21247"/>
                    <a:pt x="11824" y="21168"/>
                    <a:pt x="11984" y="20893"/>
                  </a:cubicBezTo>
                  <a:cubicBezTo>
                    <a:pt x="12045" y="20815"/>
                    <a:pt x="12085" y="20579"/>
                    <a:pt x="12085" y="20304"/>
                  </a:cubicBezTo>
                  <a:cubicBezTo>
                    <a:pt x="12085" y="19990"/>
                    <a:pt x="12025" y="19715"/>
                    <a:pt x="11944" y="19715"/>
                  </a:cubicBezTo>
                  <a:cubicBezTo>
                    <a:pt x="11824" y="19911"/>
                    <a:pt x="11683" y="19990"/>
                    <a:pt x="11533" y="19990"/>
                  </a:cubicBezTo>
                  <a:cubicBezTo>
                    <a:pt x="11111" y="19990"/>
                    <a:pt x="10830" y="19204"/>
                    <a:pt x="10830" y="17123"/>
                  </a:cubicBezTo>
                  <a:cubicBezTo>
                    <a:pt x="10830" y="7737"/>
                    <a:pt x="10830" y="7737"/>
                    <a:pt x="10830" y="7737"/>
                  </a:cubicBezTo>
                  <a:lnTo>
                    <a:pt x="11944" y="7737"/>
                  </a:lnTo>
                  <a:close/>
                  <a:moveTo>
                    <a:pt x="14684" y="7737"/>
                  </a:moveTo>
                  <a:cubicBezTo>
                    <a:pt x="14765" y="7737"/>
                    <a:pt x="14845" y="7501"/>
                    <a:pt x="14845" y="7148"/>
                  </a:cubicBezTo>
                  <a:cubicBezTo>
                    <a:pt x="14845" y="6833"/>
                    <a:pt x="14765" y="6480"/>
                    <a:pt x="14684" y="6480"/>
                  </a:cubicBezTo>
                  <a:cubicBezTo>
                    <a:pt x="13570" y="6480"/>
                    <a:pt x="13570" y="6480"/>
                    <a:pt x="13570" y="6480"/>
                  </a:cubicBezTo>
                  <a:cubicBezTo>
                    <a:pt x="13570" y="2435"/>
                    <a:pt x="13570" y="2435"/>
                    <a:pt x="13570" y="2435"/>
                  </a:cubicBezTo>
                  <a:cubicBezTo>
                    <a:pt x="13570" y="2081"/>
                    <a:pt x="13490" y="1767"/>
                    <a:pt x="13410" y="1767"/>
                  </a:cubicBezTo>
                  <a:cubicBezTo>
                    <a:pt x="13390" y="1767"/>
                    <a:pt x="13390" y="1767"/>
                    <a:pt x="13390" y="1767"/>
                  </a:cubicBezTo>
                  <a:cubicBezTo>
                    <a:pt x="13309" y="1767"/>
                    <a:pt x="13249" y="2081"/>
                    <a:pt x="13249" y="2435"/>
                  </a:cubicBezTo>
                  <a:cubicBezTo>
                    <a:pt x="13249" y="6480"/>
                    <a:pt x="13249" y="6480"/>
                    <a:pt x="13249" y="6480"/>
                  </a:cubicBezTo>
                  <a:cubicBezTo>
                    <a:pt x="12868" y="6480"/>
                    <a:pt x="12868" y="6480"/>
                    <a:pt x="12868" y="6480"/>
                  </a:cubicBezTo>
                  <a:cubicBezTo>
                    <a:pt x="12787" y="6480"/>
                    <a:pt x="12707" y="6716"/>
                    <a:pt x="12707" y="7069"/>
                  </a:cubicBezTo>
                  <a:cubicBezTo>
                    <a:pt x="12707" y="7423"/>
                    <a:pt x="12787" y="7737"/>
                    <a:pt x="12868" y="7737"/>
                  </a:cubicBezTo>
                  <a:cubicBezTo>
                    <a:pt x="13249" y="7737"/>
                    <a:pt x="13249" y="7737"/>
                    <a:pt x="13249" y="7737"/>
                  </a:cubicBezTo>
                  <a:cubicBezTo>
                    <a:pt x="13249" y="17280"/>
                    <a:pt x="13249" y="17280"/>
                    <a:pt x="13249" y="17280"/>
                  </a:cubicBezTo>
                  <a:cubicBezTo>
                    <a:pt x="13249" y="19990"/>
                    <a:pt x="13691" y="21247"/>
                    <a:pt x="14223" y="21247"/>
                  </a:cubicBezTo>
                  <a:cubicBezTo>
                    <a:pt x="14383" y="21247"/>
                    <a:pt x="14564" y="21168"/>
                    <a:pt x="14725" y="20893"/>
                  </a:cubicBezTo>
                  <a:cubicBezTo>
                    <a:pt x="14785" y="20815"/>
                    <a:pt x="14825" y="20579"/>
                    <a:pt x="14825" y="20304"/>
                  </a:cubicBezTo>
                  <a:cubicBezTo>
                    <a:pt x="14825" y="19990"/>
                    <a:pt x="14765" y="19715"/>
                    <a:pt x="14684" y="19715"/>
                  </a:cubicBezTo>
                  <a:cubicBezTo>
                    <a:pt x="14564" y="19911"/>
                    <a:pt x="14423" y="19990"/>
                    <a:pt x="14283" y="19990"/>
                  </a:cubicBezTo>
                  <a:cubicBezTo>
                    <a:pt x="13861" y="19990"/>
                    <a:pt x="13570" y="19204"/>
                    <a:pt x="13570" y="17123"/>
                  </a:cubicBezTo>
                  <a:cubicBezTo>
                    <a:pt x="13570" y="7737"/>
                    <a:pt x="13570" y="7737"/>
                    <a:pt x="13570" y="7737"/>
                  </a:cubicBezTo>
                  <a:lnTo>
                    <a:pt x="14684" y="7737"/>
                  </a:lnTo>
                  <a:close/>
                  <a:moveTo>
                    <a:pt x="17103" y="6048"/>
                  </a:moveTo>
                  <a:cubicBezTo>
                    <a:pt x="16160" y="6048"/>
                    <a:pt x="15447" y="9425"/>
                    <a:pt x="15447" y="13745"/>
                  </a:cubicBezTo>
                  <a:cubicBezTo>
                    <a:pt x="15447" y="13824"/>
                    <a:pt x="15447" y="13824"/>
                    <a:pt x="15447" y="13824"/>
                  </a:cubicBezTo>
                  <a:cubicBezTo>
                    <a:pt x="15447" y="18458"/>
                    <a:pt x="16240" y="21482"/>
                    <a:pt x="17164" y="21482"/>
                  </a:cubicBezTo>
                  <a:cubicBezTo>
                    <a:pt x="17665" y="21600"/>
                    <a:pt x="18167" y="20736"/>
                    <a:pt x="18519" y="19126"/>
                  </a:cubicBezTo>
                  <a:cubicBezTo>
                    <a:pt x="18559" y="18969"/>
                    <a:pt x="18579" y="18812"/>
                    <a:pt x="18579" y="18615"/>
                  </a:cubicBezTo>
                  <a:cubicBezTo>
                    <a:pt x="18579" y="18301"/>
                    <a:pt x="18499" y="17948"/>
                    <a:pt x="18418" y="17948"/>
                  </a:cubicBezTo>
                  <a:cubicBezTo>
                    <a:pt x="18378" y="17948"/>
                    <a:pt x="18338" y="18026"/>
                    <a:pt x="18318" y="18105"/>
                  </a:cubicBezTo>
                  <a:cubicBezTo>
                    <a:pt x="18027" y="19401"/>
                    <a:pt x="17605" y="20147"/>
                    <a:pt x="17184" y="20147"/>
                  </a:cubicBezTo>
                  <a:cubicBezTo>
                    <a:pt x="16501" y="20147"/>
                    <a:pt x="15869" y="18026"/>
                    <a:pt x="15809" y="14413"/>
                  </a:cubicBezTo>
                  <a:cubicBezTo>
                    <a:pt x="18559" y="14413"/>
                    <a:pt x="18559" y="14413"/>
                    <a:pt x="18559" y="14413"/>
                  </a:cubicBezTo>
                  <a:cubicBezTo>
                    <a:pt x="18639" y="14413"/>
                    <a:pt x="18719" y="14060"/>
                    <a:pt x="18719" y="13745"/>
                  </a:cubicBezTo>
                  <a:cubicBezTo>
                    <a:pt x="18719" y="9425"/>
                    <a:pt x="18087" y="6048"/>
                    <a:pt x="17103" y="6048"/>
                  </a:cubicBezTo>
                  <a:close/>
                  <a:moveTo>
                    <a:pt x="15788" y="13078"/>
                  </a:moveTo>
                  <a:cubicBezTo>
                    <a:pt x="15849" y="9857"/>
                    <a:pt x="16401" y="7423"/>
                    <a:pt x="17083" y="7423"/>
                  </a:cubicBezTo>
                  <a:cubicBezTo>
                    <a:pt x="17866" y="7423"/>
                    <a:pt x="18298" y="10093"/>
                    <a:pt x="18338" y="13078"/>
                  </a:cubicBezTo>
                  <a:lnTo>
                    <a:pt x="15788" y="13078"/>
                  </a:lnTo>
                  <a:close/>
                  <a:moveTo>
                    <a:pt x="21419" y="6323"/>
                  </a:moveTo>
                  <a:cubicBezTo>
                    <a:pt x="20797" y="6480"/>
                    <a:pt x="20245" y="8247"/>
                    <a:pt x="20024" y="10682"/>
                  </a:cubicBezTo>
                  <a:cubicBezTo>
                    <a:pt x="20024" y="7148"/>
                    <a:pt x="20024" y="7148"/>
                    <a:pt x="20024" y="7148"/>
                  </a:cubicBezTo>
                  <a:cubicBezTo>
                    <a:pt x="20024" y="6833"/>
                    <a:pt x="19944" y="6480"/>
                    <a:pt x="19864" y="6480"/>
                  </a:cubicBezTo>
                  <a:cubicBezTo>
                    <a:pt x="19763" y="6480"/>
                    <a:pt x="19703" y="6716"/>
                    <a:pt x="19683" y="7148"/>
                  </a:cubicBezTo>
                  <a:cubicBezTo>
                    <a:pt x="19683" y="20657"/>
                    <a:pt x="19683" y="20657"/>
                    <a:pt x="19683" y="20657"/>
                  </a:cubicBezTo>
                  <a:cubicBezTo>
                    <a:pt x="19683" y="21011"/>
                    <a:pt x="19763" y="21325"/>
                    <a:pt x="19843" y="21325"/>
                  </a:cubicBezTo>
                  <a:cubicBezTo>
                    <a:pt x="19944" y="21325"/>
                    <a:pt x="20004" y="21089"/>
                    <a:pt x="20024" y="20657"/>
                  </a:cubicBezTo>
                  <a:cubicBezTo>
                    <a:pt x="20024" y="15238"/>
                    <a:pt x="20024" y="15238"/>
                    <a:pt x="20024" y="15238"/>
                  </a:cubicBezTo>
                  <a:cubicBezTo>
                    <a:pt x="20024" y="10525"/>
                    <a:pt x="20677" y="8247"/>
                    <a:pt x="21419" y="7933"/>
                  </a:cubicBezTo>
                  <a:cubicBezTo>
                    <a:pt x="21439" y="7933"/>
                    <a:pt x="21439" y="7933"/>
                    <a:pt x="21439" y="7933"/>
                  </a:cubicBezTo>
                  <a:cubicBezTo>
                    <a:pt x="21540" y="7933"/>
                    <a:pt x="21600" y="7501"/>
                    <a:pt x="21600" y="7148"/>
                  </a:cubicBezTo>
                  <a:cubicBezTo>
                    <a:pt x="21600" y="6637"/>
                    <a:pt x="21520" y="6323"/>
                    <a:pt x="21419" y="6323"/>
                  </a:cubicBezTo>
                  <a:close/>
                </a:path>
              </a:pathLst>
            </a:custGeom>
            <a:solidFill>
              <a:srgbClr val="151027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1027"/>
                </a:buClr>
                <a:buSzPts val="1100"/>
                <a:buFont typeface="Open Sans SemiBold"/>
                <a:buNone/>
              </a:pPr>
              <a:endParaRPr sz="1100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9"/>
            <p:cNvSpPr/>
            <p:nvPr/>
          </p:nvSpPr>
          <p:spPr>
            <a:xfrm>
              <a:off x="1446775" y="124474"/>
              <a:ext cx="730381" cy="170810"/>
            </a:xfrm>
            <a:custGeom>
              <a:avLst/>
              <a:gdLst/>
              <a:ahLst/>
              <a:cxnLst/>
              <a:rect l="l" t="t" r="r" b="b"/>
              <a:pathLst>
                <a:path w="21577" h="21153" extrusionOk="0">
                  <a:moveTo>
                    <a:pt x="6191" y="211"/>
                  </a:moveTo>
                  <a:cubicBezTo>
                    <a:pt x="5891" y="211"/>
                    <a:pt x="5641" y="1100"/>
                    <a:pt x="5566" y="2460"/>
                  </a:cubicBezTo>
                  <a:cubicBezTo>
                    <a:pt x="4828" y="12867"/>
                    <a:pt x="4828" y="12867"/>
                    <a:pt x="4828" y="12867"/>
                  </a:cubicBezTo>
                  <a:cubicBezTo>
                    <a:pt x="4102" y="2460"/>
                    <a:pt x="4102" y="2460"/>
                    <a:pt x="4102" y="2460"/>
                  </a:cubicBezTo>
                  <a:cubicBezTo>
                    <a:pt x="4027" y="1100"/>
                    <a:pt x="3752" y="106"/>
                    <a:pt x="3427" y="106"/>
                  </a:cubicBezTo>
                  <a:cubicBezTo>
                    <a:pt x="3352" y="106"/>
                    <a:pt x="3352" y="106"/>
                    <a:pt x="3352" y="106"/>
                  </a:cubicBezTo>
                  <a:cubicBezTo>
                    <a:pt x="3027" y="106"/>
                    <a:pt x="2739" y="995"/>
                    <a:pt x="2664" y="2460"/>
                  </a:cubicBezTo>
                  <a:cubicBezTo>
                    <a:pt x="1939" y="12763"/>
                    <a:pt x="1939" y="12763"/>
                    <a:pt x="1939" y="12763"/>
                  </a:cubicBezTo>
                  <a:cubicBezTo>
                    <a:pt x="1238" y="2355"/>
                    <a:pt x="1238" y="2355"/>
                    <a:pt x="1238" y="2355"/>
                  </a:cubicBezTo>
                  <a:cubicBezTo>
                    <a:pt x="1163" y="1100"/>
                    <a:pt x="913" y="106"/>
                    <a:pt x="600" y="106"/>
                  </a:cubicBezTo>
                  <a:cubicBezTo>
                    <a:pt x="575" y="106"/>
                    <a:pt x="575" y="106"/>
                    <a:pt x="575" y="106"/>
                  </a:cubicBezTo>
                  <a:cubicBezTo>
                    <a:pt x="250" y="106"/>
                    <a:pt x="0" y="1309"/>
                    <a:pt x="0" y="2774"/>
                  </a:cubicBezTo>
                  <a:cubicBezTo>
                    <a:pt x="0" y="3244"/>
                    <a:pt x="25" y="3663"/>
                    <a:pt x="50" y="4133"/>
                  </a:cubicBezTo>
                  <a:cubicBezTo>
                    <a:pt x="1188" y="18568"/>
                    <a:pt x="1188" y="18568"/>
                    <a:pt x="1188" y="18568"/>
                  </a:cubicBezTo>
                  <a:cubicBezTo>
                    <a:pt x="1263" y="20033"/>
                    <a:pt x="1538" y="21026"/>
                    <a:pt x="1889" y="21131"/>
                  </a:cubicBezTo>
                  <a:cubicBezTo>
                    <a:pt x="1939" y="21131"/>
                    <a:pt x="1939" y="21131"/>
                    <a:pt x="1939" y="21131"/>
                  </a:cubicBezTo>
                  <a:cubicBezTo>
                    <a:pt x="2264" y="21131"/>
                    <a:pt x="2539" y="20137"/>
                    <a:pt x="2639" y="18673"/>
                  </a:cubicBezTo>
                  <a:cubicBezTo>
                    <a:pt x="3377" y="8370"/>
                    <a:pt x="3377" y="8370"/>
                    <a:pt x="3377" y="8370"/>
                  </a:cubicBezTo>
                  <a:cubicBezTo>
                    <a:pt x="4102" y="18673"/>
                    <a:pt x="4102" y="18673"/>
                    <a:pt x="4102" y="18673"/>
                  </a:cubicBezTo>
                  <a:cubicBezTo>
                    <a:pt x="4177" y="20137"/>
                    <a:pt x="4478" y="21131"/>
                    <a:pt x="4803" y="21131"/>
                  </a:cubicBezTo>
                  <a:cubicBezTo>
                    <a:pt x="4853" y="21131"/>
                    <a:pt x="4853" y="21131"/>
                    <a:pt x="4853" y="21131"/>
                  </a:cubicBezTo>
                  <a:cubicBezTo>
                    <a:pt x="5216" y="21131"/>
                    <a:pt x="5516" y="20137"/>
                    <a:pt x="5591" y="18568"/>
                  </a:cubicBezTo>
                  <a:cubicBezTo>
                    <a:pt x="6716" y="4029"/>
                    <a:pt x="6716" y="4029"/>
                    <a:pt x="6716" y="4029"/>
                  </a:cubicBezTo>
                  <a:cubicBezTo>
                    <a:pt x="6741" y="3663"/>
                    <a:pt x="6766" y="3244"/>
                    <a:pt x="6766" y="2878"/>
                  </a:cubicBezTo>
                  <a:cubicBezTo>
                    <a:pt x="6766" y="2774"/>
                    <a:pt x="6766" y="2774"/>
                    <a:pt x="6766" y="2774"/>
                  </a:cubicBezTo>
                  <a:cubicBezTo>
                    <a:pt x="6766" y="1309"/>
                    <a:pt x="6516" y="211"/>
                    <a:pt x="6191" y="211"/>
                  </a:cubicBezTo>
                  <a:close/>
                  <a:moveTo>
                    <a:pt x="9418" y="211"/>
                  </a:moveTo>
                  <a:cubicBezTo>
                    <a:pt x="8905" y="106"/>
                    <a:pt x="8430" y="525"/>
                    <a:pt x="7955" y="1205"/>
                  </a:cubicBezTo>
                  <a:cubicBezTo>
                    <a:pt x="7754" y="1571"/>
                    <a:pt x="7629" y="2460"/>
                    <a:pt x="7629" y="3453"/>
                  </a:cubicBezTo>
                  <a:cubicBezTo>
                    <a:pt x="7629" y="4813"/>
                    <a:pt x="7880" y="5807"/>
                    <a:pt x="8180" y="5702"/>
                  </a:cubicBezTo>
                  <a:cubicBezTo>
                    <a:pt x="8230" y="5702"/>
                    <a:pt x="8305" y="5702"/>
                    <a:pt x="8355" y="5598"/>
                  </a:cubicBezTo>
                  <a:cubicBezTo>
                    <a:pt x="8655" y="5127"/>
                    <a:pt x="8955" y="5022"/>
                    <a:pt x="9268" y="5022"/>
                  </a:cubicBezTo>
                  <a:cubicBezTo>
                    <a:pt x="9918" y="5022"/>
                    <a:pt x="10243" y="6278"/>
                    <a:pt x="10243" y="8736"/>
                  </a:cubicBezTo>
                  <a:cubicBezTo>
                    <a:pt x="10243" y="9050"/>
                    <a:pt x="10243" y="9050"/>
                    <a:pt x="10243" y="9050"/>
                  </a:cubicBezTo>
                  <a:cubicBezTo>
                    <a:pt x="9893" y="8474"/>
                    <a:pt x="9518" y="8265"/>
                    <a:pt x="9130" y="8265"/>
                  </a:cubicBezTo>
                  <a:cubicBezTo>
                    <a:pt x="8055" y="8265"/>
                    <a:pt x="7304" y="10409"/>
                    <a:pt x="7304" y="14907"/>
                  </a:cubicBezTo>
                  <a:cubicBezTo>
                    <a:pt x="7304" y="18934"/>
                    <a:pt x="8030" y="21131"/>
                    <a:pt x="8855" y="21131"/>
                  </a:cubicBezTo>
                  <a:cubicBezTo>
                    <a:pt x="9393" y="21288"/>
                    <a:pt x="9893" y="20242"/>
                    <a:pt x="10243" y="18568"/>
                  </a:cubicBezTo>
                  <a:cubicBezTo>
                    <a:pt x="10268" y="20033"/>
                    <a:pt x="10544" y="21026"/>
                    <a:pt x="10869" y="21026"/>
                  </a:cubicBezTo>
                  <a:cubicBezTo>
                    <a:pt x="11231" y="21026"/>
                    <a:pt x="11507" y="19823"/>
                    <a:pt x="11507" y="18254"/>
                  </a:cubicBezTo>
                  <a:cubicBezTo>
                    <a:pt x="11507" y="9050"/>
                    <a:pt x="11507" y="9050"/>
                    <a:pt x="11507" y="9050"/>
                  </a:cubicBezTo>
                  <a:cubicBezTo>
                    <a:pt x="11532" y="6696"/>
                    <a:pt x="11357" y="4343"/>
                    <a:pt x="10994" y="2564"/>
                  </a:cubicBezTo>
                  <a:cubicBezTo>
                    <a:pt x="10619" y="1100"/>
                    <a:pt x="10118" y="211"/>
                    <a:pt x="9418" y="211"/>
                  </a:cubicBezTo>
                  <a:close/>
                  <a:moveTo>
                    <a:pt x="10268" y="13547"/>
                  </a:moveTo>
                  <a:cubicBezTo>
                    <a:pt x="10268" y="15796"/>
                    <a:pt x="9843" y="17104"/>
                    <a:pt x="9243" y="16999"/>
                  </a:cubicBezTo>
                  <a:cubicBezTo>
                    <a:pt x="8830" y="16999"/>
                    <a:pt x="8530" y="16110"/>
                    <a:pt x="8530" y="14541"/>
                  </a:cubicBezTo>
                  <a:cubicBezTo>
                    <a:pt x="8530" y="14436"/>
                    <a:pt x="8530" y="14436"/>
                    <a:pt x="8530" y="14436"/>
                  </a:cubicBezTo>
                  <a:cubicBezTo>
                    <a:pt x="8530" y="12763"/>
                    <a:pt x="8880" y="11612"/>
                    <a:pt x="9443" y="11612"/>
                  </a:cubicBezTo>
                  <a:cubicBezTo>
                    <a:pt x="9718" y="11612"/>
                    <a:pt x="10018" y="11978"/>
                    <a:pt x="10268" y="12397"/>
                  </a:cubicBezTo>
                  <a:lnTo>
                    <a:pt x="10268" y="13547"/>
                  </a:lnTo>
                  <a:close/>
                  <a:moveTo>
                    <a:pt x="15984" y="106"/>
                  </a:moveTo>
                  <a:cubicBezTo>
                    <a:pt x="15709" y="106"/>
                    <a:pt x="15459" y="891"/>
                    <a:pt x="15384" y="2094"/>
                  </a:cubicBezTo>
                  <a:cubicBezTo>
                    <a:pt x="14371" y="13966"/>
                    <a:pt x="14371" y="13966"/>
                    <a:pt x="14371" y="13966"/>
                  </a:cubicBezTo>
                  <a:cubicBezTo>
                    <a:pt x="13395" y="2251"/>
                    <a:pt x="13395" y="2251"/>
                    <a:pt x="13395" y="2251"/>
                  </a:cubicBezTo>
                  <a:cubicBezTo>
                    <a:pt x="13320" y="995"/>
                    <a:pt x="13058" y="106"/>
                    <a:pt x="12757" y="106"/>
                  </a:cubicBezTo>
                  <a:cubicBezTo>
                    <a:pt x="12432" y="106"/>
                    <a:pt x="12157" y="1205"/>
                    <a:pt x="12132" y="2774"/>
                  </a:cubicBezTo>
                  <a:cubicBezTo>
                    <a:pt x="12132" y="3244"/>
                    <a:pt x="12157" y="3663"/>
                    <a:pt x="12207" y="4133"/>
                  </a:cubicBezTo>
                  <a:cubicBezTo>
                    <a:pt x="13620" y="18568"/>
                    <a:pt x="13620" y="18568"/>
                    <a:pt x="13620" y="18568"/>
                  </a:cubicBezTo>
                  <a:cubicBezTo>
                    <a:pt x="13720" y="20033"/>
                    <a:pt x="13996" y="21026"/>
                    <a:pt x="14346" y="21131"/>
                  </a:cubicBezTo>
                  <a:cubicBezTo>
                    <a:pt x="14421" y="21131"/>
                    <a:pt x="14421" y="21131"/>
                    <a:pt x="14421" y="21131"/>
                  </a:cubicBezTo>
                  <a:cubicBezTo>
                    <a:pt x="14746" y="21026"/>
                    <a:pt x="15046" y="20137"/>
                    <a:pt x="15171" y="18673"/>
                  </a:cubicBezTo>
                  <a:cubicBezTo>
                    <a:pt x="16535" y="4238"/>
                    <a:pt x="16535" y="4238"/>
                    <a:pt x="16535" y="4238"/>
                  </a:cubicBezTo>
                  <a:cubicBezTo>
                    <a:pt x="16585" y="3767"/>
                    <a:pt x="16610" y="3349"/>
                    <a:pt x="16610" y="2878"/>
                  </a:cubicBezTo>
                  <a:cubicBezTo>
                    <a:pt x="16610" y="2774"/>
                    <a:pt x="16610" y="2774"/>
                    <a:pt x="16610" y="2774"/>
                  </a:cubicBezTo>
                  <a:cubicBezTo>
                    <a:pt x="16610" y="1309"/>
                    <a:pt x="16334" y="106"/>
                    <a:pt x="15984" y="106"/>
                  </a:cubicBezTo>
                  <a:close/>
                  <a:moveTo>
                    <a:pt x="19374" y="2"/>
                  </a:moveTo>
                  <a:cubicBezTo>
                    <a:pt x="18048" y="2"/>
                    <a:pt x="17110" y="4813"/>
                    <a:pt x="17110" y="10619"/>
                  </a:cubicBezTo>
                  <a:cubicBezTo>
                    <a:pt x="17110" y="11508"/>
                    <a:pt x="17110" y="11508"/>
                    <a:pt x="17110" y="11508"/>
                  </a:cubicBezTo>
                  <a:cubicBezTo>
                    <a:pt x="17160" y="17104"/>
                    <a:pt x="18248" y="21497"/>
                    <a:pt x="19511" y="21131"/>
                  </a:cubicBezTo>
                  <a:cubicBezTo>
                    <a:pt x="20087" y="21131"/>
                    <a:pt x="20637" y="20346"/>
                    <a:pt x="21087" y="18673"/>
                  </a:cubicBezTo>
                  <a:cubicBezTo>
                    <a:pt x="21212" y="18254"/>
                    <a:pt x="21262" y="17679"/>
                    <a:pt x="21262" y="16999"/>
                  </a:cubicBezTo>
                  <a:cubicBezTo>
                    <a:pt x="21262" y="16895"/>
                    <a:pt x="21262" y="16895"/>
                    <a:pt x="21262" y="16895"/>
                  </a:cubicBezTo>
                  <a:cubicBezTo>
                    <a:pt x="21262" y="15692"/>
                    <a:pt x="21037" y="14646"/>
                    <a:pt x="20762" y="14646"/>
                  </a:cubicBezTo>
                  <a:cubicBezTo>
                    <a:pt x="20662" y="14646"/>
                    <a:pt x="20537" y="14750"/>
                    <a:pt x="20462" y="15116"/>
                  </a:cubicBezTo>
                  <a:cubicBezTo>
                    <a:pt x="20187" y="16005"/>
                    <a:pt x="19861" y="16581"/>
                    <a:pt x="19536" y="16476"/>
                  </a:cubicBezTo>
                  <a:cubicBezTo>
                    <a:pt x="18973" y="16581"/>
                    <a:pt x="18498" y="14907"/>
                    <a:pt x="18423" y="12397"/>
                  </a:cubicBezTo>
                  <a:cubicBezTo>
                    <a:pt x="21012" y="12397"/>
                    <a:pt x="21012" y="12397"/>
                    <a:pt x="21012" y="12397"/>
                  </a:cubicBezTo>
                  <a:cubicBezTo>
                    <a:pt x="21337" y="12292"/>
                    <a:pt x="21600" y="11089"/>
                    <a:pt x="21575" y="9625"/>
                  </a:cubicBezTo>
                  <a:cubicBezTo>
                    <a:pt x="21575" y="9154"/>
                    <a:pt x="21575" y="9154"/>
                    <a:pt x="21575" y="9154"/>
                  </a:cubicBezTo>
                  <a:cubicBezTo>
                    <a:pt x="21575" y="4133"/>
                    <a:pt x="20587" y="-103"/>
                    <a:pt x="19374" y="2"/>
                  </a:cubicBezTo>
                  <a:close/>
                  <a:moveTo>
                    <a:pt x="18398" y="9050"/>
                  </a:moveTo>
                  <a:cubicBezTo>
                    <a:pt x="18498" y="6382"/>
                    <a:pt x="18848" y="4709"/>
                    <a:pt x="19374" y="4709"/>
                  </a:cubicBezTo>
                  <a:cubicBezTo>
                    <a:pt x="19912" y="4709"/>
                    <a:pt x="20262" y="6487"/>
                    <a:pt x="20337" y="9050"/>
                  </a:cubicBezTo>
                  <a:lnTo>
                    <a:pt x="18398" y="9050"/>
                  </a:lnTo>
                  <a:close/>
                </a:path>
              </a:pathLst>
            </a:custGeom>
            <a:solidFill>
              <a:srgbClr val="151027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1027"/>
                </a:buClr>
                <a:buSzPts val="1100"/>
                <a:buFont typeface="Open Sans SemiBold"/>
                <a:buNone/>
              </a:pPr>
              <a:endParaRPr sz="1100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481013" y="422398"/>
            <a:ext cx="45321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457200" lvl="0" indent="-22860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130903"/>
              </a:buClr>
              <a:buSzPts val="1500"/>
              <a:buFont typeface="Open Sans"/>
              <a:buNone/>
              <a:defRPr sz="1500" b="1">
                <a:solidFill>
                  <a:srgbClr val="13090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2pPr>
            <a:lvl3pPr marL="1371600" lvl="2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3pPr>
            <a:lvl4pPr marL="182880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8pPr>
            <a:lvl9pPr marL="4114800" lvl="8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/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4431152" y="4878958"/>
            <a:ext cx="2751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 panose="020B0604020202020204"/>
              <a:buNone/>
              <a:defRPr sz="1500" b="1">
                <a:solidFill>
                  <a:srgbClr val="000000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i="0" u="none" strike="noStrike" cap="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Blank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0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99470" y="4845703"/>
            <a:ext cx="26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30175" marR="0" lvl="0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130175" marR="0" lvl="1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0175" marR="0" lvl="2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0175" marR="0" lvl="3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30175" marR="0" lvl="4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130175" marR="0" lvl="5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130175" marR="0" lvl="6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0175" marR="0" lvl="7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30175" marR="0" lvl="8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30175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600951" y="1342644"/>
            <a:ext cx="7942200" cy="24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 b="1" i="0">
                <a:solidFill>
                  <a:srgbClr val="2D375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699470" y="4845703"/>
            <a:ext cx="26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30175" marR="0" lvl="0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130175" marR="0" lvl="1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0175" marR="0" lvl="2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0175" marR="0" lvl="3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30175" marR="0" lvl="4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130175" marR="0" lvl="5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130175" marR="0" lvl="6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0175" marR="0" lvl="7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30175" marR="0" lvl="8" indent="0" algn="l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  <a:defRPr sz="1300" b="0" i="0" u="none" strike="noStrike" cap="none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30175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  <a:defRPr sz="10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457200" y="69055"/>
            <a:ext cx="8229600" cy="113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Arial" panose="020B0604020202020204"/>
              <a:buNone/>
              <a:defRPr sz="24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marR="0" lvl="6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marR="0" lvl="7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marR="0" lvl="8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6553200" y="4696286"/>
            <a:ext cx="2133600" cy="141953"/>
          </a:xfrm>
          <a:prstGeom prst="rect">
            <a:avLst/>
          </a:prstGeom>
          <a:noFill/>
          <a:ln w="9525" cap="flat" cmpd="sng">
            <a:solidFill>
              <a:srgbClr val="1510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21" name="Google Shape;21;p5"/>
          <p:cNvSpPr txBox="1"/>
          <p:nvPr/>
        </p:nvSpPr>
        <p:spPr>
          <a:xfrm>
            <a:off x="136561" y="4917476"/>
            <a:ext cx="2891642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2022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457200" y="69055"/>
            <a:ext cx="8229600" cy="113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Arial" panose="020B0604020202020204"/>
              <a:buNone/>
              <a:defRPr sz="24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475"/>
              <a:buFont typeface="Open Sans SemiBold"/>
              <a:buNone/>
              <a:defRPr sz="24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58" name="Google Shape;58;p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lvl1pPr marL="457200" marR="0" lvl="0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marR="0" lvl="6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marR="0" lvl="7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marR="0" lvl="8" indent="-36195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 panose="020B0604020202020204"/>
              <a:buChar char="•"/>
              <a:defRPr sz="1575" b="0" i="0" u="none" strike="noStrike" cap="none">
                <a:solidFill>
                  <a:srgbClr val="151027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6553200" y="4696286"/>
            <a:ext cx="2133600" cy="141953"/>
          </a:xfrm>
          <a:prstGeom prst="rect">
            <a:avLst/>
          </a:prstGeom>
          <a:noFill/>
          <a:ln w="9525" cap="flat" cmpd="sng">
            <a:solidFill>
              <a:srgbClr val="1510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5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60" name="Google Shape;60;p12"/>
          <p:cNvSpPr txBox="1"/>
          <p:nvPr/>
        </p:nvSpPr>
        <p:spPr>
          <a:xfrm>
            <a:off x="136561" y="4917476"/>
            <a:ext cx="2891642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2022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jpe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5"/>
          <p:cNvPicPr preferRelativeResize="0"/>
          <p:nvPr/>
        </p:nvPicPr>
        <p:blipFill rotWithShape="1">
          <a:blip r:embed="rId1"/>
          <a:srcRect l="8497" r="8197"/>
          <a:stretch>
            <a:fillRect/>
          </a:stretch>
        </p:blipFill>
        <p:spPr>
          <a:xfrm>
            <a:off x="-30675" y="338750"/>
            <a:ext cx="9174675" cy="514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933038" y="758436"/>
            <a:ext cx="3147031" cy="498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15"/>
          <p:cNvGrpSpPr/>
          <p:nvPr/>
        </p:nvGrpSpPr>
        <p:grpSpPr>
          <a:xfrm rot="-2696054">
            <a:off x="4257287" y="863150"/>
            <a:ext cx="354855" cy="351189"/>
            <a:chOff x="6258630" y="2212354"/>
            <a:chExt cx="720000" cy="720000"/>
          </a:xfrm>
        </p:grpSpPr>
        <p:sp>
          <p:nvSpPr>
            <p:cNvPr id="84" name="Google Shape;84;p15"/>
            <p:cNvSpPr/>
            <p:nvPr/>
          </p:nvSpPr>
          <p:spPr>
            <a:xfrm>
              <a:off x="6618629" y="2212354"/>
              <a:ext cx="51600" cy="720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Open Sans"/>
                <a:buNone/>
              </a:pPr>
              <a:endParaRPr sz="1100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85;p15"/>
            <p:cNvSpPr/>
            <p:nvPr/>
          </p:nvSpPr>
          <p:spPr>
            <a:xfrm rot="5400000">
              <a:off x="6592830" y="2234554"/>
              <a:ext cx="51600" cy="720000"/>
            </a:xfrm>
            <a:prstGeom prst="rect">
              <a:avLst/>
            </a:prstGeom>
            <a:solidFill>
              <a:srgbClr val="2A336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Open Sans"/>
                <a:buNone/>
              </a:pPr>
              <a:endParaRPr sz="1700" b="1" i="0" u="none" strike="noStrike" cap="none">
                <a:solidFill>
                  <a:srgbClr val="151027"/>
                </a:solidFill>
              </a:endParaRPr>
            </a:p>
          </p:txBody>
        </p:sp>
      </p:grpSp>
      <p:pic>
        <p:nvPicPr>
          <p:cNvPr id="86" name="Google Shape;86;p15"/>
          <p:cNvPicPr preferRelativeResize="0"/>
          <p:nvPr/>
        </p:nvPicPr>
        <p:blipFill rotWithShape="1">
          <a:blip r:embed="rId3"/>
          <a:srcRect b="7527"/>
          <a:stretch>
            <a:fillRect/>
          </a:stretch>
        </p:blipFill>
        <p:spPr>
          <a:xfrm>
            <a:off x="871675" y="338750"/>
            <a:ext cx="2933400" cy="143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4" descr="Background pattern&#10;&#10;Description automatically generated with medium confidence"/>
          <p:cNvPicPr preferRelativeResize="0"/>
          <p:nvPr/>
        </p:nvPicPr>
        <p:blipFill rotWithShape="1">
          <a:blip r:embed="rId1">
            <a:alphaModFix amt="25000"/>
          </a:blip>
          <a:srcRect/>
          <a:stretch>
            <a:fillRect/>
          </a:stretch>
        </p:blipFill>
        <p:spPr>
          <a:xfrm>
            <a:off x="-1" y="1"/>
            <a:ext cx="9144002" cy="51435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25490"/>
              </a:srgbClr>
            </a:outerShdw>
          </a:effectLst>
        </p:spPr>
      </p:pic>
      <p:sp>
        <p:nvSpPr>
          <p:cNvPr id="197" name="Google Shape;197;p24"/>
          <p:cNvSpPr txBox="1"/>
          <p:nvPr/>
        </p:nvSpPr>
        <p:spPr>
          <a:xfrm>
            <a:off x="200175" y="827604"/>
            <a:ext cx="3597900" cy="15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2A3362"/>
                </a:solidFill>
              </a:rPr>
              <a:t>Our Product:</a:t>
            </a:r>
            <a:endParaRPr sz="3600" b="1">
              <a:solidFill>
                <a:srgbClr val="2A3362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2A3362"/>
                </a:solidFill>
              </a:rPr>
              <a:t>The Flutterwave Business Platform</a:t>
            </a:r>
            <a:endParaRPr sz="3600" b="1">
              <a:solidFill>
                <a:srgbClr val="2A3362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/>
          </a:p>
          <a:p>
            <a: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2000"/>
              <a:buFont typeface="Arial" panose="020B0604020202020204"/>
              <a:buNone/>
            </a:pPr>
            <a:endParaRPr sz="3600" b="1" i="0" u="none" strike="noStrike" cap="none">
              <a:solidFill>
                <a:srgbClr val="2A3362"/>
              </a:solidFill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136561" y="4917476"/>
            <a:ext cx="2891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2023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9" name="Google Shape;199;p24" descr="A picture containing pinwheel, outdoor object, vector graphics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758727" y="1337289"/>
            <a:ext cx="5852784" cy="4135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5"/>
          <p:cNvSpPr/>
          <p:nvPr/>
        </p:nvSpPr>
        <p:spPr>
          <a:xfrm>
            <a:off x="-94129" y="0"/>
            <a:ext cx="9238200" cy="5143500"/>
          </a:xfrm>
          <a:prstGeom prst="rect">
            <a:avLst/>
          </a:prstGeom>
          <a:solidFill>
            <a:srgbClr val="FFF6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5" name="Google Shape;205;p25"/>
          <p:cNvSpPr txBox="1">
            <a:spLocks noGrp="1"/>
          </p:cNvSpPr>
          <p:nvPr>
            <p:ph type="body" idx="1"/>
          </p:nvPr>
        </p:nvSpPr>
        <p:spPr>
          <a:xfrm>
            <a:off x="481013" y="1095833"/>
            <a:ext cx="45321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68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3000"/>
              <a:buFont typeface="Arial" panose="020B0604020202020204"/>
              <a:buNone/>
            </a:pPr>
            <a:r>
              <a:rPr lang="en-US" sz="3000" b="1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Invoices</a:t>
            </a:r>
            <a:endParaRPr lang="en-US" sz="3000" b="1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6" name="Google Shape;206;p25"/>
          <p:cNvSpPr txBox="1"/>
          <p:nvPr/>
        </p:nvSpPr>
        <p:spPr>
          <a:xfrm>
            <a:off x="136561" y="4947293"/>
            <a:ext cx="28917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800"/>
              <a:buFont typeface="Avenir"/>
              <a:buNone/>
            </a:pPr>
            <a:r>
              <a:rPr lang="en-US" sz="800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2022 Flutterwave Inc. Confidential and proprietary</a:t>
            </a:r>
            <a:endParaRPr sz="1100"/>
          </a:p>
        </p:txBody>
      </p:sp>
      <p:pic>
        <p:nvPicPr>
          <p:cNvPr id="207" name="Google Shape;207;p25" descr="Graphical user interface, application, Word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491588" y="0"/>
            <a:ext cx="465241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 txBox="1"/>
          <p:nvPr/>
        </p:nvSpPr>
        <p:spPr>
          <a:xfrm>
            <a:off x="481013" y="1793270"/>
            <a:ext cx="3509100" cy="28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Create and send invoices on the go with Flutterwave Invoicing. </a:t>
            </a:r>
            <a:endParaRPr sz="11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200"/>
              <a:buFont typeface="Open Sans SemiBold"/>
              <a:buNone/>
            </a:pPr>
            <a:endParaRPr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15900" marR="0" lvl="0" indent="-215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Create professional invoices easily for </a:t>
            </a:r>
            <a:r>
              <a:rPr lang="en-US" sz="1200">
                <a:solidFill>
                  <a:srgbClr val="2A3362"/>
                </a:solidFill>
              </a:rPr>
              <a:t>ship invoices, goods invoices, sea port access etc</a:t>
            </a:r>
            <a:endParaRPr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15900" marR="0" lvl="0" indent="-215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Send invoices in multiple currencies and accept payments from customers in over 150 currencies and via multiple payment methods</a:t>
            </a:r>
            <a:endParaRPr sz="1100"/>
          </a:p>
          <a:p>
            <a:pPr marL="215900" marR="0" lvl="0" indent="-215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Track payments and overdue invoices</a:t>
            </a:r>
            <a:endParaRPr sz="1100"/>
          </a:p>
          <a:p>
            <a:pPr marL="215900" marR="0" lvl="0" indent="-215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Remind your customers to pay on time with automated reminders</a:t>
            </a:r>
            <a:endParaRPr sz="1100"/>
          </a:p>
          <a:p>
            <a:pPr marL="215900" marR="0" lvl="0" indent="-215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Easy sales &amp; tax calculations.</a:t>
            </a:r>
            <a:endParaRPr sz="1100"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200"/>
              <a:buFont typeface="Open Sans SemiBold"/>
              <a:buNone/>
            </a:pPr>
            <a:endParaRPr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/>
          <p:nvPr/>
        </p:nvSpPr>
        <p:spPr>
          <a:xfrm>
            <a:off x="0" y="0"/>
            <a:ext cx="4145056" cy="5148000"/>
          </a:xfrm>
          <a:prstGeom prst="rect">
            <a:avLst/>
          </a:prstGeom>
          <a:solidFill>
            <a:srgbClr val="FFF6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4" name="Google Shape;214;p26"/>
          <p:cNvSpPr txBox="1">
            <a:spLocks noGrp="1"/>
          </p:cNvSpPr>
          <p:nvPr>
            <p:ph type="body" idx="1"/>
          </p:nvPr>
        </p:nvSpPr>
        <p:spPr>
          <a:xfrm>
            <a:off x="88524" y="696050"/>
            <a:ext cx="37983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508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000" b="1">
                <a:solidFill>
                  <a:srgbClr val="2A3362"/>
                </a:solidFill>
              </a:rPr>
              <a:t>White-Label Solution</a:t>
            </a:r>
            <a:endParaRPr b="1"/>
          </a:p>
        </p:txBody>
      </p:sp>
      <p:sp>
        <p:nvSpPr>
          <p:cNvPr id="215" name="Google Shape;215;p26"/>
          <p:cNvSpPr txBox="1"/>
          <p:nvPr/>
        </p:nvSpPr>
        <p:spPr>
          <a:xfrm>
            <a:off x="414606" y="1499935"/>
            <a:ext cx="3391800" cy="32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With our white-label payment gateway solution, OFI</a:t>
            </a:r>
            <a:r>
              <a:rPr lang="en-US" sz="1200">
                <a:solidFill>
                  <a:srgbClr val="2A3362"/>
                </a:solidFill>
              </a:rPr>
              <a:t> and organisations</a:t>
            </a: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are able to offer their ecosystem the best payment experience.</a:t>
            </a:r>
            <a:endParaRPr lang="en-US"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Through the support of our Integration specialists, you will be up and running in a short while and plugged in to enable your </a:t>
            </a:r>
            <a:r>
              <a:rPr lang="en-US" sz="1200">
                <a:solidFill>
                  <a:srgbClr val="2A3362"/>
                </a:solidFill>
              </a:rPr>
              <a:t>clients and partners</a:t>
            </a: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collect payments from their customers via their preferred payment methods.</a:t>
            </a:r>
            <a:endParaRPr lang="en-US"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You will also be able to customize the payment gateway in line with your brand</a:t>
            </a:r>
            <a:r>
              <a:rPr lang="en-US" sz="1200">
                <a:solidFill>
                  <a:srgbClr val="2A3362"/>
                </a:solidFill>
              </a:rPr>
              <a:t>, perform administrative duties,create accounts for clients, monitor settlements</a:t>
            </a: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and make revenue from offering your merchants the payment service.</a:t>
            </a:r>
            <a:endParaRPr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16" name="Google Shape;216;p26" descr="Graphical user interface, application&#10;&#10;Description automatically generated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316412" y="199069"/>
            <a:ext cx="4695714" cy="293482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/>
          <p:nvPr/>
        </p:nvSpPr>
        <p:spPr>
          <a:xfrm>
            <a:off x="136561" y="4917476"/>
            <a:ext cx="2891642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2023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8" name="Google Shape;218;p26"/>
          <p:cNvSpPr/>
          <p:nvPr/>
        </p:nvSpPr>
        <p:spPr>
          <a:xfrm>
            <a:off x="4316400" y="3291900"/>
            <a:ext cx="2317800" cy="1254000"/>
          </a:xfrm>
          <a:prstGeom prst="roundRect">
            <a:avLst>
              <a:gd name="adj" fmla="val 16667"/>
            </a:avLst>
          </a:prstGeom>
          <a:solidFill>
            <a:srgbClr val="FFF6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4395825" y="3374375"/>
            <a:ext cx="2279400" cy="9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en-US" sz="1050">
                <a:solidFill>
                  <a:srgbClr val="2A3362"/>
                </a:solidFill>
              </a:rPr>
              <a:t>Customisations available for:</a:t>
            </a:r>
            <a:endParaRPr sz="1050">
              <a:solidFill>
                <a:srgbClr val="2A3362"/>
              </a:solidFill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050"/>
              <a:buChar char="●"/>
            </a:pPr>
            <a:r>
              <a:rPr lang="en-US" sz="1050">
                <a:solidFill>
                  <a:srgbClr val="2A3362"/>
                </a:solidFill>
              </a:rPr>
              <a:t>configurations</a:t>
            </a:r>
            <a:endParaRPr sz="1050">
              <a:solidFill>
                <a:srgbClr val="2A3362"/>
              </a:solidFill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050"/>
              <a:buChar char="●"/>
            </a:pPr>
            <a:r>
              <a:rPr lang="en-US" sz="1050">
                <a:solidFill>
                  <a:srgbClr val="2A3362"/>
                </a:solidFill>
              </a:rPr>
              <a:t>functionalities</a:t>
            </a:r>
            <a:endParaRPr sz="1050">
              <a:solidFill>
                <a:srgbClr val="2A3362"/>
              </a:solidFill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050"/>
              <a:buChar char="●"/>
            </a:pPr>
            <a:r>
              <a:rPr lang="en-US" sz="1050">
                <a:solidFill>
                  <a:srgbClr val="2A3362"/>
                </a:solidFill>
              </a:rPr>
              <a:t>merchant services</a:t>
            </a:r>
            <a:endParaRPr sz="1050">
              <a:solidFill>
                <a:srgbClr val="2A3362"/>
              </a:solidFill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050"/>
              <a:buChar char="●"/>
            </a:pPr>
            <a:r>
              <a:rPr lang="en-US" sz="1050">
                <a:solidFill>
                  <a:srgbClr val="2A3362"/>
                </a:solidFill>
              </a:rPr>
              <a:t>pricing models </a:t>
            </a:r>
            <a:endParaRPr sz="1050">
              <a:solidFill>
                <a:srgbClr val="2A336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/>
          <p:nvPr/>
        </p:nvSpPr>
        <p:spPr>
          <a:xfrm>
            <a:off x="1" y="0"/>
            <a:ext cx="8199300" cy="5148000"/>
          </a:xfrm>
          <a:prstGeom prst="rect">
            <a:avLst/>
          </a:prstGeom>
          <a:solidFill>
            <a:srgbClr val="FFF6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5" name="Google Shape;225;p27"/>
          <p:cNvSpPr txBox="1">
            <a:spLocks noGrp="1"/>
          </p:cNvSpPr>
          <p:nvPr>
            <p:ph type="body" idx="1"/>
          </p:nvPr>
        </p:nvSpPr>
        <p:spPr>
          <a:xfrm>
            <a:off x="481013" y="610773"/>
            <a:ext cx="33042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444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000" b="1">
                <a:solidFill>
                  <a:srgbClr val="2A3362"/>
                </a:solidFill>
              </a:rPr>
              <a:t>Single or Bulk Payments</a:t>
            </a:r>
            <a:endParaRPr b="1"/>
          </a:p>
        </p:txBody>
      </p:sp>
      <p:sp>
        <p:nvSpPr>
          <p:cNvPr id="226" name="Google Shape;226;p27"/>
          <p:cNvSpPr txBox="1"/>
          <p:nvPr/>
        </p:nvSpPr>
        <p:spPr>
          <a:xfrm>
            <a:off x="583925" y="2138818"/>
            <a:ext cx="32013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Send single and bulk payment in multiple currencies for salary payment, vendor payment or power your disbursements with our robust disbursement API.</a:t>
            </a:r>
            <a:endParaRPr lang="en-US"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27" name="Google Shape;227;p27" descr="Graphical user interface, application, website&#10;&#10;Description automatically generated"/>
          <p:cNvPicPr preferRelativeResize="0"/>
          <p:nvPr/>
        </p:nvPicPr>
        <p:blipFill rotWithShape="1">
          <a:blip r:embed="rId1"/>
          <a:srcRect l="21335" t="6718" r="22563" b="-158"/>
          <a:stretch>
            <a:fillRect/>
          </a:stretch>
        </p:blipFill>
        <p:spPr>
          <a:xfrm>
            <a:off x="4247773" y="0"/>
            <a:ext cx="49412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/>
          <p:nvPr/>
        </p:nvSpPr>
        <p:spPr>
          <a:xfrm>
            <a:off x="136561" y="4917476"/>
            <a:ext cx="2891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2023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/>
          <p:nvPr/>
        </p:nvSpPr>
        <p:spPr>
          <a:xfrm>
            <a:off x="-94129" y="0"/>
            <a:ext cx="9238200" cy="5143500"/>
          </a:xfrm>
          <a:prstGeom prst="rect">
            <a:avLst/>
          </a:prstGeom>
          <a:solidFill>
            <a:srgbClr val="FFF6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00"/>
              <a:buFont typeface="Arial" panose="020B0604020202020204"/>
              <a:buNone/>
            </a:pPr>
            <a:endParaRPr sz="110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4" name="Google Shape;234;p28"/>
          <p:cNvSpPr txBox="1"/>
          <p:nvPr/>
        </p:nvSpPr>
        <p:spPr>
          <a:xfrm>
            <a:off x="136561" y="4947293"/>
            <a:ext cx="28917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800"/>
              <a:buFont typeface="Avenir"/>
              <a:buNone/>
            </a:pPr>
            <a:r>
              <a:rPr lang="en-US" sz="800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2022 Flutterwave Inc. Confidential and proprietary</a:t>
            </a:r>
            <a:endParaRPr sz="1100"/>
          </a:p>
        </p:txBody>
      </p:sp>
      <p:pic>
        <p:nvPicPr>
          <p:cNvPr id="235" name="Google Shape;235;p28" descr="Graphical user interface&#10;&#10;Description automatically generated"/>
          <p:cNvPicPr preferRelativeResize="0"/>
          <p:nvPr/>
        </p:nvPicPr>
        <p:blipFill rotWithShape="1">
          <a:blip r:embed="rId1"/>
          <a:srcRect l="9750" r="12555"/>
          <a:stretch>
            <a:fillRect/>
          </a:stretch>
        </p:blipFill>
        <p:spPr>
          <a:xfrm>
            <a:off x="3162032" y="0"/>
            <a:ext cx="599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8"/>
          <p:cNvSpPr txBox="1">
            <a:spLocks noGrp="1"/>
          </p:cNvSpPr>
          <p:nvPr>
            <p:ph type="body" idx="1"/>
          </p:nvPr>
        </p:nvSpPr>
        <p:spPr>
          <a:xfrm>
            <a:off x="481013" y="1095833"/>
            <a:ext cx="45321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68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3000"/>
              <a:buFont typeface="Arial" panose="020B0604020202020204"/>
              <a:buNone/>
            </a:pPr>
            <a:r>
              <a:rPr lang="en-US" sz="3000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Dashboard</a:t>
            </a:r>
            <a:endParaRPr lang="en-US" sz="3000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" name="Google Shape;237;p28"/>
          <p:cNvSpPr txBox="1"/>
          <p:nvPr/>
        </p:nvSpPr>
        <p:spPr>
          <a:xfrm>
            <a:off x="404806" y="1586303"/>
            <a:ext cx="2471100" cy="30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Our dashboard gives you the power to take control of your business by providing you with insights, profile aut</a:t>
            </a:r>
            <a:r>
              <a:rPr lang="en-US" sz="1200">
                <a:solidFill>
                  <a:srgbClr val="2A3362"/>
                </a:solidFill>
              </a:rPr>
              <a:t>horisations </a:t>
            </a: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and the ability to set your payment preferences</a:t>
            </a:r>
            <a:endParaRPr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None/>
            </a:pPr>
            <a:endParaRPr sz="1200">
              <a:solidFill>
                <a:srgbClr val="2A3362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None/>
            </a:pPr>
            <a:r>
              <a:rPr lang="en-US" sz="1200">
                <a:solidFill>
                  <a:srgbClr val="2A3362"/>
                </a:solidFill>
              </a:rPr>
              <a:t>Transaction review and settlements reconciliation is all controlled from the primary merchant account on the dashboard.</a:t>
            </a:r>
            <a:endParaRPr sz="1200">
              <a:solidFill>
                <a:srgbClr val="2A3362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None/>
            </a:pPr>
            <a:endParaRPr sz="1200">
              <a:solidFill>
                <a:srgbClr val="2A3362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None/>
            </a:pPr>
            <a:r>
              <a:rPr lang="en-US" sz="1200">
                <a:solidFill>
                  <a:srgbClr val="2A3362"/>
                </a:solidFill>
              </a:rPr>
              <a:t>Each transactions detail can be viewed providing payer account, total amount, type of payer etc</a:t>
            </a:r>
            <a:endParaRPr sz="1200">
              <a:solidFill>
                <a:srgbClr val="2A336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FFF6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3" name="Google Shape;243;p2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277152" y="215825"/>
            <a:ext cx="678850" cy="60127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9"/>
          <p:cNvSpPr txBox="1"/>
          <p:nvPr/>
        </p:nvSpPr>
        <p:spPr>
          <a:xfrm>
            <a:off x="358775" y="1611793"/>
            <a:ext cx="45720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●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Cards (including local scheme – Verve)</a:t>
            </a:r>
            <a:endParaRPr sz="1200"/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●"/>
            </a:pPr>
            <a:r>
              <a:rPr lang="en-US" sz="1200">
                <a:solidFill>
                  <a:srgbClr val="2A3362"/>
                </a:solidFill>
              </a:rPr>
              <a:t>Mobile Money </a:t>
            </a:r>
            <a:endParaRPr sz="1200">
              <a:solidFill>
                <a:srgbClr val="2A3362"/>
              </a:solidFill>
            </a:endParaRPr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●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Pay With Bank Account</a:t>
            </a:r>
            <a:endParaRPr sz="1200"/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●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Pay With Bank Transfer</a:t>
            </a:r>
            <a:endParaRPr sz="1200"/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●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USSD</a:t>
            </a:r>
            <a:endParaRPr sz="1200"/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●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NIBSS QR Codes</a:t>
            </a:r>
            <a:endParaRPr sz="1200"/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●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Paypal</a:t>
            </a:r>
            <a:endParaRPr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●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Mobile Wallet (Barter, Payattitude, Paga)</a:t>
            </a:r>
            <a:endParaRPr sz="1200"/>
          </a:p>
        </p:txBody>
      </p:sp>
      <p:sp>
        <p:nvSpPr>
          <p:cNvPr id="245" name="Google Shape;245;p29"/>
          <p:cNvSpPr txBox="1"/>
          <p:nvPr/>
        </p:nvSpPr>
        <p:spPr>
          <a:xfrm>
            <a:off x="136561" y="4917476"/>
            <a:ext cx="2891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2023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46" name="Google Shape;246;p29" descr="Graphical user interface, application&#10;&#10;Description automatically generated"/>
          <p:cNvPicPr preferRelativeResize="0"/>
          <p:nvPr/>
        </p:nvPicPr>
        <p:blipFill rotWithShape="1">
          <a:blip r:embed="rId2"/>
          <a:srcRect t="14302"/>
          <a:stretch>
            <a:fillRect/>
          </a:stretch>
        </p:blipFill>
        <p:spPr>
          <a:xfrm>
            <a:off x="5622944" y="-1"/>
            <a:ext cx="2614230" cy="484854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9"/>
          <p:cNvSpPr/>
          <p:nvPr/>
        </p:nvSpPr>
        <p:spPr>
          <a:xfrm>
            <a:off x="5946974" y="2690451"/>
            <a:ext cx="1983600" cy="2219700"/>
          </a:xfrm>
          <a:prstGeom prst="rect">
            <a:avLst/>
          </a:prstGeom>
          <a:solidFill>
            <a:srgbClr val="F6AF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29"/>
          <p:cNvSpPr/>
          <p:nvPr/>
        </p:nvSpPr>
        <p:spPr>
          <a:xfrm>
            <a:off x="5622944" y="4848549"/>
            <a:ext cx="2614200" cy="294900"/>
          </a:xfrm>
          <a:prstGeom prst="rect">
            <a:avLst/>
          </a:prstGeom>
          <a:solidFill>
            <a:srgbClr val="F6AF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9" name="Google Shape;249;p2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946974" y="2433548"/>
            <a:ext cx="2040639" cy="273344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9"/>
          <p:cNvSpPr/>
          <p:nvPr/>
        </p:nvSpPr>
        <p:spPr>
          <a:xfrm>
            <a:off x="5642934" y="0"/>
            <a:ext cx="2594100" cy="1115400"/>
          </a:xfrm>
          <a:prstGeom prst="rect">
            <a:avLst/>
          </a:prstGeom>
          <a:solidFill>
            <a:srgbClr val="F6AF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1" name="Google Shape;251;p29"/>
          <p:cNvPicPr preferRelativeResize="0"/>
          <p:nvPr/>
        </p:nvPicPr>
        <p:blipFill rotWithShape="1">
          <a:blip r:embed="rId3"/>
          <a:srcRect t="67174"/>
          <a:stretch>
            <a:fillRect/>
          </a:stretch>
        </p:blipFill>
        <p:spPr>
          <a:xfrm>
            <a:off x="5946973" y="0"/>
            <a:ext cx="2040639" cy="897297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9"/>
          <p:cNvSpPr/>
          <p:nvPr/>
        </p:nvSpPr>
        <p:spPr>
          <a:xfrm>
            <a:off x="6036367" y="2791358"/>
            <a:ext cx="403500" cy="403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53" name="Google Shape;253;p2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975988" y="2834525"/>
            <a:ext cx="524273" cy="2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9"/>
          <p:cNvSpPr txBox="1">
            <a:spLocks noGrp="1"/>
          </p:cNvSpPr>
          <p:nvPr>
            <p:ph type="body" idx="4294967295"/>
          </p:nvPr>
        </p:nvSpPr>
        <p:spPr>
          <a:xfrm>
            <a:off x="481013" y="1095833"/>
            <a:ext cx="45321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68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3000"/>
              <a:buFont typeface="Arial" panose="020B0604020202020204"/>
              <a:buNone/>
            </a:pPr>
            <a:r>
              <a:rPr lang="en-US" sz="3000" b="1">
                <a:solidFill>
                  <a:srgbClr val="2A3362"/>
                </a:solidFill>
              </a:rPr>
              <a:t>Payment methods</a:t>
            </a:r>
            <a:endParaRPr lang="en-US" sz="3000" b="1">
              <a:solidFill>
                <a:srgbClr val="2A3362"/>
              </a:solidFill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136550" y="4396100"/>
            <a:ext cx="35790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0000"/>
                </a:solidFill>
              </a:rPr>
              <a:t>*Payment channels include Mobile money, Orange money </a:t>
            </a:r>
            <a:endParaRPr sz="11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/>
          <p:nvPr/>
        </p:nvSpPr>
        <p:spPr>
          <a:xfrm>
            <a:off x="-94130" y="0"/>
            <a:ext cx="9238200" cy="5148000"/>
          </a:xfrm>
          <a:prstGeom prst="rect">
            <a:avLst/>
          </a:prstGeom>
          <a:solidFill>
            <a:srgbClr val="FFF6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30"/>
          <p:cNvSpPr txBox="1">
            <a:spLocks noGrp="1"/>
          </p:cNvSpPr>
          <p:nvPr>
            <p:ph type="body" idx="1"/>
          </p:nvPr>
        </p:nvSpPr>
        <p:spPr>
          <a:xfrm>
            <a:off x="481013" y="558345"/>
            <a:ext cx="4532100" cy="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4445" algn="l" rtl="0">
              <a:lnSpc>
                <a:spcPct val="68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3000"/>
              <a:buFont typeface="Arial" panose="020B0604020202020204"/>
              <a:buNone/>
            </a:pPr>
            <a:r>
              <a:rPr lang="en-US" sz="3000" b="1">
                <a:solidFill>
                  <a:srgbClr val="2A3362"/>
                </a:solidFill>
              </a:rPr>
              <a:t>Leverage our APIs</a:t>
            </a:r>
            <a:endParaRPr sz="3000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30"/>
          <p:cNvSpPr txBox="1"/>
          <p:nvPr/>
        </p:nvSpPr>
        <p:spPr>
          <a:xfrm>
            <a:off x="570800" y="1285162"/>
            <a:ext cx="2891700" cy="3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444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Leverage our robust </a:t>
            </a:r>
            <a:r>
              <a:rPr lang="en-US" sz="1200">
                <a:solidFill>
                  <a:srgbClr val="2A3362"/>
                </a:solidFill>
              </a:rPr>
              <a:t>easy-to-use REST APIs. We offer simplicity and ease of use APIs </a:t>
            </a: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to power your business across multiple African countries. We offer:</a:t>
            </a:r>
            <a:endParaRPr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13995" marR="0" lvl="0" indent="-21971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Whatsapp Business Messaging services</a:t>
            </a:r>
            <a:endParaRPr sz="1200"/>
          </a:p>
          <a:p>
            <a:pPr marL="213995" marR="0" lvl="0" indent="-21971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•"/>
            </a:pPr>
            <a:r>
              <a:rPr lang="en-US" sz="1200">
                <a:solidFill>
                  <a:srgbClr val="2A3362"/>
                </a:solidFill>
              </a:rPr>
              <a:t>KYC</a:t>
            </a: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verification </a:t>
            </a:r>
            <a:endParaRPr sz="1200"/>
          </a:p>
          <a:p>
            <a:pPr marL="213995" marR="0" lvl="0" indent="-21971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Customized USSD set-up and menu management</a:t>
            </a:r>
            <a:endParaRPr sz="1200"/>
          </a:p>
          <a:p>
            <a:pPr marL="213995" marR="0" lvl="0" indent="-21971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Card Bin verification services</a:t>
            </a:r>
            <a:endParaRPr sz="1200"/>
          </a:p>
          <a:p>
            <a:pPr marL="213995" marR="0" lvl="0" indent="-21971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Char char="•"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Access to multiple billers - Telecoms, Utilities, Govt. Agencies, ISPs, Airlines, Schools, Religious bodies, Charities etc.</a:t>
            </a:r>
            <a:endParaRPr sz="1200"/>
          </a:p>
          <a:p>
            <a:pPr marL="0" marR="0" lvl="0" indent="444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444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Ours is a one-stop shop for easy payments.</a:t>
            </a:r>
            <a:endParaRPr sz="12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63" name="Google Shape;263;p3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629133">
            <a:off x="3932668" y="14993"/>
            <a:ext cx="4682164" cy="5304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0"/>
          <p:cNvPicPr preferRelativeResize="0"/>
          <p:nvPr/>
        </p:nvPicPr>
        <p:blipFill rotWithShape="1">
          <a:blip r:embed="rId2"/>
          <a:srcRect l="19" r="29"/>
          <a:stretch>
            <a:fillRect/>
          </a:stretch>
        </p:blipFill>
        <p:spPr>
          <a:xfrm>
            <a:off x="4196483" y="653374"/>
            <a:ext cx="4154530" cy="383675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0"/>
          <p:cNvSpPr txBox="1"/>
          <p:nvPr/>
        </p:nvSpPr>
        <p:spPr>
          <a:xfrm>
            <a:off x="136561" y="4917476"/>
            <a:ext cx="2891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2023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1"/>
          <p:cNvSpPr/>
          <p:nvPr/>
        </p:nvSpPr>
        <p:spPr>
          <a:xfrm>
            <a:off x="-94130" y="0"/>
            <a:ext cx="9238130" cy="5148000"/>
          </a:xfrm>
          <a:prstGeom prst="rect">
            <a:avLst/>
          </a:prstGeom>
          <a:solidFill>
            <a:srgbClr val="FFF6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" name="Google Shape;271;p31"/>
          <p:cNvSpPr txBox="1">
            <a:spLocks noGrp="1"/>
          </p:cNvSpPr>
          <p:nvPr>
            <p:ph type="body" idx="1"/>
          </p:nvPr>
        </p:nvSpPr>
        <p:spPr>
          <a:xfrm>
            <a:off x="481012" y="930077"/>
            <a:ext cx="3499610" cy="954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000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Accept Payments via POS Devices</a:t>
            </a:r>
            <a:endParaRPr lang="en-US" sz="3000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2" name="Google Shape;272;p31"/>
          <p:cNvSpPr txBox="1"/>
          <p:nvPr/>
        </p:nvSpPr>
        <p:spPr>
          <a:xfrm>
            <a:off x="481013" y="2250023"/>
            <a:ext cx="2740318" cy="153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Accept payment using our soft POS solution or our POS devices across retail chains/stores. </a:t>
            </a:r>
            <a:endParaRPr lang="en-US" sz="120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151027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Enjoy seamless and automated reconciliation via our real time payment dashboard. </a:t>
            </a:r>
            <a:endParaRPr lang="en-US" sz="120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3" name="Google Shape;273;p31"/>
          <p:cNvGrpSpPr/>
          <p:nvPr/>
        </p:nvGrpSpPr>
        <p:grpSpPr>
          <a:xfrm>
            <a:off x="4368249" y="706550"/>
            <a:ext cx="6475343" cy="3997703"/>
            <a:chOff x="4650489" y="1981952"/>
            <a:chExt cx="7541511" cy="4398890"/>
          </a:xfrm>
        </p:grpSpPr>
        <p:pic>
          <p:nvPicPr>
            <p:cNvPr id="274" name="Google Shape;274;p31" descr="7 Best Mobile POS Systems For Small Businesses In 2021"/>
            <p:cNvPicPr preferRelativeResize="0"/>
            <p:nvPr/>
          </p:nvPicPr>
          <p:blipFill rotWithShape="1">
            <a:blip r:embed="rId1"/>
            <a:srcRect/>
            <a:stretch>
              <a:fillRect/>
            </a:stretch>
          </p:blipFill>
          <p:spPr>
            <a:xfrm>
              <a:off x="6737945" y="2072033"/>
              <a:ext cx="5454055" cy="42187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31" descr="Calendar&#10;&#10;Description automatically generated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4650489" y="1981952"/>
              <a:ext cx="2218084" cy="439889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sp>
        <p:nvSpPr>
          <p:cNvPr id="276" name="Google Shape;276;p31"/>
          <p:cNvSpPr txBox="1"/>
          <p:nvPr/>
        </p:nvSpPr>
        <p:spPr>
          <a:xfrm>
            <a:off x="136561" y="4917476"/>
            <a:ext cx="2891642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2023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 rot="899999">
            <a:off x="5292170" y="760392"/>
            <a:ext cx="3197983" cy="362271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2"/>
          <p:cNvSpPr txBox="1">
            <a:spLocks noGrp="1"/>
          </p:cNvSpPr>
          <p:nvPr>
            <p:ph type="body" idx="1"/>
          </p:nvPr>
        </p:nvSpPr>
        <p:spPr>
          <a:xfrm>
            <a:off x="448808" y="299156"/>
            <a:ext cx="3284700" cy="1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000" b="1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Use Case: Government Collections, Payout &amp; Taxes</a:t>
            </a:r>
            <a:endParaRPr lang="en-US" sz="3000" b="1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83" name="Google Shape;283;p32" descr="Google Shape;1288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89704" y="4002262"/>
            <a:ext cx="1590546" cy="5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2"/>
          <p:cNvSpPr txBox="1"/>
          <p:nvPr/>
        </p:nvSpPr>
        <p:spPr>
          <a:xfrm>
            <a:off x="511689" y="2454644"/>
            <a:ext cx="3109500" cy="10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A3362"/>
              </a:buClr>
              <a:buSzPts val="1200"/>
              <a:buFont typeface="Arial" panose="020B0604020202020204"/>
              <a:buNone/>
            </a:pPr>
            <a:r>
              <a:rPr lang="en-US" sz="12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From Tax payments to fees &amp; deductions, to immigration and driving license payments, Flutterwave makes it easy for Governments to collect payment from citizens both home &amp; abroad without any technology dependencies </a:t>
            </a:r>
            <a:endParaRPr sz="1100"/>
          </a:p>
        </p:txBody>
      </p:sp>
      <p:sp>
        <p:nvSpPr>
          <p:cNvPr id="285" name="Google Shape;285;p32"/>
          <p:cNvSpPr txBox="1"/>
          <p:nvPr/>
        </p:nvSpPr>
        <p:spPr>
          <a:xfrm>
            <a:off x="136561" y="4947293"/>
            <a:ext cx="2891700" cy="1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9797"/>
              </a:buClr>
              <a:buSzPts val="800"/>
              <a:buFont typeface="Avenir"/>
              <a:buNone/>
            </a:pPr>
            <a:r>
              <a:rPr lang="en-US" sz="800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2022 Flutterwave Inc. Confidential and proprietary</a:t>
            </a:r>
            <a:endParaRPr sz="1100"/>
          </a:p>
        </p:txBody>
      </p:sp>
      <p:pic>
        <p:nvPicPr>
          <p:cNvPr id="286" name="Google Shape;286;p32" descr="FRSC DISCLAIMS FAKE FACEBOOK RECRUITMENT ACCOUNT - Network 8 TV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615803" y="3877919"/>
            <a:ext cx="834628" cy="717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 descr="Text, letter&#10;&#10;Description automatically generated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044789" y="1220699"/>
            <a:ext cx="3599223" cy="2399481"/>
          </a:xfrm>
          <a:prstGeom prst="rect">
            <a:avLst/>
          </a:prstGeom>
          <a:noFill/>
          <a:ln>
            <a:noFill/>
          </a:ln>
          <a:effectLst>
            <a:outerShdw blurRad="330200" dist="88900" dir="5400000" algn="ctr" rotWithShape="0">
              <a:srgbClr val="000000">
                <a:alpha val="4275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176825" y="1281200"/>
            <a:ext cx="5304900" cy="1462500"/>
          </a:xfrm>
          <a:prstGeom prst="rect">
            <a:avLst/>
          </a:prstGeom>
          <a:solidFill>
            <a:srgbClr val="FFF5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151027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1669100" y="1672852"/>
            <a:ext cx="32043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rgbClr val="2A3362"/>
                </a:solidFill>
              </a:rPr>
              <a:t>Worth of Digital payment transactions completed in 2023 </a:t>
            </a:r>
            <a:endParaRPr sz="1250">
              <a:solidFill>
                <a:srgbClr val="2A336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">
                <a:solidFill>
                  <a:srgbClr val="2A3362"/>
                </a:solidFill>
              </a:rPr>
              <a:t>(Monthly average of $60.9 billion)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5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60350" y="214900"/>
            <a:ext cx="5505300" cy="1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11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94DD"/>
              </a:buClr>
              <a:buSzPts val="2100"/>
              <a:buFont typeface="Arial" panose="020B0604020202020204"/>
              <a:buNone/>
            </a:pPr>
            <a:r>
              <a:rPr lang="en-US" sz="1900" b="1">
                <a:solidFill>
                  <a:srgbClr val="2A3362"/>
                </a:solidFill>
              </a:rPr>
              <a:t>Fintech Industry</a:t>
            </a:r>
            <a:endParaRPr sz="1900" b="1" i="0" u="none" strike="noStrike" cap="none">
              <a:solidFill>
                <a:srgbClr val="2A3362"/>
              </a:solidFill>
            </a:endParaRPr>
          </a:p>
          <a:p>
            <a:pPr marL="71120" marR="0" lvl="0" indent="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3D94DD"/>
              </a:buClr>
              <a:buSzPts val="2100"/>
              <a:buFont typeface="Arial" panose="020B0604020202020204"/>
              <a:buNone/>
            </a:pPr>
            <a:r>
              <a:rPr lang="en-US" sz="1200">
                <a:solidFill>
                  <a:srgbClr val="3A4F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Fintech, or financial technology, refers to any software that provides financial services, including internet banking, mobile payment apps.</a:t>
            </a:r>
            <a:endParaRPr sz="1300" b="1"/>
          </a:p>
        </p:txBody>
      </p:sp>
      <p:sp>
        <p:nvSpPr>
          <p:cNvPr id="94" name="Google Shape;94;p16"/>
          <p:cNvSpPr txBox="1"/>
          <p:nvPr/>
        </p:nvSpPr>
        <p:spPr>
          <a:xfrm>
            <a:off x="136561" y="4917476"/>
            <a:ext cx="2891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</a:t>
            </a:r>
            <a:r>
              <a:rPr lang="en-US" sz="825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4</a:t>
            </a: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5" name="Google Shape;95;p16"/>
          <p:cNvSpPr/>
          <p:nvPr/>
        </p:nvSpPr>
        <p:spPr>
          <a:xfrm>
            <a:off x="331625" y="1485050"/>
            <a:ext cx="1203600" cy="1145100"/>
          </a:xfrm>
          <a:prstGeom prst="ellipse">
            <a:avLst/>
          </a:prstGeom>
          <a:solidFill>
            <a:srgbClr val="FFCA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$731 billion</a:t>
            </a:r>
            <a:endParaRPr b="1"/>
          </a:p>
        </p:txBody>
      </p:sp>
      <p:sp>
        <p:nvSpPr>
          <p:cNvPr id="96" name="Google Shape;96;p16"/>
          <p:cNvSpPr txBox="1"/>
          <p:nvPr/>
        </p:nvSpPr>
        <p:spPr>
          <a:xfrm>
            <a:off x="136550" y="3421238"/>
            <a:ext cx="29406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1120" marR="0" lvl="0" indent="0" algn="l" rtl="0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3D94DD"/>
              </a:buClr>
              <a:buSzPts val="2100"/>
              <a:buFont typeface="Arial" panose="020B0604020202020204"/>
              <a:buNone/>
            </a:pPr>
            <a:r>
              <a:rPr lang="en-US" sz="1900" b="1">
                <a:solidFill>
                  <a:srgbClr val="2A3362"/>
                </a:solidFill>
              </a:rPr>
              <a:t>Payment Solutions power all Sectors </a:t>
            </a:r>
            <a:endParaRPr sz="1300" b="1"/>
          </a:p>
        </p:txBody>
      </p:sp>
      <p:sp>
        <p:nvSpPr>
          <p:cNvPr id="97" name="Google Shape;97;p16"/>
          <p:cNvSpPr/>
          <p:nvPr/>
        </p:nvSpPr>
        <p:spPr>
          <a:xfrm>
            <a:off x="3385375" y="3283600"/>
            <a:ext cx="1132200" cy="556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Export </a:t>
            </a:r>
            <a:endParaRPr b="1"/>
          </a:p>
        </p:txBody>
      </p:sp>
      <p:sp>
        <p:nvSpPr>
          <p:cNvPr id="98" name="Google Shape;98;p16"/>
          <p:cNvSpPr/>
          <p:nvPr/>
        </p:nvSpPr>
        <p:spPr>
          <a:xfrm>
            <a:off x="4708800" y="3283600"/>
            <a:ext cx="1132200" cy="556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Real Estate</a:t>
            </a:r>
            <a:endParaRPr b="1"/>
          </a:p>
        </p:txBody>
      </p:sp>
      <p:sp>
        <p:nvSpPr>
          <p:cNvPr id="99" name="Google Shape;99;p16"/>
          <p:cNvSpPr/>
          <p:nvPr/>
        </p:nvSpPr>
        <p:spPr>
          <a:xfrm>
            <a:off x="6032225" y="3283600"/>
            <a:ext cx="1132200" cy="556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Health</a:t>
            </a:r>
            <a:endParaRPr b="1"/>
          </a:p>
        </p:txBody>
      </p:sp>
      <p:sp>
        <p:nvSpPr>
          <p:cNvPr id="100" name="Google Shape;100;p16"/>
          <p:cNvSpPr/>
          <p:nvPr/>
        </p:nvSpPr>
        <p:spPr>
          <a:xfrm>
            <a:off x="7308000" y="3283600"/>
            <a:ext cx="1132200" cy="556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Tourism</a:t>
            </a:r>
            <a:endParaRPr b="1"/>
          </a:p>
        </p:txBody>
      </p:sp>
      <p:sp>
        <p:nvSpPr>
          <p:cNvPr id="101" name="Google Shape;101;p16"/>
          <p:cNvSpPr/>
          <p:nvPr/>
        </p:nvSpPr>
        <p:spPr>
          <a:xfrm>
            <a:off x="3385375" y="3966525"/>
            <a:ext cx="1132200" cy="556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Transport</a:t>
            </a:r>
            <a:endParaRPr b="1"/>
          </a:p>
        </p:txBody>
      </p:sp>
      <p:sp>
        <p:nvSpPr>
          <p:cNvPr id="102" name="Google Shape;102;p16"/>
          <p:cNvSpPr/>
          <p:nvPr/>
        </p:nvSpPr>
        <p:spPr>
          <a:xfrm>
            <a:off x="4708800" y="3966525"/>
            <a:ext cx="1132200" cy="556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Banking</a:t>
            </a:r>
            <a:endParaRPr b="1"/>
          </a:p>
        </p:txBody>
      </p:sp>
      <p:sp>
        <p:nvSpPr>
          <p:cNvPr id="103" name="Google Shape;103;p16"/>
          <p:cNvSpPr/>
          <p:nvPr/>
        </p:nvSpPr>
        <p:spPr>
          <a:xfrm>
            <a:off x="6032225" y="3966525"/>
            <a:ext cx="1132200" cy="556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FMCG</a:t>
            </a:r>
            <a:endParaRPr b="1"/>
          </a:p>
        </p:txBody>
      </p:sp>
      <p:sp>
        <p:nvSpPr>
          <p:cNvPr id="104" name="Google Shape;104;p16"/>
          <p:cNvSpPr/>
          <p:nvPr/>
        </p:nvSpPr>
        <p:spPr>
          <a:xfrm>
            <a:off x="7355650" y="3966525"/>
            <a:ext cx="1132200" cy="5565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Logistics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/>
          <p:nvPr/>
        </p:nvSpPr>
        <p:spPr>
          <a:xfrm>
            <a:off x="0" y="0"/>
            <a:ext cx="3241800" cy="5079300"/>
          </a:xfrm>
          <a:prstGeom prst="rect">
            <a:avLst/>
          </a:prstGeom>
          <a:solidFill>
            <a:srgbClr val="FFF6E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88800" y="482175"/>
            <a:ext cx="2940600" cy="4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94DD"/>
              </a:buClr>
              <a:buSzPts val="2100"/>
              <a:buFont typeface="Arial" panose="020B0604020202020204"/>
              <a:buNone/>
            </a:pPr>
            <a:r>
              <a:rPr lang="en-US" sz="1900" b="1">
                <a:solidFill>
                  <a:srgbClr val="2A3362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Fintech Benefits </a:t>
            </a:r>
            <a:endParaRPr sz="1900" b="1">
              <a:solidFill>
                <a:srgbClr val="2A3362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94DD"/>
              </a:buClr>
              <a:buSzPts val="2100"/>
              <a:buFont typeface="Arial" panose="020B0604020202020204"/>
              <a:buNone/>
            </a:pPr>
            <a:endParaRPr sz="1900" b="1">
              <a:solidFill>
                <a:srgbClr val="2A3362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4800" algn="l" rtl="0">
              <a:spcBef>
                <a:spcPts val="525"/>
              </a:spcBef>
              <a:spcAft>
                <a:spcPts val="0"/>
              </a:spcAft>
              <a:buClr>
                <a:srgbClr val="3A4F66"/>
              </a:buClr>
              <a:buSzPts val="1200"/>
              <a:buFont typeface="Roboto" panose="02000000000000000000"/>
              <a:buChar char="●"/>
            </a:pPr>
            <a:r>
              <a:rPr lang="en-US" sz="1200" b="1">
                <a:solidFill>
                  <a:srgbClr val="3A4F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Financial Inclusion</a:t>
            </a:r>
            <a:r>
              <a:rPr lang="en-US" sz="1200">
                <a:solidFill>
                  <a:srgbClr val="3A4F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: 99 million Adults are excluded from the Financial services. Through internet penetration and targeted services, a broader spectrum can be reached</a:t>
            </a:r>
            <a:endParaRPr sz="1200">
              <a:solidFill>
                <a:srgbClr val="3A4F66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0" algn="l" rtl="0">
              <a:spcBef>
                <a:spcPts val="525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3A4F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 </a:t>
            </a:r>
            <a:endParaRPr sz="1200">
              <a:solidFill>
                <a:srgbClr val="3A4F66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spcBef>
                <a:spcPts val="525"/>
              </a:spcBef>
              <a:spcAft>
                <a:spcPts val="0"/>
              </a:spcAft>
              <a:buClr>
                <a:srgbClr val="3A4F66"/>
              </a:buClr>
              <a:buSzPts val="1200"/>
              <a:buFont typeface="Roboto" panose="02000000000000000000"/>
              <a:buChar char="●"/>
            </a:pPr>
            <a:r>
              <a:rPr lang="en-US" sz="1200" b="1">
                <a:solidFill>
                  <a:srgbClr val="3A4F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Tailored Services</a:t>
            </a:r>
            <a:r>
              <a:rPr lang="en-US" sz="1200">
                <a:solidFill>
                  <a:srgbClr val="3A4F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: Adaptive services enable fintech to meet customer needs </a:t>
            </a:r>
            <a:endParaRPr sz="1200">
              <a:solidFill>
                <a:srgbClr val="3A4F66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0" algn="l" rtl="0">
              <a:spcBef>
                <a:spcPts val="525"/>
              </a:spcBef>
              <a:spcAft>
                <a:spcPts val="0"/>
              </a:spcAft>
              <a:buNone/>
            </a:pPr>
            <a:endParaRPr sz="1200">
              <a:solidFill>
                <a:srgbClr val="3A4F66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spcBef>
                <a:spcPts val="525"/>
              </a:spcBef>
              <a:spcAft>
                <a:spcPts val="0"/>
              </a:spcAft>
              <a:buClr>
                <a:srgbClr val="3A4F66"/>
              </a:buClr>
              <a:buSzPts val="1200"/>
              <a:buFont typeface="Roboto" panose="02000000000000000000"/>
              <a:buChar char="●"/>
            </a:pPr>
            <a:r>
              <a:rPr lang="en-US" sz="1200" b="1">
                <a:solidFill>
                  <a:srgbClr val="3A4F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Transparency </a:t>
            </a:r>
            <a:r>
              <a:rPr lang="en-US" sz="1200">
                <a:solidFill>
                  <a:srgbClr val="3A4F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: Fintechs enable users interact with products which solve their needs</a:t>
            </a:r>
            <a:endParaRPr sz="1200">
              <a:solidFill>
                <a:srgbClr val="3A4F66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0" algn="l" rtl="0">
              <a:spcBef>
                <a:spcPts val="525"/>
              </a:spcBef>
              <a:spcAft>
                <a:spcPts val="0"/>
              </a:spcAft>
              <a:buNone/>
            </a:pPr>
            <a:endParaRPr sz="1200">
              <a:solidFill>
                <a:srgbClr val="3A4F66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spcBef>
                <a:spcPts val="525"/>
              </a:spcBef>
              <a:spcAft>
                <a:spcPts val="0"/>
              </a:spcAft>
              <a:buClr>
                <a:srgbClr val="3A4F66"/>
              </a:buClr>
              <a:buSzPts val="1200"/>
              <a:buFont typeface="Roboto" panose="02000000000000000000"/>
              <a:buChar char="●"/>
            </a:pPr>
            <a:r>
              <a:rPr lang="en-US" sz="1200" b="1">
                <a:solidFill>
                  <a:srgbClr val="3A4F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Cost saving on fees</a:t>
            </a:r>
            <a:r>
              <a:rPr lang="en-US" sz="1200">
                <a:solidFill>
                  <a:srgbClr val="3A4F66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 : With more tailored solutions, users pay for only what they need</a:t>
            </a:r>
            <a:endParaRPr sz="1200">
              <a:solidFill>
                <a:srgbClr val="3A4F66"/>
              </a:solidFill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94DD"/>
              </a:buClr>
              <a:buSzPts val="2100"/>
              <a:buFont typeface="Arial" panose="020B0604020202020204"/>
              <a:buNone/>
            </a:pPr>
            <a:endParaRPr sz="1900" b="1">
              <a:solidFill>
                <a:srgbClr val="2A3362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136561" y="4917476"/>
            <a:ext cx="2891642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</a:t>
            </a:r>
            <a:r>
              <a:rPr lang="en-US" sz="825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4</a:t>
            </a: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3670075" y="1342650"/>
            <a:ext cx="1371600" cy="957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Convenient Payment </a:t>
            </a: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5323475" y="1342650"/>
            <a:ext cx="1371600" cy="957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Data Protection</a:t>
            </a: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14" name="Google Shape;114;p17"/>
          <p:cNvSpPr/>
          <p:nvPr/>
        </p:nvSpPr>
        <p:spPr>
          <a:xfrm>
            <a:off x="6866875" y="1342650"/>
            <a:ext cx="1371600" cy="957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Reliability</a:t>
            </a: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3670075" y="2562575"/>
            <a:ext cx="1371600" cy="957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Global Coverage </a:t>
            </a: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16" name="Google Shape;116;p17"/>
          <p:cNvSpPr/>
          <p:nvPr/>
        </p:nvSpPr>
        <p:spPr>
          <a:xfrm>
            <a:off x="5323475" y="2562575"/>
            <a:ext cx="1371600" cy="957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User experience</a:t>
            </a: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6866875" y="2562575"/>
            <a:ext cx="1371600" cy="957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Innovative technology</a:t>
            </a: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/>
          <p:nvPr/>
        </p:nvSpPr>
        <p:spPr>
          <a:xfrm>
            <a:off x="136625" y="427625"/>
            <a:ext cx="3610200" cy="394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Emerging Technologies</a:t>
            </a: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194850" y="958150"/>
            <a:ext cx="4070400" cy="15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Blockchain: Applications, benefits, and challenges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Artificial Intelligence (AI): Machine learning, natural language processing, and computer vision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Internet of Things (IoT): Connected devices, smart cities, and industrial automation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Other emerging technologies (e.g., 5G, quantum computing, augmented reality)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4708875" y="427625"/>
            <a:ext cx="3610200" cy="394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Cyber Security</a:t>
            </a: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4488900" y="958150"/>
            <a:ext cx="4408800" cy="15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Threat landscape: Types of attacks, vulnerabilities, and risk management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Security measures: Encryption, firewalls, access control, and incident response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Data protection: GDPR, HIPAA, and data privacy regulations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Cybersecurity best practices: Password management, network security, and employee training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26" name="Google Shape;126;p18"/>
          <p:cNvSpPr/>
          <p:nvPr/>
        </p:nvSpPr>
        <p:spPr>
          <a:xfrm>
            <a:off x="194775" y="2840775"/>
            <a:ext cx="3610200" cy="394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Venture Capital and Funding Sources</a:t>
            </a: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253000" y="3371300"/>
            <a:ext cx="4070400" cy="15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Venture capital overview: Types, stages, and investment strategies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Funding options: Equity, debt, grants, and crowdfunding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Pitching to investors: Best practices and common mistakes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Building a strong startup ecosystem: Incubators, accelerators, and coworking spaces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28" name="Google Shape;128;p18"/>
          <p:cNvSpPr/>
          <p:nvPr/>
        </p:nvSpPr>
        <p:spPr>
          <a:xfrm>
            <a:off x="4708800" y="2840775"/>
            <a:ext cx="3610200" cy="3948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Industry Applications</a:t>
            </a: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4767025" y="3371300"/>
            <a:ext cx="4070400" cy="15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Fintech: Blockchain-based payment systems and digital wallets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Healthcare: AI-powered diagnosis and telemedicine platforms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Smart cities: IoT-enabled infrastructure and transportation systems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Font typeface="Inter" panose="02000503000000020004"/>
              <a:buChar char="●"/>
            </a:pPr>
            <a:r>
              <a:rPr lang="en-US" sz="1175">
                <a:solidFill>
                  <a:srgbClr val="151027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Success stories: Startup case studies and entrepreneur interviews</a:t>
            </a:r>
            <a:endParaRPr sz="1175">
              <a:solidFill>
                <a:srgbClr val="151027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136625" y="621725"/>
            <a:ext cx="3610200" cy="394800"/>
          </a:xfrm>
          <a:prstGeom prst="rect">
            <a:avLst/>
          </a:prstGeom>
          <a:solidFill>
            <a:srgbClr val="FFCA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Future Outlook and Trends</a:t>
            </a:r>
            <a:endParaRPr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194850" y="1152250"/>
            <a:ext cx="5545500" cy="15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Char char="●"/>
            </a:pPr>
            <a:r>
              <a:rPr lang="en-US" sz="1175">
                <a:solidFill>
                  <a:srgbClr val="151027"/>
                </a:solidFill>
              </a:rPr>
              <a:t>Emerging tech trends: Edge computing, serverless architecture, and autonomous vehicles</a:t>
            </a:r>
            <a:endParaRPr sz="1175">
              <a:solidFill>
                <a:srgbClr val="151027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75">
              <a:solidFill>
                <a:srgbClr val="151027"/>
              </a:solidFill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Char char="●"/>
            </a:pPr>
            <a:r>
              <a:rPr lang="en-US" sz="1175">
                <a:solidFill>
                  <a:srgbClr val="151027"/>
                </a:solidFill>
              </a:rPr>
              <a:t>Industry predictions: Expert insights and market forecasts</a:t>
            </a:r>
            <a:endParaRPr sz="1175">
              <a:solidFill>
                <a:srgbClr val="151027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75">
              <a:solidFill>
                <a:srgbClr val="151027"/>
              </a:solidFill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Char char="●"/>
            </a:pPr>
            <a:r>
              <a:rPr lang="en-US" sz="1175">
                <a:solidFill>
                  <a:srgbClr val="151027"/>
                </a:solidFill>
              </a:rPr>
              <a:t>Innovation hubs: Global hotspots for tech entrepreneurship</a:t>
            </a:r>
            <a:endParaRPr sz="1175">
              <a:solidFill>
                <a:srgbClr val="151027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75">
              <a:solidFill>
                <a:srgbClr val="151027"/>
              </a:solidFill>
            </a:endParaRPr>
          </a:p>
          <a:p>
            <a:pPr marL="457200" lvl="0" indent="-302895" algn="l" rtl="0">
              <a:spcBef>
                <a:spcPts val="0"/>
              </a:spcBef>
              <a:spcAft>
                <a:spcPts val="0"/>
              </a:spcAft>
              <a:buClr>
                <a:srgbClr val="151027"/>
              </a:buClr>
              <a:buSzPts val="1175"/>
              <a:buChar char="●"/>
            </a:pPr>
            <a:r>
              <a:rPr lang="en-US" sz="1175">
                <a:solidFill>
                  <a:srgbClr val="151027"/>
                </a:solidFill>
              </a:rPr>
              <a:t>Talent development: Skills required for the future tech workforce</a:t>
            </a:r>
            <a:endParaRPr sz="1175">
              <a:solidFill>
                <a:srgbClr val="151027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 descr="Background pattern&#10;&#10;Description automatically generated with medium confidence"/>
          <p:cNvPicPr preferRelativeResize="0"/>
          <p:nvPr/>
        </p:nvPicPr>
        <p:blipFill rotWithShape="1">
          <a:blip r:embed="rId1">
            <a:alphaModFix amt="25000"/>
          </a:blip>
          <a:srcRect/>
          <a:stretch>
            <a:fillRect/>
          </a:stretch>
        </p:blipFill>
        <p:spPr>
          <a:xfrm>
            <a:off x="-1" y="1"/>
            <a:ext cx="9144002" cy="51435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25490"/>
              </a:srgbClr>
            </a:outerShdw>
          </a:effectLst>
        </p:spPr>
      </p:pic>
      <p:sp>
        <p:nvSpPr>
          <p:cNvPr id="141" name="Google Shape;141;p20"/>
          <p:cNvSpPr txBox="1"/>
          <p:nvPr/>
        </p:nvSpPr>
        <p:spPr>
          <a:xfrm>
            <a:off x="136561" y="4917476"/>
            <a:ext cx="2891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2023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42" name="Google Shape;142;p20" descr="A picture containing pinwheel, outdoor object, vector graphics&#10;&#10;Description automatically generated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645602" y="1104364"/>
            <a:ext cx="5852784" cy="413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38400" y="136925"/>
            <a:ext cx="8138225" cy="13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854061" y="288035"/>
            <a:ext cx="69711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About Flutterwave – Overview</a:t>
            </a:r>
            <a:endParaRPr sz="1100"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  <a:p>
            <a:pPr marL="1270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 b="0">
                <a:solidFill>
                  <a:srgbClr val="000000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Flutterwave makes sending &amp; receiving payments frictionless for businesses and consumers</a:t>
            </a:r>
            <a:endParaRPr sz="1100"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sp>
        <p:nvSpPr>
          <p:cNvPr id="149" name="Google Shape;149;p21"/>
          <p:cNvSpPr/>
          <p:nvPr/>
        </p:nvSpPr>
        <p:spPr>
          <a:xfrm>
            <a:off x="404888" y="968284"/>
            <a:ext cx="2178050" cy="1861185"/>
          </a:xfrm>
          <a:custGeom>
            <a:avLst/>
            <a:gdLst/>
            <a:ahLst/>
            <a:cxnLst/>
            <a:rect l="l" t="t" r="r" b="b"/>
            <a:pathLst>
              <a:path w="2178050" h="1861185" extrusionOk="0">
                <a:moveTo>
                  <a:pt x="1712836" y="0"/>
                </a:moveTo>
                <a:lnTo>
                  <a:pt x="465164" y="0"/>
                </a:lnTo>
                <a:lnTo>
                  <a:pt x="0" y="930328"/>
                </a:lnTo>
                <a:lnTo>
                  <a:pt x="465164" y="1860655"/>
                </a:lnTo>
                <a:lnTo>
                  <a:pt x="1712836" y="1860655"/>
                </a:lnTo>
                <a:lnTo>
                  <a:pt x="2178000" y="930328"/>
                </a:lnTo>
                <a:lnTo>
                  <a:pt x="1712836" y="0"/>
                </a:lnTo>
                <a:close/>
              </a:path>
            </a:pathLst>
          </a:custGeom>
          <a:solidFill>
            <a:srgbClr val="009A4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859682" y="1129283"/>
            <a:ext cx="1269900" cy="13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33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sng" strike="noStrike" cap="none">
                <a:solidFill>
                  <a:srgbClr val="FFFFFF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400+</a:t>
            </a:r>
            <a:endParaRPr sz="28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12700" marR="5080" lvl="0" indent="-1905" algn="ctr" rtl="0">
              <a:lnSpc>
                <a:spcPct val="101000"/>
              </a:lnSpc>
              <a:spcBef>
                <a:spcPts val="60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Banks, Card  Schemes &amp;  Mobile Wallets</a:t>
            </a:r>
            <a:endParaRPr sz="14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51" name="Google Shape;151;p21"/>
          <p:cNvSpPr/>
          <p:nvPr/>
        </p:nvSpPr>
        <p:spPr>
          <a:xfrm>
            <a:off x="2393999" y="1962833"/>
            <a:ext cx="2178050" cy="1861185"/>
          </a:xfrm>
          <a:custGeom>
            <a:avLst/>
            <a:gdLst/>
            <a:ahLst/>
            <a:cxnLst/>
            <a:rect l="l" t="t" r="r" b="b"/>
            <a:pathLst>
              <a:path w="2178050" h="1861185" extrusionOk="0">
                <a:moveTo>
                  <a:pt x="1712836" y="0"/>
                </a:moveTo>
                <a:lnTo>
                  <a:pt x="465164" y="0"/>
                </a:lnTo>
                <a:lnTo>
                  <a:pt x="0" y="930327"/>
                </a:lnTo>
                <a:lnTo>
                  <a:pt x="465164" y="1860655"/>
                </a:lnTo>
                <a:lnTo>
                  <a:pt x="1712836" y="1860655"/>
                </a:lnTo>
                <a:lnTo>
                  <a:pt x="2178000" y="930327"/>
                </a:lnTo>
                <a:lnTo>
                  <a:pt x="1712836" y="0"/>
                </a:lnTo>
                <a:close/>
              </a:path>
            </a:pathLst>
          </a:custGeom>
          <a:solidFill>
            <a:srgbClr val="2D375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2828155" y="2247899"/>
            <a:ext cx="1308600" cy="11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3350" rIns="0" bIns="0" anchor="t" anchorCtr="0">
            <a:spAutoFit/>
          </a:bodyPr>
          <a:lstStyle/>
          <a:p>
            <a:pPr marL="190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sng" strike="noStrike" cap="none">
                <a:solidFill>
                  <a:srgbClr val="FFFFFF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35+</a:t>
            </a:r>
            <a:endParaRPr sz="28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12065" marR="5080" lvl="0" indent="1270" algn="ctr" rtl="0">
              <a:lnSpc>
                <a:spcPct val="101000"/>
              </a:lnSpc>
              <a:spcBef>
                <a:spcPts val="60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Countries with  local presence</a:t>
            </a:r>
            <a:endParaRPr sz="14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53" name="Google Shape;153;p21"/>
          <p:cNvSpPr/>
          <p:nvPr/>
        </p:nvSpPr>
        <p:spPr>
          <a:xfrm>
            <a:off x="4383110" y="2957380"/>
            <a:ext cx="2178050" cy="1861185"/>
          </a:xfrm>
          <a:custGeom>
            <a:avLst/>
            <a:gdLst/>
            <a:ahLst/>
            <a:cxnLst/>
            <a:rect l="l" t="t" r="r" b="b"/>
            <a:pathLst>
              <a:path w="2178050" h="1861185" extrusionOk="0">
                <a:moveTo>
                  <a:pt x="1712836" y="0"/>
                </a:moveTo>
                <a:lnTo>
                  <a:pt x="465164" y="0"/>
                </a:lnTo>
                <a:lnTo>
                  <a:pt x="0" y="930328"/>
                </a:lnTo>
                <a:lnTo>
                  <a:pt x="465164" y="1860656"/>
                </a:lnTo>
                <a:lnTo>
                  <a:pt x="1712836" y="1860656"/>
                </a:lnTo>
                <a:lnTo>
                  <a:pt x="2178000" y="930328"/>
                </a:lnTo>
                <a:lnTo>
                  <a:pt x="1712836" y="0"/>
                </a:lnTo>
                <a:close/>
              </a:path>
            </a:pathLst>
          </a:custGeom>
          <a:solidFill>
            <a:srgbClr val="F6AFC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4845047" y="3342132"/>
            <a:ext cx="1255500" cy="13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-63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1" i="0" u="none" strike="noStrike" cap="none">
                <a:solidFill>
                  <a:srgbClr val="2D375E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Pan African  Focus with  strong  presence in  Major Markets</a:t>
            </a:r>
            <a:endParaRPr sz="14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55" name="Google Shape;155;p21"/>
          <p:cNvSpPr/>
          <p:nvPr/>
        </p:nvSpPr>
        <p:spPr>
          <a:xfrm>
            <a:off x="4383110" y="968284"/>
            <a:ext cx="2178050" cy="1861185"/>
          </a:xfrm>
          <a:custGeom>
            <a:avLst/>
            <a:gdLst/>
            <a:ahLst/>
            <a:cxnLst/>
            <a:rect l="l" t="t" r="r" b="b"/>
            <a:pathLst>
              <a:path w="2178050" h="1861185" extrusionOk="0">
                <a:moveTo>
                  <a:pt x="1712836" y="0"/>
                </a:moveTo>
                <a:lnTo>
                  <a:pt x="465164" y="0"/>
                </a:lnTo>
                <a:lnTo>
                  <a:pt x="0" y="930328"/>
                </a:lnTo>
                <a:lnTo>
                  <a:pt x="465164" y="1860655"/>
                </a:lnTo>
                <a:lnTo>
                  <a:pt x="1712836" y="1860655"/>
                </a:lnTo>
                <a:lnTo>
                  <a:pt x="2178000" y="930328"/>
                </a:lnTo>
                <a:lnTo>
                  <a:pt x="1712836" y="0"/>
                </a:lnTo>
                <a:close/>
              </a:path>
            </a:pathLst>
          </a:custGeom>
          <a:solidFill>
            <a:srgbClr val="FF580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4646825" y="1147575"/>
            <a:ext cx="1620600" cy="13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33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sng" strike="noStrike" cap="none">
                <a:solidFill>
                  <a:srgbClr val="FFFFFF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200m+</a:t>
            </a:r>
            <a:endParaRPr sz="28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107950" marR="100330" lvl="0" indent="-1270" algn="ctr" rtl="0">
              <a:lnSpc>
                <a:spcPct val="101000"/>
              </a:lnSpc>
              <a:spcBef>
                <a:spcPts val="60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Processed  Transactions  (Volume)</a:t>
            </a:r>
            <a:endParaRPr sz="14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57" name="Google Shape;157;p21"/>
          <p:cNvSpPr/>
          <p:nvPr/>
        </p:nvSpPr>
        <p:spPr>
          <a:xfrm>
            <a:off x="6372222" y="1880190"/>
            <a:ext cx="2178050" cy="1861185"/>
          </a:xfrm>
          <a:custGeom>
            <a:avLst/>
            <a:gdLst/>
            <a:ahLst/>
            <a:cxnLst/>
            <a:rect l="l" t="t" r="r" b="b"/>
            <a:pathLst>
              <a:path w="2178050" h="1861185" extrusionOk="0">
                <a:moveTo>
                  <a:pt x="1712835" y="0"/>
                </a:moveTo>
                <a:lnTo>
                  <a:pt x="465162" y="0"/>
                </a:lnTo>
                <a:lnTo>
                  <a:pt x="0" y="930328"/>
                </a:lnTo>
                <a:lnTo>
                  <a:pt x="465162" y="1860656"/>
                </a:lnTo>
                <a:lnTo>
                  <a:pt x="1712835" y="1860656"/>
                </a:lnTo>
                <a:lnTo>
                  <a:pt x="2177999" y="930328"/>
                </a:lnTo>
                <a:lnTo>
                  <a:pt x="1712835" y="0"/>
                </a:lnTo>
                <a:close/>
              </a:path>
            </a:pathLst>
          </a:custGeom>
          <a:solidFill>
            <a:srgbClr val="2D375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21"/>
          <p:cNvSpPr txBox="1"/>
          <p:nvPr/>
        </p:nvSpPr>
        <p:spPr>
          <a:xfrm>
            <a:off x="6666975" y="2058925"/>
            <a:ext cx="1525200" cy="13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33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sng" strike="noStrike" cap="none">
                <a:solidFill>
                  <a:srgbClr val="FFFFFF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$16B+</a:t>
            </a:r>
            <a:endParaRPr sz="28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12065" marR="5080" lvl="0" indent="-1270" algn="ctr" rtl="0">
              <a:lnSpc>
                <a:spcPct val="101000"/>
              </a:lnSpc>
              <a:spcBef>
                <a:spcPts val="60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Processed  Transactions  (Value)</a:t>
            </a:r>
            <a:endParaRPr sz="14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404888" y="2957380"/>
            <a:ext cx="2178050" cy="1861185"/>
          </a:xfrm>
          <a:custGeom>
            <a:avLst/>
            <a:gdLst/>
            <a:ahLst/>
            <a:cxnLst/>
            <a:rect l="l" t="t" r="r" b="b"/>
            <a:pathLst>
              <a:path w="2178050" h="1861185" extrusionOk="0">
                <a:moveTo>
                  <a:pt x="1712836" y="0"/>
                </a:moveTo>
                <a:lnTo>
                  <a:pt x="465164" y="0"/>
                </a:lnTo>
                <a:lnTo>
                  <a:pt x="0" y="930328"/>
                </a:lnTo>
                <a:lnTo>
                  <a:pt x="465164" y="1860656"/>
                </a:lnTo>
                <a:lnTo>
                  <a:pt x="1712836" y="1860656"/>
                </a:lnTo>
                <a:lnTo>
                  <a:pt x="2178000" y="930328"/>
                </a:lnTo>
                <a:lnTo>
                  <a:pt x="1712836" y="0"/>
                </a:lnTo>
                <a:close/>
              </a:path>
            </a:pathLst>
          </a:custGeom>
          <a:solidFill>
            <a:srgbClr val="FFF6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638975" y="3082025"/>
            <a:ext cx="1755000" cy="17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sng" strike="noStrike" cap="none">
                <a:solidFill>
                  <a:srgbClr val="2D375E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1 million</a:t>
            </a:r>
            <a:endParaRPr sz="28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635" marR="0" lvl="0" indent="0" algn="ctr" rtl="0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en-US" sz="2800" b="1" i="0" u="sng" strike="noStrike" cap="none">
                <a:solidFill>
                  <a:srgbClr val="2D375E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+</a:t>
            </a:r>
            <a:endParaRPr sz="28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  <a:p>
            <a:pPr marL="85725" marR="76835" lvl="0" indent="-1270" algn="ctr" rtl="0">
              <a:lnSpc>
                <a:spcPct val="101000"/>
              </a:lnSpc>
              <a:spcBef>
                <a:spcPts val="70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en-US" sz="1400" b="0" i="0" u="none" strike="noStrike" cap="none">
                <a:solidFill>
                  <a:srgbClr val="2D375E"/>
                </a:solidFill>
                <a:latin typeface="Inter" panose="02000503000000020004"/>
                <a:ea typeface="Inter" panose="02000503000000020004"/>
                <a:cs typeface="Inter" panose="02000503000000020004"/>
                <a:sym typeface="Inter" panose="02000503000000020004"/>
              </a:rPr>
              <a:t>Enterprise / Small Business  Merchants</a:t>
            </a:r>
            <a:endParaRPr sz="1400" b="0" i="0" u="none" strike="noStrike" cap="none">
              <a:solidFill>
                <a:srgbClr val="000000"/>
              </a:solidFill>
              <a:latin typeface="Inter" panose="02000503000000020004"/>
              <a:ea typeface="Inter" panose="02000503000000020004"/>
              <a:cs typeface="Inter" panose="02000503000000020004"/>
              <a:sym typeface="Inter" panose="02000503000000020004"/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029609" y="3227644"/>
            <a:ext cx="2073598" cy="146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068066" y="3421439"/>
            <a:ext cx="1231313" cy="123131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>
            <a:spLocks noGrp="1"/>
          </p:cNvSpPr>
          <p:nvPr>
            <p:ph type="sldNum" idx="12"/>
          </p:nvPr>
        </p:nvSpPr>
        <p:spPr>
          <a:xfrm>
            <a:off x="8699470" y="4845703"/>
            <a:ext cx="26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30175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/>
        </p:nvSpPr>
        <p:spPr>
          <a:xfrm>
            <a:off x="854061" y="288035"/>
            <a:ext cx="7025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sz="1100" b="1" i="0" u="none" strike="noStrike" cap="none">
                <a:solidFill>
                  <a:srgbClr val="2D375E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About Flutterwave – Geographical Coverage</a:t>
            </a:r>
            <a:endParaRPr sz="1100" b="0" i="0" u="none" strike="noStrike" cap="none">
              <a:solidFill>
                <a:srgbClr val="000000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  <a:p>
            <a:pPr marL="12700" marR="0" lvl="0" indent="0" algn="l" rtl="0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Flutterwave is present in 35+ countries in Africa, North America, Europe, Asia &amp; Middle East</a:t>
            </a:r>
            <a:endParaRPr sz="1100" b="0" i="0" u="none" strike="noStrike" cap="none">
              <a:solidFill>
                <a:srgbClr val="000000"/>
              </a:solidFill>
              <a:latin typeface="Verdana" panose="020B0604030504040204"/>
              <a:ea typeface="Verdana" panose="020B0604030504040204"/>
              <a:cs typeface="Verdana" panose="020B0604030504040204"/>
              <a:sym typeface="Verdana" panose="020B0604030504040204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86511" y="1014983"/>
            <a:ext cx="8857488" cy="4126992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>
            <a:spLocks noGrp="1"/>
          </p:cNvSpPr>
          <p:nvPr>
            <p:ph type="sldNum" idx="12"/>
          </p:nvPr>
        </p:nvSpPr>
        <p:spPr>
          <a:xfrm>
            <a:off x="8699470" y="4845703"/>
            <a:ext cx="2604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30175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 panose="020B0604020202020204"/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>
            <a:spLocks noGrp="1"/>
          </p:cNvSpPr>
          <p:nvPr>
            <p:ph type="body" idx="1"/>
          </p:nvPr>
        </p:nvSpPr>
        <p:spPr>
          <a:xfrm>
            <a:off x="481013" y="271394"/>
            <a:ext cx="4532152" cy="820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508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000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Enterprise-Level Security &amp; Compliance</a:t>
            </a:r>
            <a:endParaRPr lang="en-US" sz="3000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767825" y="2152828"/>
            <a:ext cx="1074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2A3362"/>
                </a:solidFill>
              </a:rPr>
              <a:t>Military Grade-Data Encryption</a:t>
            </a:r>
            <a:endParaRPr b="1"/>
          </a:p>
        </p:txBody>
      </p:sp>
      <p:sp>
        <p:nvSpPr>
          <p:cNvPr id="177" name="Google Shape;177;p23"/>
          <p:cNvSpPr txBox="1"/>
          <p:nvPr/>
        </p:nvSpPr>
        <p:spPr>
          <a:xfrm>
            <a:off x="5506222" y="2222125"/>
            <a:ext cx="10611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2A3362"/>
                </a:solidFill>
              </a:rPr>
              <a:t>KYC &amp; Audit Trail</a:t>
            </a:r>
            <a:endParaRPr b="1"/>
          </a:p>
        </p:txBody>
      </p:sp>
      <p:sp>
        <p:nvSpPr>
          <p:cNvPr id="178" name="Google Shape;178;p23"/>
          <p:cNvSpPr txBox="1"/>
          <p:nvPr/>
        </p:nvSpPr>
        <p:spPr>
          <a:xfrm>
            <a:off x="3878933" y="2222119"/>
            <a:ext cx="14028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2A3362"/>
                </a:solidFill>
              </a:rPr>
              <a:t>Multi-Factor</a:t>
            </a:r>
            <a:endParaRPr b="1"/>
          </a:p>
        </p:txBody>
      </p:sp>
      <p:sp>
        <p:nvSpPr>
          <p:cNvPr id="179" name="Google Shape;179;p23"/>
          <p:cNvSpPr txBox="1"/>
          <p:nvPr/>
        </p:nvSpPr>
        <p:spPr>
          <a:xfrm>
            <a:off x="2330127" y="2222137"/>
            <a:ext cx="1061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0" u="none" strike="noStrike" cap="none">
                <a:solidFill>
                  <a:srgbClr val="2A3362"/>
                </a:solidFill>
              </a:rPr>
              <a:t>PCIDSS Certification</a:t>
            </a:r>
            <a:endParaRPr b="1"/>
          </a:p>
        </p:txBody>
      </p:sp>
      <p:sp>
        <p:nvSpPr>
          <p:cNvPr id="180" name="Google Shape;180;p23"/>
          <p:cNvSpPr txBox="1"/>
          <p:nvPr/>
        </p:nvSpPr>
        <p:spPr>
          <a:xfrm>
            <a:off x="3907500" y="2649200"/>
            <a:ext cx="11241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We provide multi-level factor security. All payments must be confirmed by sender via OTP.</a:t>
            </a:r>
            <a:endParaRPr lang="en-US" sz="9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5506222" y="2649200"/>
            <a:ext cx="1124100" cy="18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Our digital audit trail makes investigating fraud, source of funds and identities of recipients easy.</a:t>
            </a:r>
            <a:endParaRPr sz="9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A3362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A3362"/>
                </a:solidFill>
              </a:rPr>
              <a:t>All customers are plugged into our automated AML/Fraud monitoring tools </a:t>
            </a:r>
            <a:endParaRPr sz="900">
              <a:solidFill>
                <a:srgbClr val="2A3362"/>
              </a:solidFill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782419" y="2634702"/>
            <a:ext cx="1138500" cy="1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We take security very seriously. We have Africa’s top security experts on our product team making sure that from conception to deployment security is key.</a:t>
            </a:r>
            <a:endParaRPr lang="en-US" sz="9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2337885" y="2693567"/>
            <a:ext cx="11241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2A336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We have our PCIDSS certification Level 1 from Trustwave and we are a Qualified Security Assessor.</a:t>
            </a:r>
            <a:endParaRPr lang="en-US" sz="900" b="0" i="0" u="none" strike="noStrike" cap="none">
              <a:solidFill>
                <a:srgbClr val="2A336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84" name="Google Shape;184;p2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82424" y="1684775"/>
            <a:ext cx="211612" cy="3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340374" y="1684775"/>
            <a:ext cx="239780" cy="33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506220" y="1712475"/>
            <a:ext cx="328410" cy="23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907508" y="1684778"/>
            <a:ext cx="152400" cy="28575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3"/>
          <p:cNvSpPr txBox="1"/>
          <p:nvPr/>
        </p:nvSpPr>
        <p:spPr>
          <a:xfrm>
            <a:off x="136561" y="4917476"/>
            <a:ext cx="2891642" cy="21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79797"/>
                </a:solidFill>
                <a:latin typeface="Avenir"/>
                <a:ea typeface="Avenir"/>
                <a:cs typeface="Avenir"/>
                <a:sym typeface="Avenir"/>
              </a:rPr>
              <a:t>© 2023 Flutterwave Inc. Confidential and proprietary</a:t>
            </a:r>
            <a:endParaRPr lang="en-US" sz="825" b="0" i="0" u="none" strike="noStrike" cap="none">
              <a:solidFill>
                <a:srgbClr val="979797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6973363" y="2194419"/>
            <a:ext cx="1402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0" tIns="34250" rIns="34250" bIns="34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solidFill>
                  <a:srgbClr val="2A3362"/>
                </a:solidFill>
              </a:rPr>
              <a:t>Maintenance &amp; Service time </a:t>
            </a:r>
            <a:endParaRPr b="1"/>
          </a:p>
        </p:txBody>
      </p:sp>
      <p:sp>
        <p:nvSpPr>
          <p:cNvPr id="190" name="Google Shape;190;p23"/>
          <p:cNvSpPr txBox="1"/>
          <p:nvPr/>
        </p:nvSpPr>
        <p:spPr>
          <a:xfrm>
            <a:off x="6973376" y="2634700"/>
            <a:ext cx="1429800" cy="19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A3362"/>
                </a:solidFill>
              </a:rPr>
              <a:t>Our Engineering team continuously performs Quality assurance and system upgrades </a:t>
            </a:r>
            <a:endParaRPr sz="900">
              <a:solidFill>
                <a:srgbClr val="2A3362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A3362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2A3362"/>
                </a:solidFill>
              </a:rPr>
              <a:t>Our infrastructure is designed to provide an uptime of 99.9% this is achieved through load balancing techniques, comprehensive redundancy policies</a:t>
            </a:r>
            <a:endParaRPr sz="900">
              <a:solidFill>
                <a:srgbClr val="2A3362"/>
              </a:solidFill>
            </a:endParaRPr>
          </a:p>
        </p:txBody>
      </p:sp>
      <p:pic>
        <p:nvPicPr>
          <p:cNvPr id="191" name="Google Shape;191;p2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973370" y="1684775"/>
            <a:ext cx="328410" cy="230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2_Office Theme">
      <a:dk1>
        <a:srgbClr val="151027"/>
      </a:dk1>
      <a:lt1>
        <a:srgbClr val="FFFFFF"/>
      </a:lt1>
      <a:dk2>
        <a:srgbClr val="A7A7A7"/>
      </a:dk2>
      <a:lt2>
        <a:srgbClr val="535353"/>
      </a:lt2>
      <a:accent1>
        <a:srgbClr val="3D94DD"/>
      </a:accent1>
      <a:accent2>
        <a:srgbClr val="263239"/>
      </a:accent2>
      <a:accent3>
        <a:srgbClr val="EAA844"/>
      </a:accent3>
      <a:accent4>
        <a:srgbClr val="9AC3ED"/>
      </a:accent4>
      <a:accent5>
        <a:srgbClr val="1F4F7B"/>
      </a:accent5>
      <a:accent6>
        <a:srgbClr val="A8D08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2_Office Theme">
      <a:dk1>
        <a:srgbClr val="151027"/>
      </a:dk1>
      <a:lt1>
        <a:srgbClr val="FFFFFF"/>
      </a:lt1>
      <a:dk2>
        <a:srgbClr val="A7A7A7"/>
      </a:dk2>
      <a:lt2>
        <a:srgbClr val="535353"/>
      </a:lt2>
      <a:accent1>
        <a:srgbClr val="3D94DD"/>
      </a:accent1>
      <a:accent2>
        <a:srgbClr val="263239"/>
      </a:accent2>
      <a:accent3>
        <a:srgbClr val="EAA844"/>
      </a:accent3>
      <a:accent4>
        <a:srgbClr val="9AC3ED"/>
      </a:accent4>
      <a:accent5>
        <a:srgbClr val="1F4F7B"/>
      </a:accent5>
      <a:accent6>
        <a:srgbClr val="A8D08D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7307</Words>
  <Application>WPS Presentation</Application>
  <PresentationFormat>On-screen Show (16:9)</PresentationFormat>
  <Paragraphs>244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SimSun</vt:lpstr>
      <vt:lpstr>Wingdings</vt:lpstr>
      <vt:lpstr>Arial</vt:lpstr>
      <vt:lpstr>Open Sans SemiBold</vt:lpstr>
      <vt:lpstr>Avenir</vt:lpstr>
      <vt:lpstr>Segoe Print</vt:lpstr>
      <vt:lpstr>Calibri</vt:lpstr>
      <vt:lpstr>Open Sans</vt:lpstr>
      <vt:lpstr>Helvetica Neue</vt:lpstr>
      <vt:lpstr>Roboto</vt:lpstr>
      <vt:lpstr>Inter</vt:lpstr>
      <vt:lpstr>Verdana</vt:lpstr>
      <vt:lpstr>Microsoft YaHei</vt:lpstr>
      <vt:lpstr>Arial Unicode MS</vt:lpstr>
      <vt:lpstr>Simple Light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Flutterwave makes sending &amp; receiving payments frictionless for businesses and consumers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0433</cp:lastModifiedBy>
  <cp:revision>2</cp:revision>
  <dcterms:created xsi:type="dcterms:W3CDTF">2024-10-14T06:27:24Z</dcterms:created>
  <dcterms:modified xsi:type="dcterms:W3CDTF">2024-10-14T06:28:15Z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BBB711DE72D2471899E62F2DC6A4DBC0_13</vt:lpwstr>
  </property>
  <property fmtid="{D5CDD505-2E9C-101B-9397-08002B2CF9AE}" pid="3" name="KSOProductBuildVer">
    <vt:lpwstr>1033-12.2.0.18283</vt:lpwstr>
  </property>
</Properties>
</file>