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14" r:id="rId2"/>
    <p:sldId id="338" r:id="rId3"/>
    <p:sldId id="345" r:id="rId4"/>
    <p:sldId id="273" r:id="rId5"/>
    <p:sldId id="275" r:id="rId6"/>
    <p:sldId id="290" r:id="rId7"/>
    <p:sldId id="346" r:id="rId8"/>
    <p:sldId id="285" r:id="rId9"/>
    <p:sldId id="347" r:id="rId10"/>
    <p:sldId id="343" r:id="rId11"/>
    <p:sldId id="279" r:id="rId12"/>
    <p:sldId id="280" r:id="rId13"/>
    <p:sldId id="281" r:id="rId14"/>
    <p:sldId id="344" r:id="rId15"/>
    <p:sldId id="283" r:id="rId16"/>
    <p:sldId id="288" r:id="rId17"/>
    <p:sldId id="293" r:id="rId18"/>
    <p:sldId id="350" r:id="rId19"/>
    <p:sldId id="351" r:id="rId20"/>
    <p:sldId id="294" r:id="rId21"/>
    <p:sldId id="349" r:id="rId22"/>
    <p:sldId id="272" r:id="rId23"/>
    <p:sldId id="276" r:id="rId24"/>
    <p:sldId id="278" r:id="rId25"/>
    <p:sldId id="277" r:id="rId26"/>
    <p:sldId id="282" r:id="rId27"/>
    <p:sldId id="295" r:id="rId28"/>
    <p:sldId id="348" r:id="rId29"/>
    <p:sldId id="287" r:id="rId30"/>
    <p:sldId id="341" r:id="rId31"/>
    <p:sldId id="337" r:id="rId32"/>
    <p:sldId id="339" r:id="rId33"/>
    <p:sldId id="34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1228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9" autoAdjust="0"/>
    <p:restoredTop sz="94640" autoAdjust="0"/>
  </p:normalViewPr>
  <p:slideViewPr>
    <p:cSldViewPr showGuides="1">
      <p:cViewPr>
        <p:scale>
          <a:sx n="90" d="100"/>
          <a:sy n="90" d="100"/>
        </p:scale>
        <p:origin x="-355" y="61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00F3A9-A38C-184F-A1E3-E27C1FBA5B7C}" type="doc">
      <dgm:prSet loTypeId="urn:microsoft.com/office/officeart/2005/8/layout/list1#1" loCatId="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GB"/>
        </a:p>
      </dgm:t>
    </dgm:pt>
    <dgm:pt modelId="{04425BDF-C74A-1840-8A71-B10EC601E71E}">
      <dgm:prSet phldrT="[Text]" custT="1"/>
      <dgm:spPr/>
      <dgm:t>
        <a:bodyPr/>
        <a:lstStyle/>
        <a:p>
          <a:pPr>
            <a:buNone/>
          </a:pPr>
          <a:r>
            <a:rPr lang="en-US" sz="1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Invest in small business innovators</a:t>
          </a:r>
          <a:endParaRPr lang="en-GB" sz="1200" dirty="0"/>
        </a:p>
      </dgm:t>
    </dgm:pt>
    <dgm:pt modelId="{49422EFB-67A9-6D44-9DB2-416FC1F575B6}" type="parTrans" cxnId="{44E1FB7A-6107-9F43-9734-E027B1B7A240}">
      <dgm:prSet/>
      <dgm:spPr/>
      <dgm:t>
        <a:bodyPr/>
        <a:lstStyle/>
        <a:p>
          <a:endParaRPr lang="en-GB" sz="3200"/>
        </a:p>
      </dgm:t>
    </dgm:pt>
    <dgm:pt modelId="{FA0657C9-BDF4-6743-92E5-DCC02D527DEF}" type="sibTrans" cxnId="{44E1FB7A-6107-9F43-9734-E027B1B7A240}">
      <dgm:prSet/>
      <dgm:spPr/>
      <dgm:t>
        <a:bodyPr/>
        <a:lstStyle/>
        <a:p>
          <a:endParaRPr lang="en-GB" sz="3200"/>
        </a:p>
      </dgm:t>
    </dgm:pt>
    <dgm:pt modelId="{8C663572-E9C5-5240-81A0-25412EE6C065}">
      <dgm:prSet phldrT="[Text]" custT="1"/>
      <dgm:spPr/>
      <dgm:t>
        <a:bodyPr/>
        <a:lstStyle/>
        <a:p>
          <a:pPr>
            <a:buNone/>
          </a:pPr>
          <a:r>
            <a:rPr lang="en-US" sz="1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Create access to financing, capital and expert financial advice</a:t>
          </a:r>
          <a:endParaRPr lang="en-GB" sz="1200" dirty="0"/>
        </a:p>
      </dgm:t>
    </dgm:pt>
    <dgm:pt modelId="{26AF4FB0-18E9-734D-93DD-56F75035BBC7}" type="parTrans" cxnId="{520FE3D8-9A8D-6C44-867C-8020B1975D4F}">
      <dgm:prSet/>
      <dgm:spPr/>
      <dgm:t>
        <a:bodyPr/>
        <a:lstStyle/>
        <a:p>
          <a:endParaRPr lang="en-GB" sz="3200"/>
        </a:p>
      </dgm:t>
    </dgm:pt>
    <dgm:pt modelId="{4185C2B9-186C-FF4A-BAFA-6B756B3C79FB}" type="sibTrans" cxnId="{520FE3D8-9A8D-6C44-867C-8020B1975D4F}">
      <dgm:prSet/>
      <dgm:spPr/>
      <dgm:t>
        <a:bodyPr/>
        <a:lstStyle/>
        <a:p>
          <a:endParaRPr lang="en-GB" sz="3200"/>
        </a:p>
      </dgm:t>
    </dgm:pt>
    <dgm:pt modelId="{2322B816-539B-F240-A586-E2E20B0EFA4C}">
      <dgm:prSet phldrT="[Text]" custT="1"/>
      <dgm:spPr/>
      <dgm:t>
        <a:bodyPr/>
        <a:lstStyle/>
        <a:p>
          <a:pPr>
            <a:buNone/>
          </a:pPr>
          <a:r>
            <a:rPr lang="en-US" sz="1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Increase access to venture capital</a:t>
          </a:r>
          <a:endParaRPr lang="en-GB" sz="1200" dirty="0"/>
        </a:p>
      </dgm:t>
    </dgm:pt>
    <dgm:pt modelId="{60FF89FE-EC07-8F48-8F71-7C9E17444392}" type="parTrans" cxnId="{E82108CC-3CC8-684D-A4AE-47F2163ADC59}">
      <dgm:prSet/>
      <dgm:spPr/>
      <dgm:t>
        <a:bodyPr/>
        <a:lstStyle/>
        <a:p>
          <a:endParaRPr lang="en-GB" sz="3200"/>
        </a:p>
      </dgm:t>
    </dgm:pt>
    <dgm:pt modelId="{1BE1EAC7-E98D-194A-B8C5-F81733E7DA1C}" type="sibTrans" cxnId="{E82108CC-3CC8-684D-A4AE-47F2163ADC59}">
      <dgm:prSet/>
      <dgm:spPr/>
      <dgm:t>
        <a:bodyPr/>
        <a:lstStyle/>
        <a:p>
          <a:endParaRPr lang="en-GB" sz="3200"/>
        </a:p>
      </dgm:t>
    </dgm:pt>
    <dgm:pt modelId="{5830D393-BF68-6C41-A4AA-5D6E3C4A0284}">
      <dgm:prSet custT="1"/>
      <dgm:spPr/>
      <dgm:t>
        <a:bodyPr/>
        <a:lstStyle/>
        <a:p>
          <a:pPr>
            <a:buNone/>
          </a:pPr>
          <a:r>
            <a:rPr lang="en-US" sz="1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Grants and Concessionary loans to Small businesses and SMEs</a:t>
          </a:r>
          <a:endParaRPr lang="en-GB" sz="1200" dirty="0"/>
        </a:p>
      </dgm:t>
    </dgm:pt>
    <dgm:pt modelId="{0B8EC929-1E8A-2147-A7E5-448D9EA3DDAE}" type="parTrans" cxnId="{17F71AA7-6405-3B48-902C-B91125D10B51}">
      <dgm:prSet/>
      <dgm:spPr/>
      <dgm:t>
        <a:bodyPr/>
        <a:lstStyle/>
        <a:p>
          <a:endParaRPr lang="en-GB" sz="3200"/>
        </a:p>
      </dgm:t>
    </dgm:pt>
    <dgm:pt modelId="{9B5C2262-F8BE-F746-86A2-389A6B477438}" type="sibTrans" cxnId="{17F71AA7-6405-3B48-902C-B91125D10B51}">
      <dgm:prSet/>
      <dgm:spPr/>
      <dgm:t>
        <a:bodyPr/>
        <a:lstStyle/>
        <a:p>
          <a:endParaRPr lang="en-GB" sz="3200"/>
        </a:p>
      </dgm:t>
    </dgm:pt>
    <dgm:pt modelId="{500EA30A-326C-8445-9B41-13C181F49857}">
      <dgm:prSet custT="1"/>
      <dgm:spPr/>
      <dgm:t>
        <a:bodyPr/>
        <a:lstStyle/>
        <a:p>
          <a:pPr>
            <a:buNone/>
          </a:pPr>
          <a:r>
            <a:rPr lang="en-US" sz="1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Grants and Concessionary loans to Rural community businesses</a:t>
          </a:r>
          <a:endParaRPr lang="en-GB" sz="1200" dirty="0"/>
        </a:p>
      </dgm:t>
    </dgm:pt>
    <dgm:pt modelId="{9491C8C0-EB20-4043-AD43-6536AD0809F0}" type="parTrans" cxnId="{9066FEFC-E4EA-6140-977A-C741B8523EBD}">
      <dgm:prSet/>
      <dgm:spPr/>
      <dgm:t>
        <a:bodyPr/>
        <a:lstStyle/>
        <a:p>
          <a:endParaRPr lang="en-GB" sz="3200"/>
        </a:p>
      </dgm:t>
    </dgm:pt>
    <dgm:pt modelId="{8C08F9E0-9D85-5E4A-AB4F-76AA07730CF3}" type="sibTrans" cxnId="{9066FEFC-E4EA-6140-977A-C741B8523EBD}">
      <dgm:prSet/>
      <dgm:spPr/>
      <dgm:t>
        <a:bodyPr/>
        <a:lstStyle/>
        <a:p>
          <a:endParaRPr lang="en-GB" sz="3200"/>
        </a:p>
      </dgm:t>
    </dgm:pt>
    <dgm:pt modelId="{25361C0A-3857-5541-8667-A9E96C6B3AF6}">
      <dgm:prSet custT="1"/>
      <dgm:spPr/>
      <dgm:t>
        <a:bodyPr/>
        <a:lstStyle/>
        <a:p>
          <a:pPr>
            <a:buNone/>
          </a:pPr>
          <a:r>
            <a:rPr lang="en-US" sz="1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Banks must create a 2-tier rating system for loans to Indigenous and local small businesses and SMEs</a:t>
          </a:r>
          <a:endParaRPr lang="en-GB" sz="1200" dirty="0"/>
        </a:p>
      </dgm:t>
    </dgm:pt>
    <dgm:pt modelId="{2494C96B-FB67-8C46-9DF1-19F888CDBA8A}" type="parTrans" cxnId="{D504D4E5-0ECE-834E-9DA7-39E8986A41A9}">
      <dgm:prSet/>
      <dgm:spPr/>
      <dgm:t>
        <a:bodyPr/>
        <a:lstStyle/>
        <a:p>
          <a:endParaRPr lang="en-GB" sz="3200"/>
        </a:p>
      </dgm:t>
    </dgm:pt>
    <dgm:pt modelId="{CB3D3AF9-7474-D043-82A4-08B5031FD716}" type="sibTrans" cxnId="{D504D4E5-0ECE-834E-9DA7-39E8986A41A9}">
      <dgm:prSet/>
      <dgm:spPr/>
      <dgm:t>
        <a:bodyPr/>
        <a:lstStyle/>
        <a:p>
          <a:endParaRPr lang="en-GB" sz="3200"/>
        </a:p>
      </dgm:t>
    </dgm:pt>
    <dgm:pt modelId="{77E2EBD8-D984-2F4E-94F5-EEC7A06D494A}">
      <dgm:prSet custT="1"/>
      <dgm:spPr/>
      <dgm:t>
        <a:bodyPr/>
        <a:lstStyle/>
        <a:p>
          <a:pPr>
            <a:buNone/>
          </a:pPr>
          <a:r>
            <a:rPr lang="en-US" sz="120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Engage experienced even retired experts to mentor, advise and consult with innovators and SMEs </a:t>
          </a:r>
          <a:endParaRPr lang="en-GB" sz="1200" dirty="0"/>
        </a:p>
      </dgm:t>
    </dgm:pt>
    <dgm:pt modelId="{51C4FCDB-0F43-384F-93DF-BCC1D0EC0D9E}" type="parTrans" cxnId="{77C93DC2-6810-F147-9EBE-704353BC2C80}">
      <dgm:prSet/>
      <dgm:spPr/>
      <dgm:t>
        <a:bodyPr/>
        <a:lstStyle/>
        <a:p>
          <a:endParaRPr lang="en-GB" sz="3200"/>
        </a:p>
      </dgm:t>
    </dgm:pt>
    <dgm:pt modelId="{A2D00AE4-D9C7-F94D-9A6B-5E8F5F32A618}" type="sibTrans" cxnId="{77C93DC2-6810-F147-9EBE-704353BC2C80}">
      <dgm:prSet/>
      <dgm:spPr/>
      <dgm:t>
        <a:bodyPr/>
        <a:lstStyle/>
        <a:p>
          <a:endParaRPr lang="en-GB" sz="3200"/>
        </a:p>
      </dgm:t>
    </dgm:pt>
    <dgm:pt modelId="{C0788F56-F341-3843-BCC3-1F36FAFEEC51}" type="pres">
      <dgm:prSet presAssocID="{CA00F3A9-A38C-184F-A1E3-E27C1FBA5B7C}" presName="linear" presStyleCnt="0">
        <dgm:presLayoutVars>
          <dgm:dir/>
          <dgm:animLvl val="lvl"/>
          <dgm:resizeHandles val="exact"/>
        </dgm:presLayoutVars>
      </dgm:prSet>
      <dgm:spPr/>
    </dgm:pt>
    <dgm:pt modelId="{7BA6464C-83DF-3749-AA44-1C81A3379954}" type="pres">
      <dgm:prSet presAssocID="{04425BDF-C74A-1840-8A71-B10EC601E71E}" presName="parentLin" presStyleCnt="0"/>
      <dgm:spPr/>
    </dgm:pt>
    <dgm:pt modelId="{5FEC6EC3-B86B-264B-A8DD-76702F16A64F}" type="pres">
      <dgm:prSet presAssocID="{04425BDF-C74A-1840-8A71-B10EC601E71E}" presName="parentLeftMargin" presStyleLbl="node1" presStyleIdx="0" presStyleCnt="7"/>
      <dgm:spPr/>
    </dgm:pt>
    <dgm:pt modelId="{710589D0-EEB8-E54B-AF70-75E3551AA16A}" type="pres">
      <dgm:prSet presAssocID="{04425BDF-C74A-1840-8A71-B10EC601E71E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974A0197-7755-FC47-B277-6396B3FAE885}" type="pres">
      <dgm:prSet presAssocID="{04425BDF-C74A-1840-8A71-B10EC601E71E}" presName="negativeSpace" presStyleCnt="0"/>
      <dgm:spPr/>
    </dgm:pt>
    <dgm:pt modelId="{247BCFBF-2AFD-2145-A34C-F029E9FCA52F}" type="pres">
      <dgm:prSet presAssocID="{04425BDF-C74A-1840-8A71-B10EC601E71E}" presName="childText" presStyleLbl="conFgAcc1" presStyleIdx="0" presStyleCnt="7">
        <dgm:presLayoutVars>
          <dgm:bulletEnabled val="1"/>
        </dgm:presLayoutVars>
      </dgm:prSet>
      <dgm:spPr/>
    </dgm:pt>
    <dgm:pt modelId="{167569C5-C225-454A-9672-47148F2C3465}" type="pres">
      <dgm:prSet presAssocID="{FA0657C9-BDF4-6743-92E5-DCC02D527DEF}" presName="spaceBetweenRectangles" presStyleCnt="0"/>
      <dgm:spPr/>
    </dgm:pt>
    <dgm:pt modelId="{9124A88A-05B2-4B4B-92C2-4DC2B32A3DF6}" type="pres">
      <dgm:prSet presAssocID="{8C663572-E9C5-5240-81A0-25412EE6C065}" presName="parentLin" presStyleCnt="0"/>
      <dgm:spPr/>
    </dgm:pt>
    <dgm:pt modelId="{5679FD7F-EE03-714E-A882-E10F312F7382}" type="pres">
      <dgm:prSet presAssocID="{8C663572-E9C5-5240-81A0-25412EE6C065}" presName="parentLeftMargin" presStyleLbl="node1" presStyleIdx="0" presStyleCnt="7"/>
      <dgm:spPr/>
    </dgm:pt>
    <dgm:pt modelId="{9C423100-54AF-7946-968C-AD1FAC382D6F}" type="pres">
      <dgm:prSet presAssocID="{8C663572-E9C5-5240-81A0-25412EE6C065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5F94FD4B-92F5-7E43-B3ED-A5A0A33ACCA9}" type="pres">
      <dgm:prSet presAssocID="{8C663572-E9C5-5240-81A0-25412EE6C065}" presName="negativeSpace" presStyleCnt="0"/>
      <dgm:spPr/>
    </dgm:pt>
    <dgm:pt modelId="{470057FF-A8B3-2446-8D5A-BAE3D72E36E1}" type="pres">
      <dgm:prSet presAssocID="{8C663572-E9C5-5240-81A0-25412EE6C065}" presName="childText" presStyleLbl="conFgAcc1" presStyleIdx="1" presStyleCnt="7">
        <dgm:presLayoutVars>
          <dgm:bulletEnabled val="1"/>
        </dgm:presLayoutVars>
      </dgm:prSet>
      <dgm:spPr/>
    </dgm:pt>
    <dgm:pt modelId="{02BC78C0-D1DA-974E-8336-C01B032943A3}" type="pres">
      <dgm:prSet presAssocID="{4185C2B9-186C-FF4A-BAFA-6B756B3C79FB}" presName="spaceBetweenRectangles" presStyleCnt="0"/>
      <dgm:spPr/>
    </dgm:pt>
    <dgm:pt modelId="{F49956D0-D406-B747-B008-8E4C4353D73B}" type="pres">
      <dgm:prSet presAssocID="{2322B816-539B-F240-A586-E2E20B0EFA4C}" presName="parentLin" presStyleCnt="0"/>
      <dgm:spPr/>
    </dgm:pt>
    <dgm:pt modelId="{E7947808-A593-AA47-9F30-20CB3283254C}" type="pres">
      <dgm:prSet presAssocID="{2322B816-539B-F240-A586-E2E20B0EFA4C}" presName="parentLeftMargin" presStyleLbl="node1" presStyleIdx="1" presStyleCnt="7"/>
      <dgm:spPr/>
    </dgm:pt>
    <dgm:pt modelId="{C30BBA06-1564-C246-AAEA-FAD3D1AFFFF2}" type="pres">
      <dgm:prSet presAssocID="{2322B816-539B-F240-A586-E2E20B0EFA4C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8491AF28-7508-D448-991E-2C1949D7141B}" type="pres">
      <dgm:prSet presAssocID="{2322B816-539B-F240-A586-E2E20B0EFA4C}" presName="negativeSpace" presStyleCnt="0"/>
      <dgm:spPr/>
    </dgm:pt>
    <dgm:pt modelId="{86BC64A4-54D2-8246-AB40-F6BD17890795}" type="pres">
      <dgm:prSet presAssocID="{2322B816-539B-F240-A586-E2E20B0EFA4C}" presName="childText" presStyleLbl="conFgAcc1" presStyleIdx="2" presStyleCnt="7">
        <dgm:presLayoutVars>
          <dgm:bulletEnabled val="1"/>
        </dgm:presLayoutVars>
      </dgm:prSet>
      <dgm:spPr/>
    </dgm:pt>
    <dgm:pt modelId="{D83C71DB-F1B7-3649-B39C-03E538F443B8}" type="pres">
      <dgm:prSet presAssocID="{1BE1EAC7-E98D-194A-B8C5-F81733E7DA1C}" presName="spaceBetweenRectangles" presStyleCnt="0"/>
      <dgm:spPr/>
    </dgm:pt>
    <dgm:pt modelId="{56D21AF2-DC01-2149-9E74-65F057B93B32}" type="pres">
      <dgm:prSet presAssocID="{5830D393-BF68-6C41-A4AA-5D6E3C4A0284}" presName="parentLin" presStyleCnt="0"/>
      <dgm:spPr/>
    </dgm:pt>
    <dgm:pt modelId="{E766BD60-07E0-3245-9EBD-B2206EF8CE69}" type="pres">
      <dgm:prSet presAssocID="{5830D393-BF68-6C41-A4AA-5D6E3C4A0284}" presName="parentLeftMargin" presStyleLbl="node1" presStyleIdx="2" presStyleCnt="7"/>
      <dgm:spPr/>
    </dgm:pt>
    <dgm:pt modelId="{13E8AF14-113B-7D41-90A6-BA8E96BB13D9}" type="pres">
      <dgm:prSet presAssocID="{5830D393-BF68-6C41-A4AA-5D6E3C4A0284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C2A05673-FA4F-1C48-9558-979F86A05E7F}" type="pres">
      <dgm:prSet presAssocID="{5830D393-BF68-6C41-A4AA-5D6E3C4A0284}" presName="negativeSpace" presStyleCnt="0"/>
      <dgm:spPr/>
    </dgm:pt>
    <dgm:pt modelId="{75E18B0C-DD08-F941-B6EE-ABC33970E6C6}" type="pres">
      <dgm:prSet presAssocID="{5830D393-BF68-6C41-A4AA-5D6E3C4A0284}" presName="childText" presStyleLbl="conFgAcc1" presStyleIdx="3" presStyleCnt="7">
        <dgm:presLayoutVars>
          <dgm:bulletEnabled val="1"/>
        </dgm:presLayoutVars>
      </dgm:prSet>
      <dgm:spPr/>
    </dgm:pt>
    <dgm:pt modelId="{52EC9799-4F0A-964A-94D4-07BF314B6935}" type="pres">
      <dgm:prSet presAssocID="{9B5C2262-F8BE-F746-86A2-389A6B477438}" presName="spaceBetweenRectangles" presStyleCnt="0"/>
      <dgm:spPr/>
    </dgm:pt>
    <dgm:pt modelId="{79D30D86-9668-964E-AACF-4F3860BCE5FD}" type="pres">
      <dgm:prSet presAssocID="{500EA30A-326C-8445-9B41-13C181F49857}" presName="parentLin" presStyleCnt="0"/>
      <dgm:spPr/>
    </dgm:pt>
    <dgm:pt modelId="{D319F53D-5FE2-2F4E-8DB7-783A3DDCEB09}" type="pres">
      <dgm:prSet presAssocID="{500EA30A-326C-8445-9B41-13C181F49857}" presName="parentLeftMargin" presStyleLbl="node1" presStyleIdx="3" presStyleCnt="7"/>
      <dgm:spPr/>
    </dgm:pt>
    <dgm:pt modelId="{FED48C1A-BD72-4548-8F1A-3A11687B1C51}" type="pres">
      <dgm:prSet presAssocID="{500EA30A-326C-8445-9B41-13C181F49857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F4089C42-E58B-2340-87EA-2196FDF1494C}" type="pres">
      <dgm:prSet presAssocID="{500EA30A-326C-8445-9B41-13C181F49857}" presName="negativeSpace" presStyleCnt="0"/>
      <dgm:spPr/>
    </dgm:pt>
    <dgm:pt modelId="{7B51F51E-A570-B649-8A7B-4F7871BA8D40}" type="pres">
      <dgm:prSet presAssocID="{500EA30A-326C-8445-9B41-13C181F49857}" presName="childText" presStyleLbl="conFgAcc1" presStyleIdx="4" presStyleCnt="7">
        <dgm:presLayoutVars>
          <dgm:bulletEnabled val="1"/>
        </dgm:presLayoutVars>
      </dgm:prSet>
      <dgm:spPr/>
    </dgm:pt>
    <dgm:pt modelId="{B0ED57B0-AE1D-3B4C-9486-E5F59A76A6E1}" type="pres">
      <dgm:prSet presAssocID="{8C08F9E0-9D85-5E4A-AB4F-76AA07730CF3}" presName="spaceBetweenRectangles" presStyleCnt="0"/>
      <dgm:spPr/>
    </dgm:pt>
    <dgm:pt modelId="{021C11A8-DB37-8D45-B970-AE62B59995E1}" type="pres">
      <dgm:prSet presAssocID="{25361C0A-3857-5541-8667-A9E96C6B3AF6}" presName="parentLin" presStyleCnt="0"/>
      <dgm:spPr/>
    </dgm:pt>
    <dgm:pt modelId="{4AB72925-D57F-6F46-BDF1-848AC6AE209F}" type="pres">
      <dgm:prSet presAssocID="{25361C0A-3857-5541-8667-A9E96C6B3AF6}" presName="parentLeftMargin" presStyleLbl="node1" presStyleIdx="4" presStyleCnt="7"/>
      <dgm:spPr/>
    </dgm:pt>
    <dgm:pt modelId="{A2FDE6E9-FB88-DA4A-81A5-9F6B63DBED15}" type="pres">
      <dgm:prSet presAssocID="{25361C0A-3857-5541-8667-A9E96C6B3AF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3A95D046-B3F0-F14F-9764-881D3B72B8B6}" type="pres">
      <dgm:prSet presAssocID="{25361C0A-3857-5541-8667-A9E96C6B3AF6}" presName="negativeSpace" presStyleCnt="0"/>
      <dgm:spPr/>
    </dgm:pt>
    <dgm:pt modelId="{D881BF1E-5F3B-AA48-A1F2-6BD21B43CE23}" type="pres">
      <dgm:prSet presAssocID="{25361C0A-3857-5541-8667-A9E96C6B3AF6}" presName="childText" presStyleLbl="conFgAcc1" presStyleIdx="5" presStyleCnt="7">
        <dgm:presLayoutVars>
          <dgm:bulletEnabled val="1"/>
        </dgm:presLayoutVars>
      </dgm:prSet>
      <dgm:spPr/>
    </dgm:pt>
    <dgm:pt modelId="{5D128F5D-6DC8-2E4D-BCCC-FD81AC6FF57D}" type="pres">
      <dgm:prSet presAssocID="{CB3D3AF9-7474-D043-82A4-08B5031FD716}" presName="spaceBetweenRectangles" presStyleCnt="0"/>
      <dgm:spPr/>
    </dgm:pt>
    <dgm:pt modelId="{5DC3068A-8624-CE42-8B50-241104EE7EC1}" type="pres">
      <dgm:prSet presAssocID="{77E2EBD8-D984-2F4E-94F5-EEC7A06D494A}" presName="parentLin" presStyleCnt="0"/>
      <dgm:spPr/>
    </dgm:pt>
    <dgm:pt modelId="{546381B0-7C80-2046-B0EE-DB800D63A420}" type="pres">
      <dgm:prSet presAssocID="{77E2EBD8-D984-2F4E-94F5-EEC7A06D494A}" presName="parentLeftMargin" presStyleLbl="node1" presStyleIdx="5" presStyleCnt="7"/>
      <dgm:spPr/>
    </dgm:pt>
    <dgm:pt modelId="{9A21EE56-CF59-664E-A660-9557DE9E652A}" type="pres">
      <dgm:prSet presAssocID="{77E2EBD8-D984-2F4E-94F5-EEC7A06D494A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EBFB1E1B-A08F-8242-8069-9580082D7016}" type="pres">
      <dgm:prSet presAssocID="{77E2EBD8-D984-2F4E-94F5-EEC7A06D494A}" presName="negativeSpace" presStyleCnt="0"/>
      <dgm:spPr/>
    </dgm:pt>
    <dgm:pt modelId="{337827D4-9B54-8846-B840-13B7EECAEA58}" type="pres">
      <dgm:prSet presAssocID="{77E2EBD8-D984-2F4E-94F5-EEC7A06D494A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6304F51F-813D-E648-A2F0-F73451FC59D6}" type="presOf" srcId="{2322B816-539B-F240-A586-E2E20B0EFA4C}" destId="{C30BBA06-1564-C246-AAEA-FAD3D1AFFFF2}" srcOrd="1" destOrd="0" presId="urn:microsoft.com/office/officeart/2005/8/layout/list1#1"/>
    <dgm:cxn modelId="{65AECB23-EAAD-9E46-AC8C-35A6F3E7DB0E}" type="presOf" srcId="{25361C0A-3857-5541-8667-A9E96C6B3AF6}" destId="{A2FDE6E9-FB88-DA4A-81A5-9F6B63DBED15}" srcOrd="1" destOrd="0" presId="urn:microsoft.com/office/officeart/2005/8/layout/list1#1"/>
    <dgm:cxn modelId="{051FD167-A6CF-3148-BAEC-BEE1AD92310C}" type="presOf" srcId="{77E2EBD8-D984-2F4E-94F5-EEC7A06D494A}" destId="{546381B0-7C80-2046-B0EE-DB800D63A420}" srcOrd="0" destOrd="0" presId="urn:microsoft.com/office/officeart/2005/8/layout/list1#1"/>
    <dgm:cxn modelId="{99C7406A-2265-5041-8EF3-8AEF95F5103E}" type="presOf" srcId="{500EA30A-326C-8445-9B41-13C181F49857}" destId="{FED48C1A-BD72-4548-8F1A-3A11687B1C51}" srcOrd="1" destOrd="0" presId="urn:microsoft.com/office/officeart/2005/8/layout/list1#1"/>
    <dgm:cxn modelId="{0CFCE655-5867-5F47-8039-C3D0D1F48A02}" type="presOf" srcId="{04425BDF-C74A-1840-8A71-B10EC601E71E}" destId="{5FEC6EC3-B86B-264B-A8DD-76702F16A64F}" srcOrd="0" destOrd="0" presId="urn:microsoft.com/office/officeart/2005/8/layout/list1#1"/>
    <dgm:cxn modelId="{F208B67A-A3BA-A143-86B2-E51505ACB121}" type="presOf" srcId="{8C663572-E9C5-5240-81A0-25412EE6C065}" destId="{5679FD7F-EE03-714E-A882-E10F312F7382}" srcOrd="0" destOrd="0" presId="urn:microsoft.com/office/officeart/2005/8/layout/list1#1"/>
    <dgm:cxn modelId="{44E1FB7A-6107-9F43-9734-E027B1B7A240}" srcId="{CA00F3A9-A38C-184F-A1E3-E27C1FBA5B7C}" destId="{04425BDF-C74A-1840-8A71-B10EC601E71E}" srcOrd="0" destOrd="0" parTransId="{49422EFB-67A9-6D44-9DB2-416FC1F575B6}" sibTransId="{FA0657C9-BDF4-6743-92E5-DCC02D527DEF}"/>
    <dgm:cxn modelId="{5B1B369C-23B4-AC44-A6BC-F990B3B09085}" type="presOf" srcId="{CA00F3A9-A38C-184F-A1E3-E27C1FBA5B7C}" destId="{C0788F56-F341-3843-BCC3-1F36FAFEEC51}" srcOrd="0" destOrd="0" presId="urn:microsoft.com/office/officeart/2005/8/layout/list1#1"/>
    <dgm:cxn modelId="{17F71AA7-6405-3B48-902C-B91125D10B51}" srcId="{CA00F3A9-A38C-184F-A1E3-E27C1FBA5B7C}" destId="{5830D393-BF68-6C41-A4AA-5D6E3C4A0284}" srcOrd="3" destOrd="0" parTransId="{0B8EC929-1E8A-2147-A7E5-448D9EA3DDAE}" sibTransId="{9B5C2262-F8BE-F746-86A2-389A6B477438}"/>
    <dgm:cxn modelId="{85302BB0-E673-614D-B5C0-DBC2733C8070}" type="presOf" srcId="{5830D393-BF68-6C41-A4AA-5D6E3C4A0284}" destId="{13E8AF14-113B-7D41-90A6-BA8E96BB13D9}" srcOrd="1" destOrd="0" presId="urn:microsoft.com/office/officeart/2005/8/layout/list1#1"/>
    <dgm:cxn modelId="{6A4CBFBF-0DAE-2340-A3FE-41569CD83BDE}" type="presOf" srcId="{04425BDF-C74A-1840-8A71-B10EC601E71E}" destId="{710589D0-EEB8-E54B-AF70-75E3551AA16A}" srcOrd="1" destOrd="0" presId="urn:microsoft.com/office/officeart/2005/8/layout/list1#1"/>
    <dgm:cxn modelId="{81F5DBBF-066E-194E-8B4F-233B7B90EF81}" type="presOf" srcId="{5830D393-BF68-6C41-A4AA-5D6E3C4A0284}" destId="{E766BD60-07E0-3245-9EBD-B2206EF8CE69}" srcOrd="0" destOrd="0" presId="urn:microsoft.com/office/officeart/2005/8/layout/list1#1"/>
    <dgm:cxn modelId="{77C93DC2-6810-F147-9EBE-704353BC2C80}" srcId="{CA00F3A9-A38C-184F-A1E3-E27C1FBA5B7C}" destId="{77E2EBD8-D984-2F4E-94F5-EEC7A06D494A}" srcOrd="6" destOrd="0" parTransId="{51C4FCDB-0F43-384F-93DF-BCC1D0EC0D9E}" sibTransId="{A2D00AE4-D9C7-F94D-9A6B-5E8F5F32A618}"/>
    <dgm:cxn modelId="{FE863ACB-9F3E-EA4B-AFC7-09D5840380D0}" type="presOf" srcId="{77E2EBD8-D984-2F4E-94F5-EEC7A06D494A}" destId="{9A21EE56-CF59-664E-A660-9557DE9E652A}" srcOrd="1" destOrd="0" presId="urn:microsoft.com/office/officeart/2005/8/layout/list1#1"/>
    <dgm:cxn modelId="{E82108CC-3CC8-684D-A4AE-47F2163ADC59}" srcId="{CA00F3A9-A38C-184F-A1E3-E27C1FBA5B7C}" destId="{2322B816-539B-F240-A586-E2E20B0EFA4C}" srcOrd="2" destOrd="0" parTransId="{60FF89FE-EC07-8F48-8F71-7C9E17444392}" sibTransId="{1BE1EAC7-E98D-194A-B8C5-F81733E7DA1C}"/>
    <dgm:cxn modelId="{E8B8EED2-E0A5-634B-A43E-385DE313515D}" type="presOf" srcId="{2322B816-539B-F240-A586-E2E20B0EFA4C}" destId="{E7947808-A593-AA47-9F30-20CB3283254C}" srcOrd="0" destOrd="0" presId="urn:microsoft.com/office/officeart/2005/8/layout/list1#1"/>
    <dgm:cxn modelId="{E6C801D8-0E4E-6244-96A1-F9E60640CC3E}" type="presOf" srcId="{500EA30A-326C-8445-9B41-13C181F49857}" destId="{D319F53D-5FE2-2F4E-8DB7-783A3DDCEB09}" srcOrd="0" destOrd="0" presId="urn:microsoft.com/office/officeart/2005/8/layout/list1#1"/>
    <dgm:cxn modelId="{520FE3D8-9A8D-6C44-867C-8020B1975D4F}" srcId="{CA00F3A9-A38C-184F-A1E3-E27C1FBA5B7C}" destId="{8C663572-E9C5-5240-81A0-25412EE6C065}" srcOrd="1" destOrd="0" parTransId="{26AF4FB0-18E9-734D-93DD-56F75035BBC7}" sibTransId="{4185C2B9-186C-FF4A-BAFA-6B756B3C79FB}"/>
    <dgm:cxn modelId="{44F838DB-02C2-5449-9DF7-658BB169135C}" type="presOf" srcId="{8C663572-E9C5-5240-81A0-25412EE6C065}" destId="{9C423100-54AF-7946-968C-AD1FAC382D6F}" srcOrd="1" destOrd="0" presId="urn:microsoft.com/office/officeart/2005/8/layout/list1#1"/>
    <dgm:cxn modelId="{D504D4E5-0ECE-834E-9DA7-39E8986A41A9}" srcId="{CA00F3A9-A38C-184F-A1E3-E27C1FBA5B7C}" destId="{25361C0A-3857-5541-8667-A9E96C6B3AF6}" srcOrd="5" destOrd="0" parTransId="{2494C96B-FB67-8C46-9DF1-19F888CDBA8A}" sibTransId="{CB3D3AF9-7474-D043-82A4-08B5031FD716}"/>
    <dgm:cxn modelId="{45030AF8-4370-884F-9F7F-E67A4DEDB7BD}" type="presOf" srcId="{25361C0A-3857-5541-8667-A9E96C6B3AF6}" destId="{4AB72925-D57F-6F46-BDF1-848AC6AE209F}" srcOrd="0" destOrd="0" presId="urn:microsoft.com/office/officeart/2005/8/layout/list1#1"/>
    <dgm:cxn modelId="{9066FEFC-E4EA-6140-977A-C741B8523EBD}" srcId="{CA00F3A9-A38C-184F-A1E3-E27C1FBA5B7C}" destId="{500EA30A-326C-8445-9B41-13C181F49857}" srcOrd="4" destOrd="0" parTransId="{9491C8C0-EB20-4043-AD43-6536AD0809F0}" sibTransId="{8C08F9E0-9D85-5E4A-AB4F-76AA07730CF3}"/>
    <dgm:cxn modelId="{C579E63A-DB68-9D4B-8D32-58B8F187411E}" type="presParOf" srcId="{C0788F56-F341-3843-BCC3-1F36FAFEEC51}" destId="{7BA6464C-83DF-3749-AA44-1C81A3379954}" srcOrd="0" destOrd="0" presId="urn:microsoft.com/office/officeart/2005/8/layout/list1#1"/>
    <dgm:cxn modelId="{CAE300D8-0296-D746-BFB4-ABE36C7E0215}" type="presParOf" srcId="{7BA6464C-83DF-3749-AA44-1C81A3379954}" destId="{5FEC6EC3-B86B-264B-A8DD-76702F16A64F}" srcOrd="0" destOrd="0" presId="urn:microsoft.com/office/officeart/2005/8/layout/list1#1"/>
    <dgm:cxn modelId="{3B580C96-7CD6-6148-919D-00CEEE304A2B}" type="presParOf" srcId="{7BA6464C-83DF-3749-AA44-1C81A3379954}" destId="{710589D0-EEB8-E54B-AF70-75E3551AA16A}" srcOrd="1" destOrd="0" presId="urn:microsoft.com/office/officeart/2005/8/layout/list1#1"/>
    <dgm:cxn modelId="{65241573-84BD-2749-8868-1B102A2C4D32}" type="presParOf" srcId="{C0788F56-F341-3843-BCC3-1F36FAFEEC51}" destId="{974A0197-7755-FC47-B277-6396B3FAE885}" srcOrd="1" destOrd="0" presId="urn:microsoft.com/office/officeart/2005/8/layout/list1#1"/>
    <dgm:cxn modelId="{089C054A-7B84-844A-B4F8-27D9A4060CEA}" type="presParOf" srcId="{C0788F56-F341-3843-BCC3-1F36FAFEEC51}" destId="{247BCFBF-2AFD-2145-A34C-F029E9FCA52F}" srcOrd="2" destOrd="0" presId="urn:microsoft.com/office/officeart/2005/8/layout/list1#1"/>
    <dgm:cxn modelId="{4A263AAF-492B-734A-A3CE-953C193791EE}" type="presParOf" srcId="{C0788F56-F341-3843-BCC3-1F36FAFEEC51}" destId="{167569C5-C225-454A-9672-47148F2C3465}" srcOrd="3" destOrd="0" presId="urn:microsoft.com/office/officeart/2005/8/layout/list1#1"/>
    <dgm:cxn modelId="{F9FC33C2-4CEF-3A4C-865A-BD2259B435DE}" type="presParOf" srcId="{C0788F56-F341-3843-BCC3-1F36FAFEEC51}" destId="{9124A88A-05B2-4B4B-92C2-4DC2B32A3DF6}" srcOrd="4" destOrd="0" presId="urn:microsoft.com/office/officeart/2005/8/layout/list1#1"/>
    <dgm:cxn modelId="{6577DD30-1D17-2B48-896F-DD212974FCED}" type="presParOf" srcId="{9124A88A-05B2-4B4B-92C2-4DC2B32A3DF6}" destId="{5679FD7F-EE03-714E-A882-E10F312F7382}" srcOrd="0" destOrd="0" presId="urn:microsoft.com/office/officeart/2005/8/layout/list1#1"/>
    <dgm:cxn modelId="{0C4E8BF7-C1FB-EB42-A9A9-3A76214B5F54}" type="presParOf" srcId="{9124A88A-05B2-4B4B-92C2-4DC2B32A3DF6}" destId="{9C423100-54AF-7946-968C-AD1FAC382D6F}" srcOrd="1" destOrd="0" presId="urn:microsoft.com/office/officeart/2005/8/layout/list1#1"/>
    <dgm:cxn modelId="{491E729B-D049-DE44-9846-F72F8B7C3AA2}" type="presParOf" srcId="{C0788F56-F341-3843-BCC3-1F36FAFEEC51}" destId="{5F94FD4B-92F5-7E43-B3ED-A5A0A33ACCA9}" srcOrd="5" destOrd="0" presId="urn:microsoft.com/office/officeart/2005/8/layout/list1#1"/>
    <dgm:cxn modelId="{72C222E7-FB33-4645-BB84-C9CF2AB4C577}" type="presParOf" srcId="{C0788F56-F341-3843-BCC3-1F36FAFEEC51}" destId="{470057FF-A8B3-2446-8D5A-BAE3D72E36E1}" srcOrd="6" destOrd="0" presId="urn:microsoft.com/office/officeart/2005/8/layout/list1#1"/>
    <dgm:cxn modelId="{A9B3BC17-F59E-3E4F-AA15-D2AB9C846B5A}" type="presParOf" srcId="{C0788F56-F341-3843-BCC3-1F36FAFEEC51}" destId="{02BC78C0-D1DA-974E-8336-C01B032943A3}" srcOrd="7" destOrd="0" presId="urn:microsoft.com/office/officeart/2005/8/layout/list1#1"/>
    <dgm:cxn modelId="{B6753D1C-DE14-0843-B8BC-C62EFA3A1C7B}" type="presParOf" srcId="{C0788F56-F341-3843-BCC3-1F36FAFEEC51}" destId="{F49956D0-D406-B747-B008-8E4C4353D73B}" srcOrd="8" destOrd="0" presId="urn:microsoft.com/office/officeart/2005/8/layout/list1#1"/>
    <dgm:cxn modelId="{3A02DADF-DE57-8E45-A922-CF9FA4B2ECC0}" type="presParOf" srcId="{F49956D0-D406-B747-B008-8E4C4353D73B}" destId="{E7947808-A593-AA47-9F30-20CB3283254C}" srcOrd="0" destOrd="0" presId="urn:microsoft.com/office/officeart/2005/8/layout/list1#1"/>
    <dgm:cxn modelId="{2EC38822-BAE8-7F48-AF32-53D6BD6520A5}" type="presParOf" srcId="{F49956D0-D406-B747-B008-8E4C4353D73B}" destId="{C30BBA06-1564-C246-AAEA-FAD3D1AFFFF2}" srcOrd="1" destOrd="0" presId="urn:microsoft.com/office/officeart/2005/8/layout/list1#1"/>
    <dgm:cxn modelId="{B22BCAC3-E693-E043-9289-1F652A233AE3}" type="presParOf" srcId="{C0788F56-F341-3843-BCC3-1F36FAFEEC51}" destId="{8491AF28-7508-D448-991E-2C1949D7141B}" srcOrd="9" destOrd="0" presId="urn:microsoft.com/office/officeart/2005/8/layout/list1#1"/>
    <dgm:cxn modelId="{27531F3D-3D62-2D47-8EC0-2AAF266D36BB}" type="presParOf" srcId="{C0788F56-F341-3843-BCC3-1F36FAFEEC51}" destId="{86BC64A4-54D2-8246-AB40-F6BD17890795}" srcOrd="10" destOrd="0" presId="urn:microsoft.com/office/officeart/2005/8/layout/list1#1"/>
    <dgm:cxn modelId="{681F1EF1-22C7-1244-8BEC-9908CF201172}" type="presParOf" srcId="{C0788F56-F341-3843-BCC3-1F36FAFEEC51}" destId="{D83C71DB-F1B7-3649-B39C-03E538F443B8}" srcOrd="11" destOrd="0" presId="urn:microsoft.com/office/officeart/2005/8/layout/list1#1"/>
    <dgm:cxn modelId="{A583D58D-862E-1643-8761-589210F95328}" type="presParOf" srcId="{C0788F56-F341-3843-BCC3-1F36FAFEEC51}" destId="{56D21AF2-DC01-2149-9E74-65F057B93B32}" srcOrd="12" destOrd="0" presId="urn:microsoft.com/office/officeart/2005/8/layout/list1#1"/>
    <dgm:cxn modelId="{11058DB9-87C2-CB48-AEDA-371721239C94}" type="presParOf" srcId="{56D21AF2-DC01-2149-9E74-65F057B93B32}" destId="{E766BD60-07E0-3245-9EBD-B2206EF8CE69}" srcOrd="0" destOrd="0" presId="urn:microsoft.com/office/officeart/2005/8/layout/list1#1"/>
    <dgm:cxn modelId="{FFCE3D81-AAA8-A44C-8AFC-DE158E78BCAE}" type="presParOf" srcId="{56D21AF2-DC01-2149-9E74-65F057B93B32}" destId="{13E8AF14-113B-7D41-90A6-BA8E96BB13D9}" srcOrd="1" destOrd="0" presId="urn:microsoft.com/office/officeart/2005/8/layout/list1#1"/>
    <dgm:cxn modelId="{898E0EFA-0FEF-8E44-9445-F60957331B29}" type="presParOf" srcId="{C0788F56-F341-3843-BCC3-1F36FAFEEC51}" destId="{C2A05673-FA4F-1C48-9558-979F86A05E7F}" srcOrd="13" destOrd="0" presId="urn:microsoft.com/office/officeart/2005/8/layout/list1#1"/>
    <dgm:cxn modelId="{1039C473-0DA7-8F45-AB9C-955B7FC8425B}" type="presParOf" srcId="{C0788F56-F341-3843-BCC3-1F36FAFEEC51}" destId="{75E18B0C-DD08-F941-B6EE-ABC33970E6C6}" srcOrd="14" destOrd="0" presId="urn:microsoft.com/office/officeart/2005/8/layout/list1#1"/>
    <dgm:cxn modelId="{BC710DC8-0ADD-1144-91C9-48EAF69F6337}" type="presParOf" srcId="{C0788F56-F341-3843-BCC3-1F36FAFEEC51}" destId="{52EC9799-4F0A-964A-94D4-07BF314B6935}" srcOrd="15" destOrd="0" presId="urn:microsoft.com/office/officeart/2005/8/layout/list1#1"/>
    <dgm:cxn modelId="{8810F26B-7A39-9744-9E5B-DF988A9F5F09}" type="presParOf" srcId="{C0788F56-F341-3843-BCC3-1F36FAFEEC51}" destId="{79D30D86-9668-964E-AACF-4F3860BCE5FD}" srcOrd="16" destOrd="0" presId="urn:microsoft.com/office/officeart/2005/8/layout/list1#1"/>
    <dgm:cxn modelId="{9F658541-1FC0-5B4A-8B3F-9AFAB2DCA081}" type="presParOf" srcId="{79D30D86-9668-964E-AACF-4F3860BCE5FD}" destId="{D319F53D-5FE2-2F4E-8DB7-783A3DDCEB09}" srcOrd="0" destOrd="0" presId="urn:microsoft.com/office/officeart/2005/8/layout/list1#1"/>
    <dgm:cxn modelId="{C94FFF7C-C7DE-AC43-BB5A-C901432E213B}" type="presParOf" srcId="{79D30D86-9668-964E-AACF-4F3860BCE5FD}" destId="{FED48C1A-BD72-4548-8F1A-3A11687B1C51}" srcOrd="1" destOrd="0" presId="urn:microsoft.com/office/officeart/2005/8/layout/list1#1"/>
    <dgm:cxn modelId="{0B03C475-A01D-F14B-8AB3-07CCFDFC3C0B}" type="presParOf" srcId="{C0788F56-F341-3843-BCC3-1F36FAFEEC51}" destId="{F4089C42-E58B-2340-87EA-2196FDF1494C}" srcOrd="17" destOrd="0" presId="urn:microsoft.com/office/officeart/2005/8/layout/list1#1"/>
    <dgm:cxn modelId="{65459F4A-C116-F240-9D58-B52DAA80D528}" type="presParOf" srcId="{C0788F56-F341-3843-BCC3-1F36FAFEEC51}" destId="{7B51F51E-A570-B649-8A7B-4F7871BA8D40}" srcOrd="18" destOrd="0" presId="urn:microsoft.com/office/officeart/2005/8/layout/list1#1"/>
    <dgm:cxn modelId="{8D06D5BA-96DE-4F4A-88C2-0A45EF77F173}" type="presParOf" srcId="{C0788F56-F341-3843-BCC3-1F36FAFEEC51}" destId="{B0ED57B0-AE1D-3B4C-9486-E5F59A76A6E1}" srcOrd="19" destOrd="0" presId="urn:microsoft.com/office/officeart/2005/8/layout/list1#1"/>
    <dgm:cxn modelId="{AF1E4CBE-3F9A-7840-900A-7CA3D3A74F38}" type="presParOf" srcId="{C0788F56-F341-3843-BCC3-1F36FAFEEC51}" destId="{021C11A8-DB37-8D45-B970-AE62B59995E1}" srcOrd="20" destOrd="0" presId="urn:microsoft.com/office/officeart/2005/8/layout/list1#1"/>
    <dgm:cxn modelId="{6A1FB7CF-03EB-FB49-8514-069C2AD0165E}" type="presParOf" srcId="{021C11A8-DB37-8D45-B970-AE62B59995E1}" destId="{4AB72925-D57F-6F46-BDF1-848AC6AE209F}" srcOrd="0" destOrd="0" presId="urn:microsoft.com/office/officeart/2005/8/layout/list1#1"/>
    <dgm:cxn modelId="{D8D42559-F7F4-E541-9697-B6B40FBC98E7}" type="presParOf" srcId="{021C11A8-DB37-8D45-B970-AE62B59995E1}" destId="{A2FDE6E9-FB88-DA4A-81A5-9F6B63DBED15}" srcOrd="1" destOrd="0" presId="urn:microsoft.com/office/officeart/2005/8/layout/list1#1"/>
    <dgm:cxn modelId="{D4E3BD52-918C-CB45-9204-96E891ED89AB}" type="presParOf" srcId="{C0788F56-F341-3843-BCC3-1F36FAFEEC51}" destId="{3A95D046-B3F0-F14F-9764-881D3B72B8B6}" srcOrd="21" destOrd="0" presId="urn:microsoft.com/office/officeart/2005/8/layout/list1#1"/>
    <dgm:cxn modelId="{9393A822-445E-3A4F-B869-451BABCEBBDC}" type="presParOf" srcId="{C0788F56-F341-3843-BCC3-1F36FAFEEC51}" destId="{D881BF1E-5F3B-AA48-A1F2-6BD21B43CE23}" srcOrd="22" destOrd="0" presId="urn:microsoft.com/office/officeart/2005/8/layout/list1#1"/>
    <dgm:cxn modelId="{4FB426C9-9BD8-2646-AC47-1E72C727962C}" type="presParOf" srcId="{C0788F56-F341-3843-BCC3-1F36FAFEEC51}" destId="{5D128F5D-6DC8-2E4D-BCCC-FD81AC6FF57D}" srcOrd="23" destOrd="0" presId="urn:microsoft.com/office/officeart/2005/8/layout/list1#1"/>
    <dgm:cxn modelId="{F234FE01-C345-9544-A8A3-2386380D8B61}" type="presParOf" srcId="{C0788F56-F341-3843-BCC3-1F36FAFEEC51}" destId="{5DC3068A-8624-CE42-8B50-241104EE7EC1}" srcOrd="24" destOrd="0" presId="urn:microsoft.com/office/officeart/2005/8/layout/list1#1"/>
    <dgm:cxn modelId="{CC341D30-B243-EB45-B2A7-C2E5BB8FB5D2}" type="presParOf" srcId="{5DC3068A-8624-CE42-8B50-241104EE7EC1}" destId="{546381B0-7C80-2046-B0EE-DB800D63A420}" srcOrd="0" destOrd="0" presId="urn:microsoft.com/office/officeart/2005/8/layout/list1#1"/>
    <dgm:cxn modelId="{B9769E78-F73B-504A-B7AF-11B30E94237E}" type="presParOf" srcId="{5DC3068A-8624-CE42-8B50-241104EE7EC1}" destId="{9A21EE56-CF59-664E-A660-9557DE9E652A}" srcOrd="1" destOrd="0" presId="urn:microsoft.com/office/officeart/2005/8/layout/list1#1"/>
    <dgm:cxn modelId="{B86754E9-D087-A446-8D2D-DD779AC2394E}" type="presParOf" srcId="{C0788F56-F341-3843-BCC3-1F36FAFEEC51}" destId="{EBFB1E1B-A08F-8242-8069-9580082D7016}" srcOrd="25" destOrd="0" presId="urn:microsoft.com/office/officeart/2005/8/layout/list1#1"/>
    <dgm:cxn modelId="{24CDD600-9ED3-134A-80E9-DD49200B7B88}" type="presParOf" srcId="{C0788F56-F341-3843-BCC3-1F36FAFEEC51}" destId="{337827D4-9B54-8846-B840-13B7EECAEA58}" srcOrd="26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BCFBF-2AFD-2145-A34C-F029E9FCA52F}">
      <dsp:nvSpPr>
        <dsp:cNvPr id="0" name=""/>
        <dsp:cNvSpPr/>
      </dsp:nvSpPr>
      <dsp:spPr>
        <a:xfrm>
          <a:off x="0" y="287496"/>
          <a:ext cx="756084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0589D0-EEB8-E54B-AF70-75E3551AA16A}">
      <dsp:nvSpPr>
        <dsp:cNvPr id="0" name=""/>
        <dsp:cNvSpPr/>
      </dsp:nvSpPr>
      <dsp:spPr>
        <a:xfrm>
          <a:off x="378042" y="66096"/>
          <a:ext cx="5292588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Invest in small business innovators</a:t>
          </a:r>
          <a:endParaRPr lang="en-GB" sz="1200" kern="1200" dirty="0"/>
        </a:p>
      </dsp:txBody>
      <dsp:txXfrm>
        <a:off x="399658" y="87712"/>
        <a:ext cx="5249356" cy="399568"/>
      </dsp:txXfrm>
    </dsp:sp>
    <dsp:sp modelId="{470057FF-A8B3-2446-8D5A-BAE3D72E36E1}">
      <dsp:nvSpPr>
        <dsp:cNvPr id="0" name=""/>
        <dsp:cNvSpPr/>
      </dsp:nvSpPr>
      <dsp:spPr>
        <a:xfrm>
          <a:off x="0" y="967897"/>
          <a:ext cx="756084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423100-54AF-7946-968C-AD1FAC382D6F}">
      <dsp:nvSpPr>
        <dsp:cNvPr id="0" name=""/>
        <dsp:cNvSpPr/>
      </dsp:nvSpPr>
      <dsp:spPr>
        <a:xfrm>
          <a:off x="378042" y="746496"/>
          <a:ext cx="5292588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Create access to financing, capital and expert financial advice</a:t>
          </a:r>
          <a:endParaRPr lang="en-GB" sz="1200" kern="1200" dirty="0"/>
        </a:p>
      </dsp:txBody>
      <dsp:txXfrm>
        <a:off x="399658" y="768112"/>
        <a:ext cx="5249356" cy="399568"/>
      </dsp:txXfrm>
    </dsp:sp>
    <dsp:sp modelId="{86BC64A4-54D2-8246-AB40-F6BD17890795}">
      <dsp:nvSpPr>
        <dsp:cNvPr id="0" name=""/>
        <dsp:cNvSpPr/>
      </dsp:nvSpPr>
      <dsp:spPr>
        <a:xfrm>
          <a:off x="0" y="1648297"/>
          <a:ext cx="756084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0BBA06-1564-C246-AAEA-FAD3D1AFFFF2}">
      <dsp:nvSpPr>
        <dsp:cNvPr id="0" name=""/>
        <dsp:cNvSpPr/>
      </dsp:nvSpPr>
      <dsp:spPr>
        <a:xfrm>
          <a:off x="378042" y="1426897"/>
          <a:ext cx="5292588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Increase access to venture capital</a:t>
          </a:r>
          <a:endParaRPr lang="en-GB" sz="1200" kern="1200" dirty="0"/>
        </a:p>
      </dsp:txBody>
      <dsp:txXfrm>
        <a:off x="399658" y="1448513"/>
        <a:ext cx="5249356" cy="399568"/>
      </dsp:txXfrm>
    </dsp:sp>
    <dsp:sp modelId="{75E18B0C-DD08-F941-B6EE-ABC33970E6C6}">
      <dsp:nvSpPr>
        <dsp:cNvPr id="0" name=""/>
        <dsp:cNvSpPr/>
      </dsp:nvSpPr>
      <dsp:spPr>
        <a:xfrm>
          <a:off x="0" y="2328697"/>
          <a:ext cx="756084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E8AF14-113B-7D41-90A6-BA8E96BB13D9}">
      <dsp:nvSpPr>
        <dsp:cNvPr id="0" name=""/>
        <dsp:cNvSpPr/>
      </dsp:nvSpPr>
      <dsp:spPr>
        <a:xfrm>
          <a:off x="378042" y="2107297"/>
          <a:ext cx="5292588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Grants and Concessionary loans to Small businesses and SMEs</a:t>
          </a:r>
          <a:endParaRPr lang="en-GB" sz="1200" kern="1200" dirty="0"/>
        </a:p>
      </dsp:txBody>
      <dsp:txXfrm>
        <a:off x="399658" y="2128913"/>
        <a:ext cx="5249356" cy="399568"/>
      </dsp:txXfrm>
    </dsp:sp>
    <dsp:sp modelId="{7B51F51E-A570-B649-8A7B-4F7871BA8D40}">
      <dsp:nvSpPr>
        <dsp:cNvPr id="0" name=""/>
        <dsp:cNvSpPr/>
      </dsp:nvSpPr>
      <dsp:spPr>
        <a:xfrm>
          <a:off x="0" y="3009097"/>
          <a:ext cx="756084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D48C1A-BD72-4548-8F1A-3A11687B1C51}">
      <dsp:nvSpPr>
        <dsp:cNvPr id="0" name=""/>
        <dsp:cNvSpPr/>
      </dsp:nvSpPr>
      <dsp:spPr>
        <a:xfrm>
          <a:off x="378042" y="2787697"/>
          <a:ext cx="5292588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Grants and Concessionary loans to Rural community businesses</a:t>
          </a:r>
          <a:endParaRPr lang="en-GB" sz="1200" kern="1200" dirty="0"/>
        </a:p>
      </dsp:txBody>
      <dsp:txXfrm>
        <a:off x="399658" y="2809313"/>
        <a:ext cx="5249356" cy="399568"/>
      </dsp:txXfrm>
    </dsp:sp>
    <dsp:sp modelId="{D881BF1E-5F3B-AA48-A1F2-6BD21B43CE23}">
      <dsp:nvSpPr>
        <dsp:cNvPr id="0" name=""/>
        <dsp:cNvSpPr/>
      </dsp:nvSpPr>
      <dsp:spPr>
        <a:xfrm>
          <a:off x="0" y="3689497"/>
          <a:ext cx="756084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FDE6E9-FB88-DA4A-81A5-9F6B63DBED15}">
      <dsp:nvSpPr>
        <dsp:cNvPr id="0" name=""/>
        <dsp:cNvSpPr/>
      </dsp:nvSpPr>
      <dsp:spPr>
        <a:xfrm>
          <a:off x="378042" y="3468097"/>
          <a:ext cx="5292588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Banks must create a 2-tier rating system for loans to Indigenous and local small businesses and SMEs</a:t>
          </a:r>
          <a:endParaRPr lang="en-GB" sz="1200" kern="1200" dirty="0"/>
        </a:p>
      </dsp:txBody>
      <dsp:txXfrm>
        <a:off x="399658" y="3489713"/>
        <a:ext cx="5249356" cy="399568"/>
      </dsp:txXfrm>
    </dsp:sp>
    <dsp:sp modelId="{337827D4-9B54-8846-B840-13B7EECAEA58}">
      <dsp:nvSpPr>
        <dsp:cNvPr id="0" name=""/>
        <dsp:cNvSpPr/>
      </dsp:nvSpPr>
      <dsp:spPr>
        <a:xfrm>
          <a:off x="0" y="4369897"/>
          <a:ext cx="756084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21EE56-CF59-664E-A660-9557DE9E652A}">
      <dsp:nvSpPr>
        <dsp:cNvPr id="0" name=""/>
        <dsp:cNvSpPr/>
      </dsp:nvSpPr>
      <dsp:spPr>
        <a:xfrm>
          <a:off x="378042" y="4148497"/>
          <a:ext cx="5292588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rPr>
            <a:t>Engage experienced even retired experts to mentor, advise and consult with innovators and SMEs </a:t>
          </a:r>
          <a:endParaRPr lang="en-GB" sz="1200" kern="1200" dirty="0"/>
        </a:p>
      </dsp:txBody>
      <dsp:txXfrm>
        <a:off x="399658" y="4170113"/>
        <a:ext cx="5249356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81ECE-D100-4F8A-B693-B5DD87132E99}" type="datetimeFigureOut">
              <a:rPr lang="en-GB" smtClean="0"/>
              <a:t>19/10/2024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E6C98-9126-42F9-980C-8A2760443B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B7AF68-7C23-4425-9A67-62701EE90A1A}" type="datetimeFigureOut">
              <a:rPr lang="en-GB" smtClean="0"/>
              <a:t>19/10/2024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ED3643-0ADF-4029-A433-56A446306233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ED3643-0ADF-4029-A433-56A446306233}" type="slidenum">
              <a:rPr lang="en-GB" smtClean="0"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ED3643-0ADF-4029-A433-56A446306233}" type="slidenum">
              <a:rPr lang="en-GB" smtClean="0"/>
              <a:t>17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0.png"/><Relationship Id="rId7" Type="http://schemas.openxmlformats.org/officeDocument/2006/relationships/oleObject" Target="../embeddings/oleObject2.bin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4.png"/><Relationship Id="rId7" Type="http://schemas.openxmlformats.org/officeDocument/2006/relationships/oleObject" Target="../embeddings/oleObject3.bin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8.sv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4.png"/><Relationship Id="rId7" Type="http://schemas.openxmlformats.org/officeDocument/2006/relationships/oleObject" Target="../embeddings/oleObject5.bin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sv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microsoft.com/office/2007/relationships/hdphoto" Target="../media/hdphoto1.wdp"/><Relationship Id="rId7" Type="http://schemas.openxmlformats.org/officeDocument/2006/relationships/image" Target="../media/image2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6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28.emf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9.png"/><Relationship Id="rId7" Type="http://schemas.openxmlformats.org/officeDocument/2006/relationships/oleObject" Target="../embeddings/oleObject9.bin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8.sv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4.png"/><Relationship Id="rId7" Type="http://schemas.openxmlformats.org/officeDocument/2006/relationships/oleObject" Target="../embeddings/oleObject4.bin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8.sv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0"/>
          <a:stretch>
            <a:fillRect/>
          </a:stretch>
        </p:blipFill>
        <p:spPr>
          <a:xfrm>
            <a:off x="0" y="9322"/>
            <a:ext cx="12192000" cy="57263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607885" y="5933759"/>
            <a:ext cx="7235068" cy="840779"/>
            <a:chOff x="2261896" y="5822114"/>
            <a:chExt cx="8602958" cy="999740"/>
          </a:xfrm>
        </p:grpSpPr>
        <p:grpSp>
          <p:nvGrpSpPr>
            <p:cNvPr id="5" name="Group 4"/>
            <p:cNvGrpSpPr/>
            <p:nvPr userDrawn="1"/>
          </p:nvGrpSpPr>
          <p:grpSpPr>
            <a:xfrm>
              <a:off x="4352625" y="5876646"/>
              <a:ext cx="3543900" cy="690748"/>
              <a:chOff x="591331" y="5741687"/>
              <a:chExt cx="3153544" cy="614663"/>
            </a:xfrm>
          </p:grpSpPr>
          <p:pic>
            <p:nvPicPr>
              <p:cNvPr id="15" name="Picture 14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0630" y="5877381"/>
                <a:ext cx="1137355" cy="343274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331" y="5857217"/>
                <a:ext cx="1077737" cy="383602"/>
              </a:xfrm>
              <a:prstGeom prst="rect">
                <a:avLst/>
              </a:prstGeom>
            </p:spPr>
          </p:pic>
          <p:pic>
            <p:nvPicPr>
              <p:cNvPr id="17" name="Picture 16" descr="Logo&#10;&#10;Description automatically generated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0212" y="5741687"/>
                <a:ext cx="614663" cy="614663"/>
              </a:xfrm>
              <a:prstGeom prst="rect">
                <a:avLst/>
              </a:prstGeom>
            </p:spPr>
          </p:pic>
        </p:grpSp>
        <p:pic>
          <p:nvPicPr>
            <p:cNvPr id="6" name="Picture 5" descr="A black background with blue text&#10;&#10;Description automatically generated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896" y="5983168"/>
              <a:ext cx="1685764" cy="584226"/>
            </a:xfrm>
            <a:prstGeom prst="rect">
              <a:avLst/>
            </a:prstGeom>
          </p:spPr>
        </p:pic>
        <p:graphicFrame>
          <p:nvGraphicFramePr>
            <p:cNvPr id="7" name="Object 6"/>
            <p:cNvGraphicFramePr>
              <a:graphicFrameLocks noChangeAspect="1"/>
            </p:cNvGraphicFramePr>
            <p:nvPr userDrawn="1"/>
          </p:nvGraphicFramePr>
          <p:xfrm>
            <a:off x="8858481" y="5822114"/>
            <a:ext cx="2006373" cy="9997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7" imgW="785495" imgH="393065" progId="CorelDraw.Graphic.16">
                    <p:embed/>
                  </p:oleObj>
                </mc:Choice>
                <mc:Fallback>
                  <p:oleObj name="CorelDRAW" r:id="rId7" imgW="785495" imgH="393065" progId="CorelDraw.Graphic.16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858481" y="5822114"/>
                          <a:ext cx="2006373" cy="99974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4" name="Graphic 13"/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146260" y="5932601"/>
              <a:ext cx="598801" cy="57883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86" y="895050"/>
            <a:ext cx="10739916" cy="9038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1" y="1805109"/>
            <a:ext cx="8686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85801" y="4029395"/>
            <a:ext cx="914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1891244" y="2190495"/>
            <a:ext cx="1378781" cy="54421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3pPr marL="803275" indent="0" algn="l">
              <a:buNone/>
              <a:defRPr/>
            </a:lvl3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Freeform 135"/>
          <p:cNvSpPr>
            <a:spLocks noChangeArrowheads="1"/>
          </p:cNvSpPr>
          <p:nvPr/>
        </p:nvSpPr>
        <p:spPr bwMode="auto">
          <a:xfrm>
            <a:off x="613886" y="2032323"/>
            <a:ext cx="1056604" cy="105660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265" dirty="0">
              <a:latin typeface="Poppins" panose="00000500000000000000" pitchFamily="2" charset="0"/>
            </a:endParaRPr>
          </a:p>
        </p:txBody>
      </p:sp>
      <p:sp>
        <p:nvSpPr>
          <p:cNvPr id="11" name="Freeform 207"/>
          <p:cNvSpPr>
            <a:spLocks noChangeArrowheads="1"/>
          </p:cNvSpPr>
          <p:nvPr/>
        </p:nvSpPr>
        <p:spPr bwMode="auto">
          <a:xfrm>
            <a:off x="613886" y="3574507"/>
            <a:ext cx="1056604" cy="1056604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265" dirty="0">
              <a:latin typeface="Poppins" panose="00000500000000000000" pitchFamily="2" charset="0"/>
            </a:endParaRPr>
          </a:p>
        </p:txBody>
      </p:sp>
      <p:sp>
        <p:nvSpPr>
          <p:cNvPr id="12" name="Freeform 279"/>
          <p:cNvSpPr>
            <a:spLocks noChangeArrowheads="1"/>
          </p:cNvSpPr>
          <p:nvPr/>
        </p:nvSpPr>
        <p:spPr bwMode="auto">
          <a:xfrm>
            <a:off x="613886" y="5118777"/>
            <a:ext cx="1056604" cy="1056604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265" dirty="0">
              <a:latin typeface="Poppins" panose="00000500000000000000" pitchFamily="2" charset="0"/>
            </a:endParaRPr>
          </a:p>
        </p:txBody>
      </p:sp>
      <p:sp>
        <p:nvSpPr>
          <p:cNvPr id="13" name="Freeform 351"/>
          <p:cNvSpPr>
            <a:spLocks noChangeArrowheads="1"/>
          </p:cNvSpPr>
          <p:nvPr/>
        </p:nvSpPr>
        <p:spPr bwMode="auto">
          <a:xfrm>
            <a:off x="4028848" y="2026696"/>
            <a:ext cx="1056604" cy="1056604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265" dirty="0">
              <a:latin typeface="Poppins" panose="00000500000000000000" pitchFamily="2" charset="0"/>
            </a:endParaRPr>
          </a:p>
        </p:txBody>
      </p:sp>
      <p:sp>
        <p:nvSpPr>
          <p:cNvPr id="14" name="Freeform 423"/>
          <p:cNvSpPr>
            <a:spLocks noChangeArrowheads="1"/>
          </p:cNvSpPr>
          <p:nvPr/>
        </p:nvSpPr>
        <p:spPr bwMode="auto">
          <a:xfrm>
            <a:off x="4028848" y="3568880"/>
            <a:ext cx="1056604" cy="1056604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265" dirty="0">
              <a:latin typeface="Poppins" panose="00000500000000000000" pitchFamily="2" charset="0"/>
            </a:endParaRPr>
          </a:p>
        </p:txBody>
      </p:sp>
      <p:sp>
        <p:nvSpPr>
          <p:cNvPr id="15" name="Freeform 495"/>
          <p:cNvSpPr>
            <a:spLocks noChangeArrowheads="1"/>
          </p:cNvSpPr>
          <p:nvPr/>
        </p:nvSpPr>
        <p:spPr bwMode="auto">
          <a:xfrm>
            <a:off x="4028848" y="5113150"/>
            <a:ext cx="1056604" cy="1056604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265" dirty="0">
              <a:latin typeface="Poppins" panose="00000500000000000000" pitchFamily="2" charset="0"/>
            </a:endParaRPr>
          </a:p>
        </p:txBody>
      </p:sp>
      <p:sp>
        <p:nvSpPr>
          <p:cNvPr id="16" name="Text Placeholder 27"/>
          <p:cNvSpPr>
            <a:spLocks noGrp="1"/>
          </p:cNvSpPr>
          <p:nvPr>
            <p:ph type="body" sz="quarter" idx="26" hasCustomPrompt="1"/>
          </p:nvPr>
        </p:nvSpPr>
        <p:spPr>
          <a:xfrm>
            <a:off x="749282" y="2155891"/>
            <a:ext cx="785812" cy="792162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27" hasCustomPrompt="1"/>
          </p:nvPr>
        </p:nvSpPr>
        <p:spPr>
          <a:xfrm>
            <a:off x="749282" y="3705179"/>
            <a:ext cx="785812" cy="792162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8" name="Text Placeholder 27"/>
          <p:cNvSpPr>
            <a:spLocks noGrp="1"/>
          </p:cNvSpPr>
          <p:nvPr>
            <p:ph type="body" sz="quarter" idx="28" hasCustomPrompt="1"/>
          </p:nvPr>
        </p:nvSpPr>
        <p:spPr>
          <a:xfrm>
            <a:off x="749282" y="5252002"/>
            <a:ext cx="785812" cy="792162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19" name="Text Placeholder 27"/>
          <p:cNvSpPr>
            <a:spLocks noGrp="1"/>
          </p:cNvSpPr>
          <p:nvPr>
            <p:ph type="body" sz="quarter" idx="29" hasCustomPrompt="1"/>
          </p:nvPr>
        </p:nvSpPr>
        <p:spPr>
          <a:xfrm>
            <a:off x="4176741" y="2175101"/>
            <a:ext cx="785812" cy="792162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0" name="Text Placeholder 27"/>
          <p:cNvSpPr>
            <a:spLocks noGrp="1"/>
          </p:cNvSpPr>
          <p:nvPr>
            <p:ph type="body" sz="quarter" idx="30" hasCustomPrompt="1"/>
          </p:nvPr>
        </p:nvSpPr>
        <p:spPr>
          <a:xfrm>
            <a:off x="4176741" y="3724390"/>
            <a:ext cx="785812" cy="792162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39" name="Text Placeholder 27"/>
          <p:cNvSpPr>
            <a:spLocks noGrp="1"/>
          </p:cNvSpPr>
          <p:nvPr>
            <p:ph type="body" sz="quarter" idx="31" hasCustomPrompt="1"/>
          </p:nvPr>
        </p:nvSpPr>
        <p:spPr>
          <a:xfrm>
            <a:off x="4176741" y="5271212"/>
            <a:ext cx="785812" cy="792162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40" name="Text Placeholder 28"/>
          <p:cNvSpPr>
            <a:spLocks noGrp="1"/>
          </p:cNvSpPr>
          <p:nvPr>
            <p:ph type="body" sz="quarter" idx="32" hasCustomPrompt="1"/>
          </p:nvPr>
        </p:nvSpPr>
        <p:spPr>
          <a:xfrm>
            <a:off x="1891244" y="3903590"/>
            <a:ext cx="1378781" cy="54421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3pPr marL="1089025" indent="-285750" algn="l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Text Placehold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1891244" y="5400813"/>
            <a:ext cx="1378781" cy="54421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6075" indent="0">
              <a:buNone/>
              <a:defRPr/>
            </a:lvl2pPr>
            <a:lvl3pPr marL="803275" indent="0" algn="l">
              <a:buNone/>
              <a:defRPr/>
            </a:lvl3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2" name="Text Placeholder 28"/>
          <p:cNvSpPr>
            <a:spLocks noGrp="1"/>
          </p:cNvSpPr>
          <p:nvPr>
            <p:ph type="body" sz="quarter" idx="34" hasCustomPrompt="1"/>
          </p:nvPr>
        </p:nvSpPr>
        <p:spPr>
          <a:xfrm>
            <a:off x="5363737" y="2307510"/>
            <a:ext cx="1378781" cy="54421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3pPr marL="803275" indent="0" algn="l">
              <a:buNone/>
              <a:defRPr/>
            </a:lvl3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Text Placeholder 28"/>
          <p:cNvSpPr>
            <a:spLocks noGrp="1"/>
          </p:cNvSpPr>
          <p:nvPr>
            <p:ph type="body" sz="quarter" idx="35" hasCustomPrompt="1"/>
          </p:nvPr>
        </p:nvSpPr>
        <p:spPr>
          <a:xfrm>
            <a:off x="5363737" y="4020603"/>
            <a:ext cx="1378781" cy="54421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3pPr marL="803275" indent="0" algn="l">
              <a:buNone/>
              <a:defRPr/>
            </a:lvl3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4" name="Text Placeholder 28"/>
          <p:cNvSpPr>
            <a:spLocks noGrp="1"/>
          </p:cNvSpPr>
          <p:nvPr>
            <p:ph type="body" sz="quarter" idx="36" hasCustomPrompt="1"/>
          </p:nvPr>
        </p:nvSpPr>
        <p:spPr>
          <a:xfrm>
            <a:off x="5363737" y="5517828"/>
            <a:ext cx="1378781" cy="54421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3pPr marL="803275" indent="0" algn="l">
              <a:buNone/>
              <a:defRPr/>
            </a:lvl3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7777190" y="4118416"/>
            <a:ext cx="914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Placeholder 28"/>
          <p:cNvSpPr>
            <a:spLocks noGrp="1"/>
          </p:cNvSpPr>
          <p:nvPr>
            <p:ph type="body" sz="quarter" idx="37" hasCustomPrompt="1"/>
          </p:nvPr>
        </p:nvSpPr>
        <p:spPr>
          <a:xfrm>
            <a:off x="8882632" y="2279518"/>
            <a:ext cx="1378781" cy="54421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3pPr marL="803275" indent="0" algn="l">
              <a:buNone/>
              <a:defRPr/>
            </a:lvl3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Freeform 135"/>
          <p:cNvSpPr>
            <a:spLocks noChangeArrowheads="1"/>
          </p:cNvSpPr>
          <p:nvPr/>
        </p:nvSpPr>
        <p:spPr bwMode="auto">
          <a:xfrm>
            <a:off x="7605274" y="2121345"/>
            <a:ext cx="1056604" cy="105660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265" dirty="0">
              <a:latin typeface="Poppins" panose="00000500000000000000" pitchFamily="2" charset="0"/>
            </a:endParaRPr>
          </a:p>
        </p:txBody>
      </p:sp>
      <p:sp>
        <p:nvSpPr>
          <p:cNvPr id="48" name="Freeform 207"/>
          <p:cNvSpPr>
            <a:spLocks noChangeArrowheads="1"/>
          </p:cNvSpPr>
          <p:nvPr/>
        </p:nvSpPr>
        <p:spPr bwMode="auto">
          <a:xfrm>
            <a:off x="7605274" y="3663529"/>
            <a:ext cx="1056604" cy="1056604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265" dirty="0">
              <a:latin typeface="Poppins" panose="00000500000000000000" pitchFamily="2" charset="0"/>
            </a:endParaRPr>
          </a:p>
        </p:txBody>
      </p:sp>
      <p:sp>
        <p:nvSpPr>
          <p:cNvPr id="49" name="Freeform 279"/>
          <p:cNvSpPr>
            <a:spLocks noChangeArrowheads="1"/>
          </p:cNvSpPr>
          <p:nvPr/>
        </p:nvSpPr>
        <p:spPr bwMode="auto">
          <a:xfrm>
            <a:off x="7605274" y="5207799"/>
            <a:ext cx="1056604" cy="1056604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265" dirty="0">
              <a:latin typeface="Poppins" panose="00000500000000000000" pitchFamily="2" charset="0"/>
            </a:endParaRPr>
          </a:p>
        </p:txBody>
      </p:sp>
      <p:sp>
        <p:nvSpPr>
          <p:cNvPr id="50" name="Text Placeholder 27"/>
          <p:cNvSpPr>
            <a:spLocks noGrp="1"/>
          </p:cNvSpPr>
          <p:nvPr>
            <p:ph type="body" sz="quarter" idx="38" hasCustomPrompt="1"/>
          </p:nvPr>
        </p:nvSpPr>
        <p:spPr>
          <a:xfrm>
            <a:off x="7740670" y="2244914"/>
            <a:ext cx="785812" cy="792162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51" name="Text Placeholder 27"/>
          <p:cNvSpPr>
            <a:spLocks noGrp="1"/>
          </p:cNvSpPr>
          <p:nvPr>
            <p:ph type="body" sz="quarter" idx="39" hasCustomPrompt="1"/>
          </p:nvPr>
        </p:nvSpPr>
        <p:spPr>
          <a:xfrm>
            <a:off x="7740670" y="3794201"/>
            <a:ext cx="785812" cy="792162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52" name="Text Placeholder 27"/>
          <p:cNvSpPr>
            <a:spLocks noGrp="1"/>
          </p:cNvSpPr>
          <p:nvPr>
            <p:ph type="body" sz="quarter" idx="40" hasCustomPrompt="1"/>
          </p:nvPr>
        </p:nvSpPr>
        <p:spPr>
          <a:xfrm>
            <a:off x="7740670" y="5341024"/>
            <a:ext cx="785812" cy="792162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09</a:t>
            </a:r>
          </a:p>
        </p:txBody>
      </p:sp>
      <p:sp>
        <p:nvSpPr>
          <p:cNvPr id="53" name="Text Placeholder 28"/>
          <p:cNvSpPr>
            <a:spLocks noGrp="1"/>
          </p:cNvSpPr>
          <p:nvPr>
            <p:ph type="body" sz="quarter" idx="44" hasCustomPrompt="1"/>
          </p:nvPr>
        </p:nvSpPr>
        <p:spPr>
          <a:xfrm>
            <a:off x="8882632" y="3992612"/>
            <a:ext cx="1378781" cy="54421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3pPr marL="803275" indent="0" algn="l">
              <a:buNone/>
              <a:defRPr/>
            </a:lvl3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4" name="Text Placeholder 28"/>
          <p:cNvSpPr>
            <a:spLocks noGrp="1"/>
          </p:cNvSpPr>
          <p:nvPr>
            <p:ph type="body" sz="quarter" idx="45" hasCustomPrompt="1"/>
          </p:nvPr>
        </p:nvSpPr>
        <p:spPr>
          <a:xfrm>
            <a:off x="8882632" y="5489835"/>
            <a:ext cx="1378781" cy="54421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3pPr marL="803275" indent="0" algn="l">
              <a:buNone/>
              <a:defRPr/>
            </a:lvl3pPr>
          </a:lstStyle>
          <a:p>
            <a:pPr lvl="0"/>
            <a:r>
              <a:rPr lang="en-US" dirty="0"/>
              <a:t>Title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86" y="895050"/>
            <a:ext cx="10739916" cy="9038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2980" y="1846506"/>
            <a:ext cx="11353800" cy="4524149"/>
            <a:chOff x="0" y="1291320"/>
            <a:chExt cx="12192000" cy="4934573"/>
          </a:xfrm>
        </p:grpSpPr>
        <p:pic>
          <p:nvPicPr>
            <p:cNvPr id="21" name="Picture 20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1" b="8795"/>
            <a:stretch>
              <a:fillRect/>
            </a:stretch>
          </p:blipFill>
          <p:spPr>
            <a:xfrm>
              <a:off x="0" y="1291320"/>
              <a:ext cx="8453120" cy="493457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21" t="3641" b="8795"/>
            <a:stretch>
              <a:fillRect/>
            </a:stretch>
          </p:blipFill>
          <p:spPr>
            <a:xfrm>
              <a:off x="8453120" y="1291320"/>
              <a:ext cx="3738880" cy="4934573"/>
            </a:xfrm>
            <a:prstGeom prst="rect">
              <a:avLst/>
            </a:prstGeom>
          </p:spPr>
        </p:pic>
      </p:grpSp>
      <p:cxnSp>
        <p:nvCxnSpPr>
          <p:cNvPr id="24" name="Straight Connector 23"/>
          <p:cNvCxnSpPr/>
          <p:nvPr/>
        </p:nvCxnSpPr>
        <p:spPr>
          <a:xfrm>
            <a:off x="3738882" y="2964261"/>
            <a:ext cx="7436561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738882" y="3830932"/>
            <a:ext cx="7436561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738882" y="4655733"/>
            <a:ext cx="7436561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738882" y="5481374"/>
            <a:ext cx="7436561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3738882" y="2369012"/>
            <a:ext cx="7436561" cy="5442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3pPr marL="803275" indent="0" algn="l"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Your text goes here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3987800" y="3217599"/>
            <a:ext cx="7187641" cy="5442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3pPr marL="803275" indent="0" algn="l">
              <a:buNone/>
              <a:defRPr/>
            </a:lvl3pPr>
          </a:lstStyle>
          <a:p>
            <a:pPr lvl="0"/>
            <a:r>
              <a:rPr lang="en-US" dirty="0"/>
              <a:t>Your text goes here</a:t>
            </a:r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15" hasCustomPrompt="1"/>
          </p:nvPr>
        </p:nvSpPr>
        <p:spPr>
          <a:xfrm>
            <a:off x="3987802" y="4055497"/>
            <a:ext cx="7187641" cy="5442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3pPr algn="l">
              <a:defRPr/>
            </a:lvl3pPr>
          </a:lstStyle>
          <a:p>
            <a:pPr lvl="0"/>
            <a:r>
              <a:rPr lang="en-US" dirty="0"/>
              <a:t>Your text goes here</a:t>
            </a:r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16" hasCustomPrompt="1"/>
          </p:nvPr>
        </p:nvSpPr>
        <p:spPr>
          <a:xfrm>
            <a:off x="3987802" y="4868043"/>
            <a:ext cx="7187641" cy="5442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3pPr algn="l">
              <a:defRPr/>
            </a:lvl3pPr>
          </a:lstStyle>
          <a:p>
            <a:pPr lvl="0"/>
            <a:r>
              <a:rPr lang="en-US" dirty="0"/>
              <a:t>Your text goes here</a:t>
            </a:r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17" hasCustomPrompt="1"/>
          </p:nvPr>
        </p:nvSpPr>
        <p:spPr>
          <a:xfrm>
            <a:off x="3987800" y="5605130"/>
            <a:ext cx="7187641" cy="5442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3pPr marL="803275" indent="0" algn="l">
              <a:buNone/>
              <a:defRPr/>
            </a:lvl3pPr>
          </a:lstStyle>
          <a:p>
            <a:pPr lvl="0"/>
            <a:r>
              <a:rPr lang="en-US" dirty="0"/>
              <a:t>Your text goes here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86" y="895050"/>
            <a:ext cx="10739916" cy="9038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613884" y="2832943"/>
            <a:ext cx="2304000" cy="2304001"/>
          </a:xfrm>
        </p:spPr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822704" y="2832943"/>
            <a:ext cx="2304000" cy="2304001"/>
          </a:xfrm>
        </p:spPr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7081766" y="2832943"/>
            <a:ext cx="2304000" cy="2304001"/>
          </a:xfrm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" y="-15874"/>
            <a:ext cx="5010150" cy="6873872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155547" y="266915"/>
            <a:ext cx="6277172" cy="6113787"/>
          </a:xfrm>
        </p:spPr>
        <p:txBody>
          <a:bodyPr/>
          <a:lstStyle>
            <a:lvl1pPr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800470" y="4482"/>
            <a:ext cx="4591061" cy="2052920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800470" y="2117585"/>
            <a:ext cx="4591061" cy="2052920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800470" y="4230689"/>
            <a:ext cx="4591061" cy="1990725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7" name="Rectangle 16"/>
          <p:cNvSpPr/>
          <p:nvPr/>
        </p:nvSpPr>
        <p:spPr>
          <a:xfrm>
            <a:off x="1" y="-6981"/>
            <a:ext cx="3800470" cy="62309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/>
          </a:p>
        </p:txBody>
      </p:sp>
      <p:sp>
        <p:nvSpPr>
          <p:cNvPr id="18" name="Rectangle 17"/>
          <p:cNvSpPr/>
          <p:nvPr/>
        </p:nvSpPr>
        <p:spPr>
          <a:xfrm>
            <a:off x="8391531" y="-6981"/>
            <a:ext cx="3783981" cy="62309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261940" y="228602"/>
            <a:ext cx="3259136" cy="589597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5pPr marL="1659255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8625358" y="228602"/>
            <a:ext cx="3259136" cy="589597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86" y="895050"/>
            <a:ext cx="10739916" cy="9038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그림 개체 틀 4"/>
          <p:cNvSpPr>
            <a:spLocks noGrp="1"/>
          </p:cNvSpPr>
          <p:nvPr>
            <p:ph type="pic" idx="1"/>
          </p:nvPr>
        </p:nvSpPr>
        <p:spPr>
          <a:xfrm>
            <a:off x="5654997" y="2106974"/>
            <a:ext cx="1836705" cy="1227946"/>
          </a:xfrm>
          <a:solidFill>
            <a:schemeClr val="accent1"/>
          </a:solidFill>
        </p:spPr>
      </p:sp>
      <p:sp>
        <p:nvSpPr>
          <p:cNvPr id="22" name="Rectangle 21"/>
          <p:cNvSpPr/>
          <p:nvPr/>
        </p:nvSpPr>
        <p:spPr>
          <a:xfrm>
            <a:off x="0" y="1986844"/>
            <a:ext cx="5438504" cy="43279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5654997" y="3402178"/>
            <a:ext cx="1836705" cy="621147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4" name="그림 개체 틀 4"/>
          <p:cNvSpPr>
            <a:spLocks noGrp="1"/>
          </p:cNvSpPr>
          <p:nvPr>
            <p:ph type="pic" idx="18"/>
          </p:nvPr>
        </p:nvSpPr>
        <p:spPr>
          <a:xfrm>
            <a:off x="7589957" y="2106971"/>
            <a:ext cx="1836705" cy="1227948"/>
          </a:xfrm>
          <a:solidFill>
            <a:schemeClr val="accent1"/>
          </a:solidFill>
        </p:spPr>
      </p:sp>
      <p:sp>
        <p:nvSpPr>
          <p:cNvPr id="25" name="Text Placeholder 22"/>
          <p:cNvSpPr>
            <a:spLocks noGrp="1"/>
          </p:cNvSpPr>
          <p:nvPr>
            <p:ph type="body" sz="quarter" idx="19" hasCustomPrompt="1"/>
          </p:nvPr>
        </p:nvSpPr>
        <p:spPr>
          <a:xfrm>
            <a:off x="7589957" y="3402178"/>
            <a:ext cx="1836705" cy="621147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6" name="그림 개체 틀 4"/>
          <p:cNvSpPr>
            <a:spLocks noGrp="1"/>
          </p:cNvSpPr>
          <p:nvPr>
            <p:ph type="pic" idx="20"/>
          </p:nvPr>
        </p:nvSpPr>
        <p:spPr>
          <a:xfrm>
            <a:off x="9524917" y="2106971"/>
            <a:ext cx="1836705" cy="1227948"/>
          </a:xfrm>
          <a:solidFill>
            <a:schemeClr val="accent1"/>
          </a:solidFill>
        </p:spPr>
      </p:sp>
      <p:sp>
        <p:nvSpPr>
          <p:cNvPr id="27" name="Text Placeholder 22"/>
          <p:cNvSpPr>
            <a:spLocks noGrp="1"/>
          </p:cNvSpPr>
          <p:nvPr>
            <p:ph type="body" sz="quarter" idx="21" hasCustomPrompt="1"/>
          </p:nvPr>
        </p:nvSpPr>
        <p:spPr>
          <a:xfrm>
            <a:off x="9524917" y="3402178"/>
            <a:ext cx="1836705" cy="621147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8" name="그림 개체 틀 4"/>
          <p:cNvSpPr>
            <a:spLocks noGrp="1"/>
          </p:cNvSpPr>
          <p:nvPr>
            <p:ph type="pic" idx="22"/>
          </p:nvPr>
        </p:nvSpPr>
        <p:spPr>
          <a:xfrm>
            <a:off x="5654997" y="4319093"/>
            <a:ext cx="1836705" cy="1250808"/>
          </a:xfrm>
          <a:solidFill>
            <a:schemeClr val="accent1"/>
          </a:solidFill>
        </p:spPr>
      </p:sp>
      <p:sp>
        <p:nvSpPr>
          <p:cNvPr id="29" name="Text Placeholder 22"/>
          <p:cNvSpPr>
            <a:spLocks noGrp="1"/>
          </p:cNvSpPr>
          <p:nvPr>
            <p:ph type="body" sz="quarter" idx="23" hasCustomPrompt="1"/>
          </p:nvPr>
        </p:nvSpPr>
        <p:spPr>
          <a:xfrm>
            <a:off x="5654997" y="5637161"/>
            <a:ext cx="1836705" cy="621147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30" name="그림 개체 틀 4"/>
          <p:cNvSpPr>
            <a:spLocks noGrp="1"/>
          </p:cNvSpPr>
          <p:nvPr>
            <p:ph type="pic" idx="24"/>
          </p:nvPr>
        </p:nvSpPr>
        <p:spPr>
          <a:xfrm>
            <a:off x="7589957" y="4319094"/>
            <a:ext cx="1836705" cy="1250810"/>
          </a:xfrm>
          <a:solidFill>
            <a:schemeClr val="accent1"/>
          </a:solidFill>
        </p:spPr>
      </p:sp>
      <p:sp>
        <p:nvSpPr>
          <p:cNvPr id="31" name="Text Placeholder 22"/>
          <p:cNvSpPr>
            <a:spLocks noGrp="1"/>
          </p:cNvSpPr>
          <p:nvPr>
            <p:ph type="body" sz="quarter" idx="25" hasCustomPrompt="1"/>
          </p:nvPr>
        </p:nvSpPr>
        <p:spPr>
          <a:xfrm>
            <a:off x="7589957" y="5637161"/>
            <a:ext cx="1836705" cy="621147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32" name="그림 개체 틀 4"/>
          <p:cNvSpPr>
            <a:spLocks noGrp="1"/>
          </p:cNvSpPr>
          <p:nvPr>
            <p:ph type="pic" idx="26"/>
          </p:nvPr>
        </p:nvSpPr>
        <p:spPr>
          <a:xfrm>
            <a:off x="9524917" y="4319094"/>
            <a:ext cx="1836705" cy="1250810"/>
          </a:xfrm>
          <a:solidFill>
            <a:schemeClr val="accent1"/>
          </a:solidFill>
        </p:spPr>
      </p:sp>
      <p:sp>
        <p:nvSpPr>
          <p:cNvPr id="33" name="Text Placeholder 22"/>
          <p:cNvSpPr>
            <a:spLocks noGrp="1"/>
          </p:cNvSpPr>
          <p:nvPr>
            <p:ph type="body" sz="quarter" idx="27" hasCustomPrompt="1"/>
          </p:nvPr>
        </p:nvSpPr>
        <p:spPr>
          <a:xfrm>
            <a:off x="9524917" y="5637161"/>
            <a:ext cx="1836705" cy="621147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Your text here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86" y="895050"/>
            <a:ext cx="10739916" cy="9038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그림 개체 틀 4"/>
          <p:cNvSpPr>
            <a:spLocks noGrp="1"/>
          </p:cNvSpPr>
          <p:nvPr>
            <p:ph type="pic" idx="1"/>
          </p:nvPr>
        </p:nvSpPr>
        <p:spPr>
          <a:xfrm>
            <a:off x="5654997" y="2106973"/>
            <a:ext cx="1836705" cy="4207780"/>
          </a:xfrm>
          <a:solidFill>
            <a:schemeClr val="accent1"/>
          </a:solidFill>
        </p:spPr>
      </p:sp>
      <p:sp>
        <p:nvSpPr>
          <p:cNvPr id="22" name="Rectangle 21"/>
          <p:cNvSpPr/>
          <p:nvPr/>
        </p:nvSpPr>
        <p:spPr>
          <a:xfrm>
            <a:off x="0" y="1986844"/>
            <a:ext cx="5438504" cy="43279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/>
          </a:p>
        </p:txBody>
      </p:sp>
      <p:sp>
        <p:nvSpPr>
          <p:cNvPr id="24" name="그림 개체 틀 4"/>
          <p:cNvSpPr>
            <a:spLocks noGrp="1"/>
          </p:cNvSpPr>
          <p:nvPr>
            <p:ph type="pic" idx="18"/>
          </p:nvPr>
        </p:nvSpPr>
        <p:spPr>
          <a:xfrm>
            <a:off x="7589957" y="2106971"/>
            <a:ext cx="1836705" cy="4207780"/>
          </a:xfrm>
          <a:solidFill>
            <a:schemeClr val="accent1"/>
          </a:solidFill>
        </p:spPr>
      </p:sp>
      <p:sp>
        <p:nvSpPr>
          <p:cNvPr id="26" name="그림 개체 틀 4"/>
          <p:cNvSpPr>
            <a:spLocks noGrp="1"/>
          </p:cNvSpPr>
          <p:nvPr>
            <p:ph type="pic" idx="20"/>
          </p:nvPr>
        </p:nvSpPr>
        <p:spPr>
          <a:xfrm>
            <a:off x="9524917" y="2106971"/>
            <a:ext cx="1836705" cy="4207778"/>
          </a:xfrm>
          <a:solidFill>
            <a:schemeClr val="accent1"/>
          </a:solidFill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86" y="895050"/>
            <a:ext cx="10739916" cy="9038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그림 개체 틀 4"/>
          <p:cNvSpPr>
            <a:spLocks noGrp="1"/>
          </p:cNvSpPr>
          <p:nvPr>
            <p:ph type="pic" idx="1"/>
          </p:nvPr>
        </p:nvSpPr>
        <p:spPr>
          <a:xfrm>
            <a:off x="1" y="1877127"/>
            <a:ext cx="2823587" cy="4444653"/>
          </a:xfrm>
          <a:solidFill>
            <a:schemeClr val="accent1"/>
          </a:solidFill>
        </p:spPr>
      </p:sp>
      <p:sp>
        <p:nvSpPr>
          <p:cNvPr id="22" name="Rectangle 21"/>
          <p:cNvSpPr/>
          <p:nvPr/>
        </p:nvSpPr>
        <p:spPr>
          <a:xfrm>
            <a:off x="8632028" y="1877004"/>
            <a:ext cx="2743200" cy="20821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/>
          </a:p>
        </p:txBody>
      </p:sp>
      <p:sp>
        <p:nvSpPr>
          <p:cNvPr id="24" name="그림 개체 틀 4"/>
          <p:cNvSpPr>
            <a:spLocks noGrp="1"/>
          </p:cNvSpPr>
          <p:nvPr>
            <p:ph type="pic" idx="18"/>
          </p:nvPr>
        </p:nvSpPr>
        <p:spPr>
          <a:xfrm>
            <a:off x="2872525" y="1877126"/>
            <a:ext cx="2823587" cy="2082031"/>
          </a:xfrm>
          <a:solidFill>
            <a:schemeClr val="accent1"/>
          </a:solidFill>
        </p:spPr>
      </p:sp>
      <p:sp>
        <p:nvSpPr>
          <p:cNvPr id="26" name="그림 개체 틀 4"/>
          <p:cNvSpPr>
            <a:spLocks noGrp="1"/>
          </p:cNvSpPr>
          <p:nvPr>
            <p:ph type="pic" idx="20"/>
          </p:nvPr>
        </p:nvSpPr>
        <p:spPr>
          <a:xfrm>
            <a:off x="5752277" y="4019708"/>
            <a:ext cx="5601524" cy="2302072"/>
          </a:xfrm>
          <a:solidFill>
            <a:schemeClr val="accent1"/>
          </a:solidFill>
        </p:spPr>
      </p:sp>
      <p:sp>
        <p:nvSpPr>
          <p:cNvPr id="3" name="그림 개체 틀 4"/>
          <p:cNvSpPr>
            <a:spLocks noGrp="1"/>
          </p:cNvSpPr>
          <p:nvPr>
            <p:ph type="pic" idx="21"/>
          </p:nvPr>
        </p:nvSpPr>
        <p:spPr>
          <a:xfrm>
            <a:off x="5752278" y="1877008"/>
            <a:ext cx="2823587" cy="2082150"/>
          </a:xfrm>
          <a:solidFill>
            <a:schemeClr val="accent1"/>
          </a:solidFill>
        </p:spPr>
      </p:sp>
      <p:sp>
        <p:nvSpPr>
          <p:cNvPr id="6" name="Rectangle 5"/>
          <p:cNvSpPr/>
          <p:nvPr/>
        </p:nvSpPr>
        <p:spPr>
          <a:xfrm>
            <a:off x="2872524" y="4019707"/>
            <a:ext cx="2823587" cy="23020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86" y="895050"/>
            <a:ext cx="10739916" cy="9038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그림 개체 틀 4"/>
          <p:cNvSpPr>
            <a:spLocks noGrp="1"/>
          </p:cNvSpPr>
          <p:nvPr>
            <p:ph type="pic" idx="1"/>
          </p:nvPr>
        </p:nvSpPr>
        <p:spPr>
          <a:xfrm>
            <a:off x="4572049" y="1945571"/>
            <a:ext cx="2823587" cy="4387497"/>
          </a:xfrm>
          <a:solidFill>
            <a:schemeClr val="accent1"/>
          </a:solidFill>
        </p:spPr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14364" y="1945571"/>
            <a:ext cx="3878262" cy="438749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475539" y="1945571"/>
            <a:ext cx="3878262" cy="438749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86" y="895050"/>
            <a:ext cx="10739916" cy="9038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그림 개체 틀 4"/>
          <p:cNvSpPr>
            <a:spLocks noGrp="1"/>
          </p:cNvSpPr>
          <p:nvPr>
            <p:ph type="pic" idx="1"/>
          </p:nvPr>
        </p:nvSpPr>
        <p:spPr>
          <a:xfrm>
            <a:off x="8229602" y="1945570"/>
            <a:ext cx="3124200" cy="4387497"/>
          </a:xfrm>
          <a:solidFill>
            <a:schemeClr val="accent1"/>
          </a:solidFill>
        </p:spPr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13885" y="1945570"/>
            <a:ext cx="3585582" cy="438749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301067" y="1945570"/>
            <a:ext cx="3860800" cy="438749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482762" y="2103406"/>
            <a:ext cx="3497412" cy="40903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 txBox="1"/>
          <p:nvPr/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0369A89-7577-4DD7-81AC-AB9669813D50}" type="datetimeFigureOut">
              <a:rPr lang="en-US" sz="1200" smtClean="0"/>
              <a:t>10/19/2024</a:t>
            </a:fld>
            <a:endParaRPr lang="en-US" sz="12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0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339751"/>
            <a:ext cx="9906000" cy="1518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noAutofit/>
          </a:bodyPr>
          <a:lstStyle/>
          <a:p>
            <a:pPr algn="ctr"/>
            <a:endParaRPr lang="en-US" sz="1465" dirty="0"/>
          </a:p>
        </p:txBody>
      </p:sp>
      <p:sp>
        <p:nvSpPr>
          <p:cNvPr id="14" name="Rectangle 13"/>
          <p:cNvSpPr/>
          <p:nvPr/>
        </p:nvSpPr>
        <p:spPr>
          <a:xfrm>
            <a:off x="4819292" y="3045127"/>
            <a:ext cx="7372710" cy="3812873"/>
          </a:xfrm>
          <a:prstGeom prst="rect">
            <a:avLst/>
          </a:prstGeom>
          <a:solidFill>
            <a:srgbClr val="017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noAutofit/>
          </a:bodyPr>
          <a:lstStyle/>
          <a:p>
            <a:pPr algn="ctr"/>
            <a:endParaRPr lang="en-US" sz="1465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7678"/>
            <a:ext cx="2029342" cy="695059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328140" y="3468394"/>
            <a:ext cx="5755193" cy="990890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47597" y="5710149"/>
            <a:ext cx="4524098" cy="674219"/>
            <a:chOff x="511927" y="5721933"/>
            <a:chExt cx="5477807" cy="827444"/>
          </a:xfrm>
        </p:grpSpPr>
        <p:grpSp>
          <p:nvGrpSpPr>
            <p:cNvPr id="3" name="Group 2"/>
            <p:cNvGrpSpPr/>
            <p:nvPr userDrawn="1"/>
          </p:nvGrpSpPr>
          <p:grpSpPr>
            <a:xfrm>
              <a:off x="511927" y="5796828"/>
              <a:ext cx="2882078" cy="561751"/>
              <a:chOff x="591331" y="5741687"/>
              <a:chExt cx="3153544" cy="614663"/>
            </a:xfrm>
          </p:grpSpPr>
          <p:pic>
            <p:nvPicPr>
              <p:cNvPr id="10" name="Picture 9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0630" y="5877381"/>
                <a:ext cx="1137355" cy="343274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331" y="5857217"/>
                <a:ext cx="1077737" cy="383602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0212" y="5741687"/>
                <a:ext cx="614663" cy="614663"/>
              </a:xfrm>
              <a:prstGeom prst="rect">
                <a:avLst/>
              </a:prstGeom>
            </p:spPr>
          </p:pic>
        </p:grpSp>
        <p:graphicFrame>
          <p:nvGraphicFramePr>
            <p:cNvPr id="8" name="Object 7"/>
            <p:cNvGraphicFramePr>
              <a:graphicFrameLocks noChangeAspect="1"/>
            </p:cNvGraphicFramePr>
            <p:nvPr userDrawn="1"/>
          </p:nvGraphicFramePr>
          <p:xfrm>
            <a:off x="4329143" y="5721933"/>
            <a:ext cx="1660591" cy="8274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7" imgW="785495" imgH="393065" progId="CorelDraw.Graphic.16">
                    <p:embed/>
                  </p:oleObj>
                </mc:Choice>
                <mc:Fallback>
                  <p:oleObj name="CorelDRAW" r:id="rId7" imgW="785495" imgH="393065" progId="CorelDraw.Graphic.16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329143" y="5721933"/>
                          <a:ext cx="1660591" cy="8274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9" name="Graphic 8"/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678887" y="5801590"/>
              <a:ext cx="571269" cy="55222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86" y="895050"/>
            <a:ext cx="10739916" cy="9038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그림 개체 틀 6"/>
          <p:cNvSpPr>
            <a:spLocks noGrp="1"/>
          </p:cNvSpPr>
          <p:nvPr>
            <p:ph type="pic" idx="14"/>
          </p:nvPr>
        </p:nvSpPr>
        <p:spPr>
          <a:xfrm>
            <a:off x="5510628" y="2406962"/>
            <a:ext cx="1836705" cy="1330473"/>
          </a:xfrm>
          <a:solidFill>
            <a:schemeClr val="accent1"/>
          </a:solidFill>
        </p:spPr>
      </p:sp>
      <p:sp>
        <p:nvSpPr>
          <p:cNvPr id="7" name="Rectangle 6"/>
          <p:cNvSpPr/>
          <p:nvPr/>
        </p:nvSpPr>
        <p:spPr>
          <a:xfrm>
            <a:off x="-28159" y="2391640"/>
            <a:ext cx="5225144" cy="3505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5510628" y="3811173"/>
            <a:ext cx="1836705" cy="2030410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9" name="그림 개체 틀 6"/>
          <p:cNvSpPr>
            <a:spLocks noGrp="1"/>
          </p:cNvSpPr>
          <p:nvPr>
            <p:ph type="pic" idx="18"/>
          </p:nvPr>
        </p:nvSpPr>
        <p:spPr>
          <a:xfrm>
            <a:off x="7513861" y="2406962"/>
            <a:ext cx="1836705" cy="1330473"/>
          </a:xfrm>
          <a:solidFill>
            <a:schemeClr val="accent1"/>
          </a:solidFill>
        </p:spPr>
      </p:sp>
      <p:sp>
        <p:nvSpPr>
          <p:cNvPr id="10" name="Text Placeholder 22"/>
          <p:cNvSpPr>
            <a:spLocks noGrp="1"/>
          </p:cNvSpPr>
          <p:nvPr>
            <p:ph type="body" sz="quarter" idx="19" hasCustomPrompt="1"/>
          </p:nvPr>
        </p:nvSpPr>
        <p:spPr>
          <a:xfrm>
            <a:off x="7513861" y="3811173"/>
            <a:ext cx="1836705" cy="2030410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그림 개체 틀 6"/>
          <p:cNvSpPr>
            <a:spLocks noGrp="1"/>
          </p:cNvSpPr>
          <p:nvPr>
            <p:ph type="pic" idx="20"/>
          </p:nvPr>
        </p:nvSpPr>
        <p:spPr>
          <a:xfrm>
            <a:off x="9517095" y="2406962"/>
            <a:ext cx="1836705" cy="1330473"/>
          </a:xfrm>
          <a:solidFill>
            <a:schemeClr val="accent1"/>
          </a:solidFill>
        </p:spPr>
      </p:sp>
      <p:sp>
        <p:nvSpPr>
          <p:cNvPr id="12" name="Text Placeholder 22"/>
          <p:cNvSpPr>
            <a:spLocks noGrp="1"/>
          </p:cNvSpPr>
          <p:nvPr>
            <p:ph type="body" sz="quarter" idx="21" hasCustomPrompt="1"/>
          </p:nvPr>
        </p:nvSpPr>
        <p:spPr>
          <a:xfrm>
            <a:off x="9517095" y="3811173"/>
            <a:ext cx="1836705" cy="2030410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dirty="0"/>
              <a:t>Your text here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86" y="895050"/>
            <a:ext cx="10739916" cy="9038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22352" y="2213458"/>
            <a:ext cx="2494199" cy="40629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265" dirty="0"/>
          </a:p>
        </p:txBody>
      </p:sp>
      <p:sp>
        <p:nvSpPr>
          <p:cNvPr id="14" name="Rectangle 13"/>
          <p:cNvSpPr/>
          <p:nvPr/>
        </p:nvSpPr>
        <p:spPr>
          <a:xfrm>
            <a:off x="3296152" y="2213458"/>
            <a:ext cx="2494199" cy="40629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265" dirty="0"/>
          </a:p>
        </p:txBody>
      </p:sp>
      <p:sp>
        <p:nvSpPr>
          <p:cNvPr id="15" name="Rectangle 14"/>
          <p:cNvSpPr/>
          <p:nvPr/>
        </p:nvSpPr>
        <p:spPr>
          <a:xfrm>
            <a:off x="5969954" y="2213458"/>
            <a:ext cx="2494199" cy="406291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265" dirty="0"/>
          </a:p>
        </p:txBody>
      </p:sp>
      <p:sp>
        <p:nvSpPr>
          <p:cNvPr id="16" name="Rectangle 15"/>
          <p:cNvSpPr/>
          <p:nvPr/>
        </p:nvSpPr>
        <p:spPr>
          <a:xfrm>
            <a:off x="8643752" y="2213458"/>
            <a:ext cx="2494199" cy="406291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265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1184852" y="2427970"/>
            <a:ext cx="1352550" cy="136394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866977" y="2427970"/>
            <a:ext cx="1352550" cy="136394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549101" y="2427970"/>
            <a:ext cx="1352550" cy="136394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9231227" y="2427970"/>
            <a:ext cx="1352550" cy="136394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1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890404" y="3938975"/>
            <a:ext cx="1958092" cy="2105019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2" name="Text Placeholder 22"/>
          <p:cNvSpPr>
            <a:spLocks noGrp="1"/>
          </p:cNvSpPr>
          <p:nvPr>
            <p:ph type="body" sz="quarter" idx="18" hasCustomPrompt="1"/>
          </p:nvPr>
        </p:nvSpPr>
        <p:spPr>
          <a:xfrm>
            <a:off x="3564204" y="3946616"/>
            <a:ext cx="1958092" cy="2105019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9" hasCustomPrompt="1"/>
          </p:nvPr>
        </p:nvSpPr>
        <p:spPr>
          <a:xfrm>
            <a:off x="6238004" y="3954258"/>
            <a:ext cx="1958092" cy="2105019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20" hasCustomPrompt="1"/>
          </p:nvPr>
        </p:nvSpPr>
        <p:spPr>
          <a:xfrm>
            <a:off x="8911804" y="3961901"/>
            <a:ext cx="1958092" cy="2105019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86" y="895050"/>
            <a:ext cx="10739916" cy="9038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-30564" y="1798950"/>
            <a:ext cx="4410653" cy="45228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Rectangle 7"/>
          <p:cNvSpPr/>
          <p:nvPr/>
        </p:nvSpPr>
        <p:spPr>
          <a:xfrm>
            <a:off x="4380087" y="1798947"/>
            <a:ext cx="6973713" cy="452282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739242" y="2028964"/>
            <a:ext cx="6255404" cy="41078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86" y="895050"/>
            <a:ext cx="10739916" cy="9038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1" y="1855058"/>
            <a:ext cx="11353800" cy="1164115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2335" y="2934446"/>
            <a:ext cx="1456064" cy="92333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5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01</a:t>
            </a:r>
            <a:endParaRPr lang="ko-KR" altLang="en-US" sz="5400" b="1" dirty="0">
              <a:solidFill>
                <a:srgbClr val="0070C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20445" y="2916069"/>
            <a:ext cx="1326256" cy="92333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5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02</a:t>
            </a:r>
            <a:endParaRPr lang="ko-KR" altLang="en-US" sz="5400" b="1" dirty="0">
              <a:solidFill>
                <a:srgbClr val="0070C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68742" y="2916069"/>
            <a:ext cx="1460607" cy="92333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5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03</a:t>
            </a:r>
            <a:endParaRPr lang="ko-KR" altLang="en-US" sz="5400" b="1" dirty="0">
              <a:solidFill>
                <a:srgbClr val="0070C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41347" y="2916069"/>
            <a:ext cx="1330800" cy="92333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5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04</a:t>
            </a:r>
            <a:endParaRPr lang="ko-KR" altLang="en-US" sz="5400" b="1" dirty="0">
              <a:solidFill>
                <a:srgbClr val="0070C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94184" y="2874050"/>
            <a:ext cx="1330800" cy="92333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5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05</a:t>
            </a:r>
            <a:endParaRPr lang="ko-KR" altLang="en-US" sz="5400" b="1" dirty="0">
              <a:solidFill>
                <a:srgbClr val="0070C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13167" y="3898982"/>
            <a:ext cx="914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648621" y="3898982"/>
            <a:ext cx="914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647840" y="3898982"/>
            <a:ext cx="914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679879" y="3898982"/>
            <a:ext cx="914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664807" y="3898982"/>
            <a:ext cx="914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608608" y="3949513"/>
            <a:ext cx="1769439" cy="544212"/>
          </a:xfrm>
        </p:spPr>
        <p:txBody>
          <a:bodyPr/>
          <a:lstStyle>
            <a:lvl1pPr marL="0" indent="0">
              <a:buNone/>
              <a:defRPr/>
            </a:lvl1pPr>
            <a:lvl3pPr marL="803275" indent="0" algn="l">
              <a:buNone/>
              <a:defRPr/>
            </a:lvl3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2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608609" y="4597841"/>
            <a:ext cx="1733804" cy="174536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3" name="Text Placeholder 28"/>
          <p:cNvSpPr>
            <a:spLocks noGrp="1"/>
          </p:cNvSpPr>
          <p:nvPr>
            <p:ph type="body" sz="quarter" idx="18" hasCustomPrompt="1"/>
          </p:nvPr>
        </p:nvSpPr>
        <p:spPr>
          <a:xfrm>
            <a:off x="2642485" y="3944308"/>
            <a:ext cx="1769439" cy="544212"/>
          </a:xfrm>
        </p:spPr>
        <p:txBody>
          <a:bodyPr/>
          <a:lstStyle>
            <a:lvl1pPr marL="0" indent="0">
              <a:buNone/>
              <a:defRPr/>
            </a:lvl1pPr>
            <a:lvl3pPr algn="l">
              <a:defRPr/>
            </a:lvl3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9" hasCustomPrompt="1"/>
          </p:nvPr>
        </p:nvSpPr>
        <p:spPr>
          <a:xfrm>
            <a:off x="2642486" y="4592636"/>
            <a:ext cx="1733804" cy="174536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5" name="Text Placeholder 28"/>
          <p:cNvSpPr>
            <a:spLocks noGrp="1"/>
          </p:cNvSpPr>
          <p:nvPr>
            <p:ph type="body" sz="quarter" idx="20" hasCustomPrompt="1"/>
          </p:nvPr>
        </p:nvSpPr>
        <p:spPr>
          <a:xfrm>
            <a:off x="4676358" y="3939102"/>
            <a:ext cx="1769439" cy="544212"/>
          </a:xfrm>
        </p:spPr>
        <p:txBody>
          <a:bodyPr/>
          <a:lstStyle>
            <a:lvl1pPr marL="0" indent="0">
              <a:buNone/>
              <a:defRPr/>
            </a:lvl1pPr>
            <a:lvl3pPr algn="l">
              <a:defRPr/>
            </a:lvl3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21" hasCustomPrompt="1"/>
          </p:nvPr>
        </p:nvSpPr>
        <p:spPr>
          <a:xfrm>
            <a:off x="4676359" y="4587429"/>
            <a:ext cx="1733804" cy="174536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7" name="Text Placeholder 28"/>
          <p:cNvSpPr>
            <a:spLocks noGrp="1"/>
          </p:cNvSpPr>
          <p:nvPr>
            <p:ph type="body" sz="quarter" idx="22" hasCustomPrompt="1"/>
          </p:nvPr>
        </p:nvSpPr>
        <p:spPr>
          <a:xfrm>
            <a:off x="6700184" y="3933895"/>
            <a:ext cx="1769439" cy="544212"/>
          </a:xfrm>
        </p:spPr>
        <p:txBody>
          <a:bodyPr/>
          <a:lstStyle>
            <a:lvl1pPr marL="0" indent="0">
              <a:buNone/>
              <a:defRPr/>
            </a:lvl1pPr>
            <a:lvl3pPr algn="l">
              <a:defRPr/>
            </a:lvl3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8" name="Text Placeholder 22"/>
          <p:cNvSpPr>
            <a:spLocks noGrp="1"/>
          </p:cNvSpPr>
          <p:nvPr>
            <p:ph type="body" sz="quarter" idx="23" hasCustomPrompt="1"/>
          </p:nvPr>
        </p:nvSpPr>
        <p:spPr>
          <a:xfrm>
            <a:off x="6700185" y="4582223"/>
            <a:ext cx="1733804" cy="174536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24" hasCustomPrompt="1"/>
          </p:nvPr>
        </p:nvSpPr>
        <p:spPr>
          <a:xfrm>
            <a:off x="8734054" y="3928689"/>
            <a:ext cx="1769439" cy="544212"/>
          </a:xfrm>
        </p:spPr>
        <p:txBody>
          <a:bodyPr/>
          <a:lstStyle>
            <a:lvl1pPr marL="0" indent="0">
              <a:buNone/>
              <a:defRPr/>
            </a:lvl1pPr>
            <a:lvl3pPr algn="l">
              <a:defRPr/>
            </a:lvl3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0" name="Text Placeholder 22"/>
          <p:cNvSpPr>
            <a:spLocks noGrp="1"/>
          </p:cNvSpPr>
          <p:nvPr>
            <p:ph type="body" sz="quarter" idx="25" hasCustomPrompt="1"/>
          </p:nvPr>
        </p:nvSpPr>
        <p:spPr>
          <a:xfrm>
            <a:off x="8734054" y="4577016"/>
            <a:ext cx="1733804" cy="174536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Your text here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2335" y="2884206"/>
            <a:ext cx="1456064" cy="92333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5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01</a:t>
            </a:r>
            <a:endParaRPr lang="ko-KR" altLang="en-US" sz="5400" b="1" dirty="0">
              <a:solidFill>
                <a:srgbClr val="0070C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20445" y="2865829"/>
            <a:ext cx="1326256" cy="92333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5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02</a:t>
            </a:r>
            <a:endParaRPr lang="ko-KR" altLang="en-US" sz="5400" b="1" dirty="0">
              <a:solidFill>
                <a:srgbClr val="0070C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68742" y="2865829"/>
            <a:ext cx="1460607" cy="92333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5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03</a:t>
            </a:r>
            <a:endParaRPr lang="ko-KR" altLang="en-US" sz="5400" b="1" dirty="0">
              <a:solidFill>
                <a:srgbClr val="0070C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41347" y="2865829"/>
            <a:ext cx="1330800" cy="92333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5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04</a:t>
            </a:r>
            <a:endParaRPr lang="ko-KR" altLang="en-US" sz="5400" b="1" dirty="0">
              <a:solidFill>
                <a:srgbClr val="0070C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94184" y="2823810"/>
            <a:ext cx="1330800" cy="92333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5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05</a:t>
            </a:r>
            <a:endParaRPr lang="ko-KR" altLang="en-US" sz="5400" b="1" dirty="0">
              <a:solidFill>
                <a:srgbClr val="0070C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13167" y="3848741"/>
            <a:ext cx="914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648621" y="3848741"/>
            <a:ext cx="914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647840" y="3848741"/>
            <a:ext cx="914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679879" y="3848741"/>
            <a:ext cx="914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664807" y="3848741"/>
            <a:ext cx="914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608608" y="3899274"/>
            <a:ext cx="1769439" cy="544212"/>
          </a:xfrm>
        </p:spPr>
        <p:txBody>
          <a:bodyPr/>
          <a:lstStyle>
            <a:lvl1pPr marL="0" indent="0">
              <a:buNone/>
              <a:defRPr/>
            </a:lvl1pPr>
            <a:lvl3pPr marL="803275" indent="0" algn="l">
              <a:buNone/>
              <a:defRPr/>
            </a:lvl3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2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608609" y="4547602"/>
            <a:ext cx="1733804" cy="174536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3" name="Text Placeholder 28"/>
          <p:cNvSpPr>
            <a:spLocks noGrp="1"/>
          </p:cNvSpPr>
          <p:nvPr>
            <p:ph type="body" sz="quarter" idx="18" hasCustomPrompt="1"/>
          </p:nvPr>
        </p:nvSpPr>
        <p:spPr>
          <a:xfrm>
            <a:off x="2642485" y="3894068"/>
            <a:ext cx="1769439" cy="544212"/>
          </a:xfrm>
        </p:spPr>
        <p:txBody>
          <a:bodyPr/>
          <a:lstStyle>
            <a:lvl1pPr marL="0" indent="0">
              <a:buNone/>
              <a:defRPr/>
            </a:lvl1pPr>
            <a:lvl3pPr algn="l">
              <a:defRPr/>
            </a:lvl3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9" hasCustomPrompt="1"/>
          </p:nvPr>
        </p:nvSpPr>
        <p:spPr>
          <a:xfrm>
            <a:off x="2642486" y="4542395"/>
            <a:ext cx="1733804" cy="174536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5" name="Text Placeholder 28"/>
          <p:cNvSpPr>
            <a:spLocks noGrp="1"/>
          </p:cNvSpPr>
          <p:nvPr>
            <p:ph type="body" sz="quarter" idx="20" hasCustomPrompt="1"/>
          </p:nvPr>
        </p:nvSpPr>
        <p:spPr>
          <a:xfrm>
            <a:off x="4676358" y="3888861"/>
            <a:ext cx="1769439" cy="544212"/>
          </a:xfrm>
        </p:spPr>
        <p:txBody>
          <a:bodyPr/>
          <a:lstStyle>
            <a:lvl1pPr marL="0" indent="0">
              <a:buNone/>
              <a:defRPr/>
            </a:lvl1pPr>
            <a:lvl3pPr algn="l">
              <a:defRPr/>
            </a:lvl3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21" hasCustomPrompt="1"/>
          </p:nvPr>
        </p:nvSpPr>
        <p:spPr>
          <a:xfrm>
            <a:off x="4676359" y="4537189"/>
            <a:ext cx="1733804" cy="174536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7" name="Text Placeholder 28"/>
          <p:cNvSpPr>
            <a:spLocks noGrp="1"/>
          </p:cNvSpPr>
          <p:nvPr>
            <p:ph type="body" sz="quarter" idx="22" hasCustomPrompt="1"/>
          </p:nvPr>
        </p:nvSpPr>
        <p:spPr>
          <a:xfrm>
            <a:off x="6700184" y="3883656"/>
            <a:ext cx="1769439" cy="544212"/>
          </a:xfrm>
        </p:spPr>
        <p:txBody>
          <a:bodyPr/>
          <a:lstStyle>
            <a:lvl1pPr marL="0" indent="0">
              <a:buNone/>
              <a:defRPr/>
            </a:lvl1pPr>
            <a:lvl3pPr algn="l">
              <a:defRPr/>
            </a:lvl3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8" name="Text Placeholder 22"/>
          <p:cNvSpPr>
            <a:spLocks noGrp="1"/>
          </p:cNvSpPr>
          <p:nvPr>
            <p:ph type="body" sz="quarter" idx="23" hasCustomPrompt="1"/>
          </p:nvPr>
        </p:nvSpPr>
        <p:spPr>
          <a:xfrm>
            <a:off x="6700185" y="4531982"/>
            <a:ext cx="1733804" cy="174536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24" hasCustomPrompt="1"/>
          </p:nvPr>
        </p:nvSpPr>
        <p:spPr>
          <a:xfrm>
            <a:off x="8734054" y="3878450"/>
            <a:ext cx="1769439" cy="544212"/>
          </a:xfrm>
        </p:spPr>
        <p:txBody>
          <a:bodyPr/>
          <a:lstStyle>
            <a:lvl1pPr marL="0" indent="0">
              <a:buNone/>
              <a:defRPr/>
            </a:lvl1pPr>
            <a:lvl3pPr algn="l">
              <a:defRPr/>
            </a:lvl3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0" name="Text Placeholder 22"/>
          <p:cNvSpPr>
            <a:spLocks noGrp="1"/>
          </p:cNvSpPr>
          <p:nvPr>
            <p:ph type="body" sz="quarter" idx="25" hasCustomPrompt="1"/>
          </p:nvPr>
        </p:nvSpPr>
        <p:spPr>
          <a:xfrm>
            <a:off x="8734054" y="4526777"/>
            <a:ext cx="1733804" cy="174536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26" hasCustomPrompt="1"/>
          </p:nvPr>
        </p:nvSpPr>
        <p:spPr>
          <a:xfrm>
            <a:off x="0" y="1"/>
            <a:ext cx="12192000" cy="2778485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1"/>
            <a:ext cx="12192000" cy="3232297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40082" y="3427817"/>
            <a:ext cx="10593976" cy="25917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esenter's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0"/>
            <a:ext cx="6095999" cy="6858000"/>
          </a:xfrm>
          <a:prstGeom prst="rect">
            <a:avLst/>
          </a:prstGeom>
          <a:solidFill>
            <a:srgbClr val="167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noAutofit/>
          </a:bodyPr>
          <a:lstStyle/>
          <a:p>
            <a:pPr algn="ctr"/>
            <a:endParaRPr lang="en-US" sz="1465" dirty="0"/>
          </a:p>
        </p:txBody>
      </p:sp>
      <p:sp>
        <p:nvSpPr>
          <p:cNvPr id="9" name="TextBox 8"/>
          <p:cNvSpPr txBox="1"/>
          <p:nvPr/>
        </p:nvSpPr>
        <p:spPr>
          <a:xfrm>
            <a:off x="865882" y="3322243"/>
            <a:ext cx="2649830" cy="286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5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Presentation</a:t>
            </a:r>
            <a:r>
              <a:rPr lang="en-US" sz="1265" b="1" baseline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65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by:</a:t>
            </a:r>
            <a:endParaRPr lang="en-US" sz="1265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0"/>
          <a:stretch>
            <a:fillRect/>
          </a:stretch>
        </p:blipFill>
        <p:spPr>
          <a:xfrm>
            <a:off x="4648705" y="1220065"/>
            <a:ext cx="5627301" cy="4744529"/>
          </a:xfrm>
          <a:prstGeom prst="rect">
            <a:avLst/>
          </a:prstGeom>
        </p:spPr>
      </p:pic>
      <p:sp>
        <p:nvSpPr>
          <p:cNvPr id="13" name="Text Placeholder 22"/>
          <p:cNvSpPr>
            <a:spLocks noGrp="1"/>
          </p:cNvSpPr>
          <p:nvPr>
            <p:ph type="body" sz="quarter" idx="19" hasCustomPrompt="1"/>
          </p:nvPr>
        </p:nvSpPr>
        <p:spPr>
          <a:xfrm>
            <a:off x="5242561" y="3184444"/>
            <a:ext cx="4358640" cy="54421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Department</a:t>
            </a:r>
          </a:p>
        </p:txBody>
      </p:sp>
      <p:sp>
        <p:nvSpPr>
          <p:cNvPr id="14" name="Text Placeholder 22"/>
          <p:cNvSpPr>
            <a:spLocks noGrp="1"/>
          </p:cNvSpPr>
          <p:nvPr>
            <p:ph type="body" sz="quarter" idx="20" hasCustomPrompt="1"/>
          </p:nvPr>
        </p:nvSpPr>
        <p:spPr>
          <a:xfrm>
            <a:off x="5242560" y="3866956"/>
            <a:ext cx="4358640" cy="54421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5" name="Text Placeholder 22"/>
          <p:cNvSpPr>
            <a:spLocks noGrp="1"/>
          </p:cNvSpPr>
          <p:nvPr>
            <p:ph type="body" sz="quarter" idx="21" hasCustomPrompt="1"/>
          </p:nvPr>
        </p:nvSpPr>
        <p:spPr>
          <a:xfrm>
            <a:off x="5242560" y="4581738"/>
            <a:ext cx="4358640" cy="54421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Linkedin</a:t>
            </a:r>
            <a:endParaRPr lang="en-US" dirty="0"/>
          </a:p>
        </p:txBody>
      </p:sp>
      <p:sp>
        <p:nvSpPr>
          <p:cNvPr id="16" name="Text Placeholder 22"/>
          <p:cNvSpPr>
            <a:spLocks noGrp="1"/>
          </p:cNvSpPr>
          <p:nvPr>
            <p:ph type="body" sz="quarter" idx="22" hasCustomPrompt="1"/>
          </p:nvPr>
        </p:nvSpPr>
        <p:spPr>
          <a:xfrm>
            <a:off x="5242560" y="2019301"/>
            <a:ext cx="4358640" cy="1058243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16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6290269"/>
            <a:ext cx="12192000" cy="58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noAutofit/>
          </a:bodyPr>
          <a:lstStyle/>
          <a:p>
            <a:pPr algn="ctr"/>
            <a:endParaRPr lang="en-US" sz="1465" dirty="0"/>
          </a:p>
        </p:txBody>
      </p:sp>
      <p:sp>
        <p:nvSpPr>
          <p:cNvPr id="4" name="Rectangle 3"/>
          <p:cNvSpPr/>
          <p:nvPr/>
        </p:nvSpPr>
        <p:spPr>
          <a:xfrm>
            <a:off x="-1" y="1716658"/>
            <a:ext cx="12192000" cy="4221918"/>
          </a:xfrm>
          <a:prstGeom prst="rect">
            <a:avLst/>
          </a:prstGeom>
          <a:solidFill>
            <a:srgbClr val="017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noAutofit/>
          </a:bodyPr>
          <a:lstStyle/>
          <a:p>
            <a:pPr algn="ctr"/>
            <a:endParaRPr lang="en-US" sz="1465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5" y="432188"/>
            <a:ext cx="2029342" cy="69505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77173" y="2187692"/>
            <a:ext cx="10119680" cy="1132430"/>
          </a:xfrm>
        </p:spPr>
        <p:txBody>
          <a:bodyPr/>
          <a:lstStyle>
            <a:lvl1pPr algn="ctr">
              <a:defRPr sz="3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77174" y="6502844"/>
            <a:ext cx="626745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tx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Copyright (c) 2024 by Lagos Business School, subject to restrictions on the copyright notice page.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977899" y="3498244"/>
            <a:ext cx="10195867" cy="203250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5pPr marL="165925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Fifth level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271805" y="6361609"/>
            <a:ext cx="3306311" cy="472094"/>
            <a:chOff x="511927" y="5721934"/>
            <a:chExt cx="5379773" cy="778595"/>
          </a:xfrm>
        </p:grpSpPr>
        <p:grpSp>
          <p:nvGrpSpPr>
            <p:cNvPr id="15" name="Group 14"/>
            <p:cNvGrpSpPr/>
            <p:nvPr userDrawn="1"/>
          </p:nvGrpSpPr>
          <p:grpSpPr>
            <a:xfrm>
              <a:off x="511927" y="5796828"/>
              <a:ext cx="2882078" cy="561751"/>
              <a:chOff x="591331" y="5741687"/>
              <a:chExt cx="3153544" cy="614663"/>
            </a:xfrm>
          </p:grpSpPr>
          <p:pic>
            <p:nvPicPr>
              <p:cNvPr id="24" name="Picture 23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0630" y="5877381"/>
                <a:ext cx="1137355" cy="343274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331" y="5857217"/>
                <a:ext cx="1077737" cy="383602"/>
              </a:xfrm>
              <a:prstGeom prst="rect">
                <a:avLst/>
              </a:prstGeom>
            </p:spPr>
          </p:pic>
          <p:pic>
            <p:nvPicPr>
              <p:cNvPr id="26" name="Picture 25" descr="Logo&#10;&#10;Description automatically generated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0212" y="5741687"/>
                <a:ext cx="614663" cy="614663"/>
              </a:xfrm>
              <a:prstGeom prst="rect">
                <a:avLst/>
              </a:prstGeom>
            </p:spPr>
          </p:pic>
        </p:grpSp>
        <p:graphicFrame>
          <p:nvGraphicFramePr>
            <p:cNvPr id="16" name="Object 15"/>
            <p:cNvGraphicFramePr>
              <a:graphicFrameLocks noChangeAspect="1"/>
            </p:cNvGraphicFramePr>
            <p:nvPr userDrawn="1"/>
          </p:nvGraphicFramePr>
          <p:xfrm>
            <a:off x="4329143" y="5721934"/>
            <a:ext cx="1562557" cy="7785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7" imgW="785495" imgH="393065" progId="CorelDraw.Graphic.16">
                    <p:embed/>
                  </p:oleObj>
                </mc:Choice>
                <mc:Fallback>
                  <p:oleObj name="CorelDRAW" r:id="rId7" imgW="785495" imgH="393065" progId="CorelDraw.Graphic.16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329143" y="5721934"/>
                          <a:ext cx="1562557" cy="7785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7" name="Graphic 16"/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678887" y="5801590"/>
              <a:ext cx="571269" cy="55222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7" descr="Shape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1284" y="1192638"/>
            <a:ext cx="6621538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 txBox="1"/>
          <p:nvPr/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0369A89-7577-4DD7-81AC-AB9669813D50}" type="datetimeFigureOut">
              <a:rPr lang="en-US" sz="1200" smtClean="0"/>
              <a:t>10/19/2024</a:t>
            </a:fld>
            <a:endParaRPr lang="en-US" sz="12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0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339751"/>
            <a:ext cx="6096000" cy="1518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noAutofit/>
          </a:bodyPr>
          <a:lstStyle/>
          <a:p>
            <a:pPr algn="ctr"/>
            <a:endParaRPr lang="en-US" sz="1465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7678"/>
            <a:ext cx="2029342" cy="69505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91332" y="5660304"/>
            <a:ext cx="3571093" cy="696048"/>
            <a:chOff x="591331" y="5741687"/>
            <a:chExt cx="3153544" cy="614663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0630" y="5877381"/>
              <a:ext cx="1137355" cy="34327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331" y="5857217"/>
              <a:ext cx="1077737" cy="383602"/>
            </a:xfrm>
            <a:prstGeom prst="rect">
              <a:avLst/>
            </a:prstGeom>
          </p:spPr>
        </p:pic>
        <p:pic>
          <p:nvPicPr>
            <p:cNvPr id="18" name="Picture 17" descr="Logo&#10;&#10;Description automatically generated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0212" y="5741687"/>
              <a:ext cx="614663" cy="614663"/>
            </a:xfrm>
            <a:prstGeom prst="rect">
              <a:avLst/>
            </a:prstGeom>
          </p:spPr>
        </p:pic>
      </p:grpSp>
      <p:sp>
        <p:nvSpPr>
          <p:cNvPr id="19" name="Picture Placeholder 11"/>
          <p:cNvSpPr>
            <a:spLocks noGrp="1"/>
          </p:cNvSpPr>
          <p:nvPr>
            <p:ph type="pic" sz="quarter" idx="12"/>
          </p:nvPr>
        </p:nvSpPr>
        <p:spPr bwMode="auto">
          <a:xfrm>
            <a:off x="4906963" y="0"/>
            <a:ext cx="7285037" cy="6858000"/>
          </a:xfrm>
          <a:custGeom>
            <a:avLst/>
            <a:gdLst>
              <a:gd name="connsiteX0" fmla="*/ 0 w 7285037"/>
              <a:gd name="connsiteY0" fmla="*/ 0 h 6858000"/>
              <a:gd name="connsiteX1" fmla="*/ 7285037 w 7285037"/>
              <a:gd name="connsiteY1" fmla="*/ 0 h 6858000"/>
              <a:gd name="connsiteX2" fmla="*/ 7285037 w 7285037"/>
              <a:gd name="connsiteY2" fmla="*/ 6858000 h 6858000"/>
              <a:gd name="connsiteX3" fmla="*/ 0 w 7285037"/>
              <a:gd name="connsiteY3" fmla="*/ 6858000 h 6858000"/>
              <a:gd name="connsiteX4" fmla="*/ 0 w 7285037"/>
              <a:gd name="connsiteY4" fmla="*/ 0 h 6858000"/>
              <a:gd name="connsiteX0-1" fmla="*/ 2819400 w 7285037"/>
              <a:gd name="connsiteY0-2" fmla="*/ 0 h 6858000"/>
              <a:gd name="connsiteX1-3" fmla="*/ 7285037 w 7285037"/>
              <a:gd name="connsiteY1-4" fmla="*/ 0 h 6858000"/>
              <a:gd name="connsiteX2-5" fmla="*/ 7285037 w 7285037"/>
              <a:gd name="connsiteY2-6" fmla="*/ 6858000 h 6858000"/>
              <a:gd name="connsiteX3-7" fmla="*/ 0 w 7285037"/>
              <a:gd name="connsiteY3-8" fmla="*/ 6858000 h 6858000"/>
              <a:gd name="connsiteX4-9" fmla="*/ 2819400 w 7285037"/>
              <a:gd name="connsiteY4-10" fmla="*/ 0 h 6858000"/>
              <a:gd name="connsiteX0-11" fmla="*/ 2423160 w 7285037"/>
              <a:gd name="connsiteY0-12" fmla="*/ 0 h 6858000"/>
              <a:gd name="connsiteX1-13" fmla="*/ 7285037 w 7285037"/>
              <a:gd name="connsiteY1-14" fmla="*/ 0 h 6858000"/>
              <a:gd name="connsiteX2-15" fmla="*/ 7285037 w 7285037"/>
              <a:gd name="connsiteY2-16" fmla="*/ 6858000 h 6858000"/>
              <a:gd name="connsiteX3-17" fmla="*/ 0 w 7285037"/>
              <a:gd name="connsiteY3-18" fmla="*/ 6858000 h 6858000"/>
              <a:gd name="connsiteX4-19" fmla="*/ 2423160 w 7285037"/>
              <a:gd name="connsiteY4-20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285037" h="6858000">
                <a:moveTo>
                  <a:pt x="2423160" y="0"/>
                </a:moveTo>
                <a:lnTo>
                  <a:pt x="7285037" y="0"/>
                </a:lnTo>
                <a:lnTo>
                  <a:pt x="7285037" y="6858000"/>
                </a:lnTo>
                <a:lnTo>
                  <a:pt x="0" y="6858000"/>
                </a:lnTo>
                <a:lnTo>
                  <a:pt x="242316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838202" y="1654428"/>
            <a:ext cx="4495800" cy="1870966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Merriweather"/>
                <a:ea typeface="Verdana" panose="020B060403050404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845097" y="3661919"/>
            <a:ext cx="4495800" cy="1312707"/>
          </a:xfrm>
        </p:spPr>
        <p:txBody>
          <a:bodyPr/>
          <a:lstStyle>
            <a:lvl3pPr marL="803275" indent="0" algn="l">
              <a:buNone/>
              <a:defRPr>
                <a:solidFill>
                  <a:schemeClr val="bg1"/>
                </a:solidFill>
              </a:defRPr>
            </a:lvl3pPr>
          </a:lstStyle>
          <a:p>
            <a:pPr lvl="2"/>
            <a:r>
              <a:rPr lang="en-US" dirty="0"/>
              <a:t>Text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hank you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 descr="A blue and white watercolor background with words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5"/>
          <a:stretch>
            <a:fillRect/>
          </a:stretch>
        </p:blipFill>
        <p:spPr>
          <a:xfrm>
            <a:off x="2514600" y="0"/>
            <a:ext cx="7162800" cy="62334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person standing next to a question mark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751" y="281662"/>
            <a:ext cx="6018498" cy="60184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es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78114" y="3537377"/>
            <a:ext cx="401221" cy="365125"/>
          </a:xfrm>
          <a:prstGeom prst="rect">
            <a:avLst/>
          </a:prstGeom>
        </p:spPr>
        <p:txBody>
          <a:bodyPr/>
          <a:lstStyle/>
          <a:p>
            <a:fld id="{7A393833-1A1E-46FA-88D2-B2F6D3070947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 descr="A group of blue question marks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t="14844" r="-221" b="8171"/>
          <a:stretch>
            <a:fillRect/>
          </a:stretch>
        </p:blipFill>
        <p:spPr>
          <a:xfrm>
            <a:off x="0" y="0"/>
            <a:ext cx="12216299" cy="6245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Questio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1"/>
            <a:ext cx="12192000" cy="6215063"/>
          </a:xfrm>
          <a:prstGeom prst="rect">
            <a:avLst/>
          </a:prstGeom>
          <a:solidFill>
            <a:srgbClr val="F2F2F2">
              <a:alpha val="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65"/>
          </a:p>
        </p:txBody>
      </p:sp>
      <p:sp>
        <p:nvSpPr>
          <p:cNvPr id="7" name="Slide Number Placeholder 5"/>
          <p:cNvSpPr txBox="1"/>
          <p:nvPr/>
        </p:nvSpPr>
        <p:spPr>
          <a:xfrm>
            <a:off x="262546" y="6336229"/>
            <a:ext cx="575655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/>
            <a:fld id="{584094F4-EDAE-4C9C-9C98-8AB766C00F39}" type="slidenum">
              <a:rPr lang="en-GB" altLang="en-US" sz="1200">
                <a:solidFill>
                  <a:schemeClr val="bg1">
                    <a:lumMod val="85000"/>
                  </a:schemeClr>
                </a:solidFill>
              </a:rPr>
              <a:t>‹#›</a:t>
            </a:fld>
            <a:endParaRPr lang="en-GB" alt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7328" y="6426458"/>
            <a:ext cx="428212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i="1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Copyright (c) 2023 by Lagos Business School, subject to restrictions on the copyright notice page.</a:t>
            </a:r>
          </a:p>
        </p:txBody>
      </p:sp>
      <p:sp>
        <p:nvSpPr>
          <p:cNvPr id="9" name="Freeform 15"/>
          <p:cNvSpPr>
            <a:spLocks noChangeArrowheads="1"/>
          </p:cNvSpPr>
          <p:nvPr/>
        </p:nvSpPr>
        <p:spPr bwMode="auto">
          <a:xfrm>
            <a:off x="650009" y="1722459"/>
            <a:ext cx="2885277" cy="2885276"/>
          </a:xfrm>
          <a:custGeom>
            <a:avLst/>
            <a:gdLst>
              <a:gd name="T0" fmla="*/ 3802 w 4639"/>
              <a:gd name="T1" fmla="*/ 826 h 4640"/>
              <a:gd name="T2" fmla="*/ 3802 w 4639"/>
              <a:gd name="T3" fmla="*/ 826 h 4640"/>
              <a:gd name="T4" fmla="*/ 805 w 4639"/>
              <a:gd name="T5" fmla="*/ 832 h 4640"/>
              <a:gd name="T6" fmla="*/ 805 w 4639"/>
              <a:gd name="T7" fmla="*/ 832 h 4640"/>
              <a:gd name="T8" fmla="*/ 460 w 4639"/>
              <a:gd name="T9" fmla="*/ 3380 h 4640"/>
              <a:gd name="T10" fmla="*/ 460 w 4639"/>
              <a:gd name="T11" fmla="*/ 3380 h 4640"/>
              <a:gd name="T12" fmla="*/ 474 w 4639"/>
              <a:gd name="T13" fmla="*/ 3515 h 4640"/>
              <a:gd name="T14" fmla="*/ 173 w 4639"/>
              <a:gd name="T15" fmla="*/ 4254 h 4640"/>
              <a:gd name="T16" fmla="*/ 173 w 4639"/>
              <a:gd name="T17" fmla="*/ 4254 h 4640"/>
              <a:gd name="T18" fmla="*/ 384 w 4639"/>
              <a:gd name="T19" fmla="*/ 4466 h 4640"/>
              <a:gd name="T20" fmla="*/ 1124 w 4639"/>
              <a:gd name="T21" fmla="*/ 4165 h 4640"/>
              <a:gd name="T22" fmla="*/ 1124 w 4639"/>
              <a:gd name="T23" fmla="*/ 4165 h 4640"/>
              <a:gd name="T24" fmla="*/ 1260 w 4639"/>
              <a:gd name="T25" fmla="*/ 4180 h 4640"/>
              <a:gd name="T26" fmla="*/ 1260 w 4639"/>
              <a:gd name="T27" fmla="*/ 4180 h 4640"/>
              <a:gd name="T28" fmla="*/ 3807 w 4639"/>
              <a:gd name="T29" fmla="*/ 3834 h 4640"/>
              <a:gd name="T30" fmla="*/ 3807 w 4639"/>
              <a:gd name="T31" fmla="*/ 3834 h 4640"/>
              <a:gd name="T32" fmla="*/ 3802 w 4639"/>
              <a:gd name="T33" fmla="*/ 826 h 4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639" h="4640">
                <a:moveTo>
                  <a:pt x="3802" y="826"/>
                </a:moveTo>
                <a:lnTo>
                  <a:pt x="3802" y="826"/>
                </a:lnTo>
                <a:cubicBezTo>
                  <a:pt x="2969" y="0"/>
                  <a:pt x="1635" y="3"/>
                  <a:pt x="805" y="832"/>
                </a:cubicBezTo>
                <a:lnTo>
                  <a:pt x="805" y="832"/>
                </a:lnTo>
                <a:cubicBezTo>
                  <a:pt x="115" y="1523"/>
                  <a:pt x="0" y="2571"/>
                  <a:pt x="460" y="3380"/>
                </a:cubicBezTo>
                <a:lnTo>
                  <a:pt x="460" y="3380"/>
                </a:lnTo>
                <a:cubicBezTo>
                  <a:pt x="483" y="3421"/>
                  <a:pt x="488" y="3470"/>
                  <a:pt x="474" y="3515"/>
                </a:cubicBezTo>
                <a:lnTo>
                  <a:pt x="173" y="4254"/>
                </a:lnTo>
                <a:lnTo>
                  <a:pt x="173" y="4254"/>
                </a:lnTo>
                <a:cubicBezTo>
                  <a:pt x="131" y="4385"/>
                  <a:pt x="254" y="4508"/>
                  <a:pt x="384" y="4466"/>
                </a:cubicBezTo>
                <a:lnTo>
                  <a:pt x="1124" y="4165"/>
                </a:lnTo>
                <a:lnTo>
                  <a:pt x="1124" y="4165"/>
                </a:lnTo>
                <a:cubicBezTo>
                  <a:pt x="1169" y="4150"/>
                  <a:pt x="1218" y="4156"/>
                  <a:pt x="1260" y="4180"/>
                </a:cubicBezTo>
                <a:lnTo>
                  <a:pt x="1260" y="4180"/>
                </a:lnTo>
                <a:cubicBezTo>
                  <a:pt x="2069" y="4639"/>
                  <a:pt x="3117" y="4524"/>
                  <a:pt x="3807" y="3834"/>
                </a:cubicBezTo>
                <a:lnTo>
                  <a:pt x="3807" y="3834"/>
                </a:lnTo>
                <a:cubicBezTo>
                  <a:pt x="4638" y="3002"/>
                  <a:pt x="4637" y="1655"/>
                  <a:pt x="3802" y="826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265" dirty="0">
              <a:latin typeface="Poppins" panose="00000500000000000000" pitchFamily="2" charset="0"/>
            </a:endParaRPr>
          </a:p>
        </p:txBody>
      </p:sp>
      <p:sp>
        <p:nvSpPr>
          <p:cNvPr id="10" name="Freeform 16"/>
          <p:cNvSpPr>
            <a:spLocks noChangeArrowheads="1"/>
          </p:cNvSpPr>
          <p:nvPr/>
        </p:nvSpPr>
        <p:spPr bwMode="auto">
          <a:xfrm>
            <a:off x="2471135" y="2408125"/>
            <a:ext cx="2885277" cy="2885276"/>
          </a:xfrm>
          <a:custGeom>
            <a:avLst/>
            <a:gdLst>
              <a:gd name="T0" fmla="*/ 4466 w 4641"/>
              <a:gd name="T1" fmla="*/ 4254 h 4640"/>
              <a:gd name="T2" fmla="*/ 4166 w 4641"/>
              <a:gd name="T3" fmla="*/ 3515 h 4640"/>
              <a:gd name="T4" fmla="*/ 4166 w 4641"/>
              <a:gd name="T5" fmla="*/ 3515 h 4640"/>
              <a:gd name="T6" fmla="*/ 4180 w 4641"/>
              <a:gd name="T7" fmla="*/ 3379 h 4640"/>
              <a:gd name="T8" fmla="*/ 4180 w 4641"/>
              <a:gd name="T9" fmla="*/ 3379 h 4640"/>
              <a:gd name="T10" fmla="*/ 3833 w 4641"/>
              <a:gd name="T11" fmla="*/ 832 h 4640"/>
              <a:gd name="T12" fmla="*/ 3833 w 4641"/>
              <a:gd name="T13" fmla="*/ 832 h 4640"/>
              <a:gd name="T14" fmla="*/ 837 w 4641"/>
              <a:gd name="T15" fmla="*/ 827 h 4640"/>
              <a:gd name="T16" fmla="*/ 837 w 4641"/>
              <a:gd name="T17" fmla="*/ 827 h 4640"/>
              <a:gd name="T18" fmla="*/ 831 w 4641"/>
              <a:gd name="T19" fmla="*/ 3833 h 4640"/>
              <a:gd name="T20" fmla="*/ 831 w 4641"/>
              <a:gd name="T21" fmla="*/ 3833 h 4640"/>
              <a:gd name="T22" fmla="*/ 3379 w 4641"/>
              <a:gd name="T23" fmla="*/ 4179 h 4640"/>
              <a:gd name="T24" fmla="*/ 3379 w 4641"/>
              <a:gd name="T25" fmla="*/ 4179 h 4640"/>
              <a:gd name="T26" fmla="*/ 3516 w 4641"/>
              <a:gd name="T27" fmla="*/ 4165 h 4640"/>
              <a:gd name="T28" fmla="*/ 4254 w 4641"/>
              <a:gd name="T29" fmla="*/ 4465 h 4640"/>
              <a:gd name="T30" fmla="*/ 4254 w 4641"/>
              <a:gd name="T31" fmla="*/ 4465 h 4640"/>
              <a:gd name="T32" fmla="*/ 4466 w 4641"/>
              <a:gd name="T33" fmla="*/ 4254 h 4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641" h="4640">
                <a:moveTo>
                  <a:pt x="4466" y="4254"/>
                </a:moveTo>
                <a:lnTo>
                  <a:pt x="4166" y="3515"/>
                </a:lnTo>
                <a:lnTo>
                  <a:pt x="4166" y="3515"/>
                </a:lnTo>
                <a:cubicBezTo>
                  <a:pt x="4151" y="3470"/>
                  <a:pt x="4156" y="3420"/>
                  <a:pt x="4180" y="3379"/>
                </a:cubicBezTo>
                <a:lnTo>
                  <a:pt x="4180" y="3379"/>
                </a:lnTo>
                <a:cubicBezTo>
                  <a:pt x="4640" y="2570"/>
                  <a:pt x="4524" y="1523"/>
                  <a:pt x="3833" y="832"/>
                </a:cubicBezTo>
                <a:lnTo>
                  <a:pt x="3833" y="832"/>
                </a:lnTo>
                <a:cubicBezTo>
                  <a:pt x="3004" y="3"/>
                  <a:pt x="1669" y="0"/>
                  <a:pt x="837" y="827"/>
                </a:cubicBezTo>
                <a:lnTo>
                  <a:pt x="837" y="827"/>
                </a:lnTo>
                <a:cubicBezTo>
                  <a:pt x="3" y="1654"/>
                  <a:pt x="0" y="3002"/>
                  <a:pt x="831" y="3833"/>
                </a:cubicBezTo>
                <a:lnTo>
                  <a:pt x="831" y="3833"/>
                </a:lnTo>
                <a:cubicBezTo>
                  <a:pt x="1522" y="4524"/>
                  <a:pt x="2569" y="4639"/>
                  <a:pt x="3379" y="4179"/>
                </a:cubicBezTo>
                <a:lnTo>
                  <a:pt x="3379" y="4179"/>
                </a:lnTo>
                <a:cubicBezTo>
                  <a:pt x="3421" y="4155"/>
                  <a:pt x="3470" y="4150"/>
                  <a:pt x="3516" y="4165"/>
                </a:cubicBezTo>
                <a:lnTo>
                  <a:pt x="4254" y="4465"/>
                </a:lnTo>
                <a:lnTo>
                  <a:pt x="4254" y="4465"/>
                </a:lnTo>
                <a:cubicBezTo>
                  <a:pt x="4384" y="4508"/>
                  <a:pt x="4509" y="4384"/>
                  <a:pt x="4466" y="4254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265" dirty="0">
              <a:latin typeface="Poppins" panose="00000500000000000000" pitchFamily="2" charset="0"/>
            </a:endParaRPr>
          </a:p>
        </p:txBody>
      </p:sp>
      <p:sp>
        <p:nvSpPr>
          <p:cNvPr id="11" name="Freeform 17"/>
          <p:cNvSpPr>
            <a:spLocks noChangeArrowheads="1"/>
          </p:cNvSpPr>
          <p:nvPr/>
        </p:nvSpPr>
        <p:spPr bwMode="auto">
          <a:xfrm>
            <a:off x="1615425" y="2441038"/>
            <a:ext cx="932504" cy="1464578"/>
          </a:xfrm>
          <a:custGeom>
            <a:avLst/>
            <a:gdLst>
              <a:gd name="T0" fmla="*/ 318 w 1499"/>
              <a:gd name="T1" fmla="*/ 2270 h 2355"/>
              <a:gd name="T2" fmla="*/ 318 w 1499"/>
              <a:gd name="T3" fmla="*/ 2270 h 2355"/>
              <a:gd name="T4" fmla="*/ 228 w 1499"/>
              <a:gd name="T5" fmla="*/ 2065 h 2355"/>
              <a:gd name="T6" fmla="*/ 228 w 1499"/>
              <a:gd name="T7" fmla="*/ 2065 h 2355"/>
              <a:gd name="T8" fmla="*/ 318 w 1499"/>
              <a:gd name="T9" fmla="*/ 1854 h 2355"/>
              <a:gd name="T10" fmla="*/ 318 w 1499"/>
              <a:gd name="T11" fmla="*/ 1854 h 2355"/>
              <a:gd name="T12" fmla="*/ 549 w 1499"/>
              <a:gd name="T13" fmla="*/ 1769 h 2355"/>
              <a:gd name="T14" fmla="*/ 549 w 1499"/>
              <a:gd name="T15" fmla="*/ 1769 h 2355"/>
              <a:gd name="T16" fmla="*/ 777 w 1499"/>
              <a:gd name="T17" fmla="*/ 1854 h 2355"/>
              <a:gd name="T18" fmla="*/ 777 w 1499"/>
              <a:gd name="T19" fmla="*/ 1854 h 2355"/>
              <a:gd name="T20" fmla="*/ 867 w 1499"/>
              <a:gd name="T21" fmla="*/ 2065 h 2355"/>
              <a:gd name="T22" fmla="*/ 867 w 1499"/>
              <a:gd name="T23" fmla="*/ 2065 h 2355"/>
              <a:gd name="T24" fmla="*/ 777 w 1499"/>
              <a:gd name="T25" fmla="*/ 2270 h 2355"/>
              <a:gd name="T26" fmla="*/ 777 w 1499"/>
              <a:gd name="T27" fmla="*/ 2270 h 2355"/>
              <a:gd name="T28" fmla="*/ 549 w 1499"/>
              <a:gd name="T29" fmla="*/ 2354 h 2355"/>
              <a:gd name="T30" fmla="*/ 549 w 1499"/>
              <a:gd name="T31" fmla="*/ 2354 h 2355"/>
              <a:gd name="T32" fmla="*/ 318 w 1499"/>
              <a:gd name="T33" fmla="*/ 2270 h 2355"/>
              <a:gd name="T34" fmla="*/ 1296 w 1499"/>
              <a:gd name="T35" fmla="*/ 176 h 2355"/>
              <a:gd name="T36" fmla="*/ 1296 w 1499"/>
              <a:gd name="T37" fmla="*/ 176 h 2355"/>
              <a:gd name="T38" fmla="*/ 1498 w 1499"/>
              <a:gd name="T39" fmla="*/ 673 h 2355"/>
              <a:gd name="T40" fmla="*/ 1498 w 1499"/>
              <a:gd name="T41" fmla="*/ 673 h 2355"/>
              <a:gd name="T42" fmla="*/ 1305 w 1499"/>
              <a:gd name="T43" fmla="*/ 1133 h 2355"/>
              <a:gd name="T44" fmla="*/ 1305 w 1499"/>
              <a:gd name="T45" fmla="*/ 1133 h 2355"/>
              <a:gd name="T46" fmla="*/ 794 w 1499"/>
              <a:gd name="T47" fmla="*/ 1301 h 2355"/>
              <a:gd name="T48" fmla="*/ 779 w 1499"/>
              <a:gd name="T49" fmla="*/ 1537 h 2355"/>
              <a:gd name="T50" fmla="*/ 307 w 1499"/>
              <a:gd name="T51" fmla="*/ 1537 h 2355"/>
              <a:gd name="T52" fmla="*/ 291 w 1499"/>
              <a:gd name="T53" fmla="*/ 952 h 2355"/>
              <a:gd name="T54" fmla="*/ 479 w 1499"/>
              <a:gd name="T55" fmla="*/ 952 h 2355"/>
              <a:gd name="T56" fmla="*/ 479 w 1499"/>
              <a:gd name="T57" fmla="*/ 952 h 2355"/>
              <a:gd name="T58" fmla="*/ 849 w 1499"/>
              <a:gd name="T59" fmla="*/ 893 h 2355"/>
              <a:gd name="T60" fmla="*/ 849 w 1499"/>
              <a:gd name="T61" fmla="*/ 893 h 2355"/>
              <a:gd name="T62" fmla="*/ 977 w 1499"/>
              <a:gd name="T63" fmla="*/ 676 h 2355"/>
              <a:gd name="T64" fmla="*/ 977 w 1499"/>
              <a:gd name="T65" fmla="*/ 676 h 2355"/>
              <a:gd name="T66" fmla="*/ 917 w 1499"/>
              <a:gd name="T67" fmla="*/ 503 h 2355"/>
              <a:gd name="T68" fmla="*/ 917 w 1499"/>
              <a:gd name="T69" fmla="*/ 503 h 2355"/>
              <a:gd name="T70" fmla="*/ 750 w 1499"/>
              <a:gd name="T71" fmla="*/ 440 h 2355"/>
              <a:gd name="T72" fmla="*/ 750 w 1499"/>
              <a:gd name="T73" fmla="*/ 440 h 2355"/>
              <a:gd name="T74" fmla="*/ 574 w 1499"/>
              <a:gd name="T75" fmla="*/ 504 h 2355"/>
              <a:gd name="T76" fmla="*/ 574 w 1499"/>
              <a:gd name="T77" fmla="*/ 504 h 2355"/>
              <a:gd name="T78" fmla="*/ 511 w 1499"/>
              <a:gd name="T79" fmla="*/ 679 h 2355"/>
              <a:gd name="T80" fmla="*/ 5 w 1499"/>
              <a:gd name="T81" fmla="*/ 679 h 2355"/>
              <a:gd name="T82" fmla="*/ 5 w 1499"/>
              <a:gd name="T83" fmla="*/ 679 h 2355"/>
              <a:gd name="T84" fmla="*/ 85 w 1499"/>
              <a:gd name="T85" fmla="*/ 333 h 2355"/>
              <a:gd name="T86" fmla="*/ 85 w 1499"/>
              <a:gd name="T87" fmla="*/ 333 h 2355"/>
              <a:gd name="T88" fmla="*/ 343 w 1499"/>
              <a:gd name="T89" fmla="*/ 89 h 2355"/>
              <a:gd name="T90" fmla="*/ 343 w 1499"/>
              <a:gd name="T91" fmla="*/ 89 h 2355"/>
              <a:gd name="T92" fmla="*/ 757 w 1499"/>
              <a:gd name="T93" fmla="*/ 0 h 2355"/>
              <a:gd name="T94" fmla="*/ 757 w 1499"/>
              <a:gd name="T95" fmla="*/ 0 h 2355"/>
              <a:gd name="T96" fmla="*/ 1296 w 1499"/>
              <a:gd name="T97" fmla="*/ 176 h 2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99" h="2355">
                <a:moveTo>
                  <a:pt x="318" y="2270"/>
                </a:moveTo>
                <a:lnTo>
                  <a:pt x="318" y="2270"/>
                </a:lnTo>
                <a:cubicBezTo>
                  <a:pt x="258" y="2215"/>
                  <a:pt x="228" y="2146"/>
                  <a:pt x="228" y="2065"/>
                </a:cubicBezTo>
                <a:lnTo>
                  <a:pt x="228" y="2065"/>
                </a:lnTo>
                <a:cubicBezTo>
                  <a:pt x="228" y="1980"/>
                  <a:pt x="258" y="1911"/>
                  <a:pt x="318" y="1854"/>
                </a:cubicBezTo>
                <a:lnTo>
                  <a:pt x="318" y="1854"/>
                </a:lnTo>
                <a:cubicBezTo>
                  <a:pt x="377" y="1798"/>
                  <a:pt x="454" y="1769"/>
                  <a:pt x="549" y="1769"/>
                </a:cubicBezTo>
                <a:lnTo>
                  <a:pt x="549" y="1769"/>
                </a:lnTo>
                <a:cubicBezTo>
                  <a:pt x="641" y="1769"/>
                  <a:pt x="717" y="1798"/>
                  <a:pt x="777" y="1854"/>
                </a:cubicBezTo>
                <a:lnTo>
                  <a:pt x="777" y="1854"/>
                </a:lnTo>
                <a:cubicBezTo>
                  <a:pt x="837" y="1911"/>
                  <a:pt x="867" y="1980"/>
                  <a:pt x="867" y="2065"/>
                </a:cubicBezTo>
                <a:lnTo>
                  <a:pt x="867" y="2065"/>
                </a:lnTo>
                <a:cubicBezTo>
                  <a:pt x="867" y="2146"/>
                  <a:pt x="837" y="2215"/>
                  <a:pt x="777" y="2270"/>
                </a:cubicBezTo>
                <a:lnTo>
                  <a:pt x="777" y="2270"/>
                </a:lnTo>
                <a:cubicBezTo>
                  <a:pt x="717" y="2326"/>
                  <a:pt x="641" y="2354"/>
                  <a:pt x="549" y="2354"/>
                </a:cubicBezTo>
                <a:lnTo>
                  <a:pt x="549" y="2354"/>
                </a:lnTo>
                <a:cubicBezTo>
                  <a:pt x="454" y="2354"/>
                  <a:pt x="377" y="2326"/>
                  <a:pt x="318" y="2270"/>
                </a:cubicBezTo>
                <a:close/>
                <a:moveTo>
                  <a:pt x="1296" y="176"/>
                </a:moveTo>
                <a:lnTo>
                  <a:pt x="1296" y="176"/>
                </a:lnTo>
                <a:cubicBezTo>
                  <a:pt x="1431" y="294"/>
                  <a:pt x="1498" y="459"/>
                  <a:pt x="1498" y="673"/>
                </a:cubicBezTo>
                <a:lnTo>
                  <a:pt x="1498" y="673"/>
                </a:lnTo>
                <a:cubicBezTo>
                  <a:pt x="1498" y="870"/>
                  <a:pt x="1434" y="1023"/>
                  <a:pt x="1305" y="1133"/>
                </a:cubicBezTo>
                <a:lnTo>
                  <a:pt x="1305" y="1133"/>
                </a:lnTo>
                <a:cubicBezTo>
                  <a:pt x="1176" y="1243"/>
                  <a:pt x="1006" y="1300"/>
                  <a:pt x="794" y="1301"/>
                </a:cubicBezTo>
                <a:lnTo>
                  <a:pt x="779" y="1537"/>
                </a:lnTo>
                <a:lnTo>
                  <a:pt x="307" y="1537"/>
                </a:lnTo>
                <a:lnTo>
                  <a:pt x="291" y="952"/>
                </a:lnTo>
                <a:lnTo>
                  <a:pt x="479" y="952"/>
                </a:lnTo>
                <a:lnTo>
                  <a:pt x="479" y="952"/>
                </a:lnTo>
                <a:cubicBezTo>
                  <a:pt x="641" y="952"/>
                  <a:pt x="764" y="933"/>
                  <a:pt x="849" y="893"/>
                </a:cubicBezTo>
                <a:lnTo>
                  <a:pt x="849" y="893"/>
                </a:lnTo>
                <a:cubicBezTo>
                  <a:pt x="934" y="853"/>
                  <a:pt x="977" y="780"/>
                  <a:pt x="977" y="676"/>
                </a:cubicBezTo>
                <a:lnTo>
                  <a:pt x="977" y="676"/>
                </a:lnTo>
                <a:cubicBezTo>
                  <a:pt x="977" y="602"/>
                  <a:pt x="957" y="545"/>
                  <a:pt x="917" y="503"/>
                </a:cubicBezTo>
                <a:lnTo>
                  <a:pt x="917" y="503"/>
                </a:lnTo>
                <a:cubicBezTo>
                  <a:pt x="877" y="461"/>
                  <a:pt x="821" y="440"/>
                  <a:pt x="750" y="440"/>
                </a:cubicBezTo>
                <a:lnTo>
                  <a:pt x="750" y="440"/>
                </a:lnTo>
                <a:cubicBezTo>
                  <a:pt x="675" y="440"/>
                  <a:pt x="616" y="462"/>
                  <a:pt x="574" y="504"/>
                </a:cubicBezTo>
                <a:lnTo>
                  <a:pt x="574" y="504"/>
                </a:lnTo>
                <a:cubicBezTo>
                  <a:pt x="532" y="547"/>
                  <a:pt x="511" y="605"/>
                  <a:pt x="511" y="679"/>
                </a:cubicBezTo>
                <a:lnTo>
                  <a:pt x="5" y="679"/>
                </a:lnTo>
                <a:lnTo>
                  <a:pt x="5" y="679"/>
                </a:lnTo>
                <a:cubicBezTo>
                  <a:pt x="0" y="551"/>
                  <a:pt x="28" y="436"/>
                  <a:pt x="85" y="333"/>
                </a:cubicBezTo>
                <a:lnTo>
                  <a:pt x="85" y="333"/>
                </a:lnTo>
                <a:cubicBezTo>
                  <a:pt x="143" y="231"/>
                  <a:pt x="229" y="149"/>
                  <a:pt x="343" y="89"/>
                </a:cubicBezTo>
                <a:lnTo>
                  <a:pt x="343" y="89"/>
                </a:lnTo>
                <a:cubicBezTo>
                  <a:pt x="458" y="29"/>
                  <a:pt x="595" y="0"/>
                  <a:pt x="757" y="0"/>
                </a:cubicBezTo>
                <a:lnTo>
                  <a:pt x="757" y="0"/>
                </a:lnTo>
                <a:cubicBezTo>
                  <a:pt x="981" y="0"/>
                  <a:pt x="1161" y="59"/>
                  <a:pt x="1296" y="1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265" dirty="0">
              <a:latin typeface="+mj-lt"/>
            </a:endParaRPr>
          </a:p>
        </p:txBody>
      </p:sp>
      <p:sp>
        <p:nvSpPr>
          <p:cNvPr id="12" name="Freeform 18"/>
          <p:cNvSpPr>
            <a:spLocks noChangeArrowheads="1"/>
          </p:cNvSpPr>
          <p:nvPr/>
        </p:nvSpPr>
        <p:spPr bwMode="auto">
          <a:xfrm>
            <a:off x="3721787" y="3140414"/>
            <a:ext cx="397686" cy="1437154"/>
          </a:xfrm>
          <a:custGeom>
            <a:avLst/>
            <a:gdLst>
              <a:gd name="T0" fmla="*/ 604 w 639"/>
              <a:gd name="T1" fmla="*/ 0 h 2311"/>
              <a:gd name="T2" fmla="*/ 541 w 639"/>
              <a:gd name="T3" fmla="*/ 1505 h 2311"/>
              <a:gd name="T4" fmla="*/ 85 w 639"/>
              <a:gd name="T5" fmla="*/ 1505 h 2311"/>
              <a:gd name="T6" fmla="*/ 22 w 639"/>
              <a:gd name="T7" fmla="*/ 0 h 2311"/>
              <a:gd name="T8" fmla="*/ 604 w 639"/>
              <a:gd name="T9" fmla="*/ 0 h 2311"/>
              <a:gd name="T10" fmla="*/ 90 w 639"/>
              <a:gd name="T11" fmla="*/ 2227 h 2311"/>
              <a:gd name="T12" fmla="*/ 90 w 639"/>
              <a:gd name="T13" fmla="*/ 2227 h 2311"/>
              <a:gd name="T14" fmla="*/ 0 w 639"/>
              <a:gd name="T15" fmla="*/ 2021 h 2311"/>
              <a:gd name="T16" fmla="*/ 0 w 639"/>
              <a:gd name="T17" fmla="*/ 2021 h 2311"/>
              <a:gd name="T18" fmla="*/ 90 w 639"/>
              <a:gd name="T19" fmla="*/ 1809 h 2311"/>
              <a:gd name="T20" fmla="*/ 90 w 639"/>
              <a:gd name="T21" fmla="*/ 1809 h 2311"/>
              <a:gd name="T22" fmla="*/ 321 w 639"/>
              <a:gd name="T23" fmla="*/ 1725 h 2311"/>
              <a:gd name="T24" fmla="*/ 321 w 639"/>
              <a:gd name="T25" fmla="*/ 1725 h 2311"/>
              <a:gd name="T26" fmla="*/ 549 w 639"/>
              <a:gd name="T27" fmla="*/ 1809 h 2311"/>
              <a:gd name="T28" fmla="*/ 549 w 639"/>
              <a:gd name="T29" fmla="*/ 1809 h 2311"/>
              <a:gd name="T30" fmla="*/ 638 w 639"/>
              <a:gd name="T31" fmla="*/ 2021 h 2311"/>
              <a:gd name="T32" fmla="*/ 638 w 639"/>
              <a:gd name="T33" fmla="*/ 2021 h 2311"/>
              <a:gd name="T34" fmla="*/ 549 w 639"/>
              <a:gd name="T35" fmla="*/ 2227 h 2311"/>
              <a:gd name="T36" fmla="*/ 549 w 639"/>
              <a:gd name="T37" fmla="*/ 2227 h 2311"/>
              <a:gd name="T38" fmla="*/ 321 w 639"/>
              <a:gd name="T39" fmla="*/ 2310 h 2311"/>
              <a:gd name="T40" fmla="*/ 321 w 639"/>
              <a:gd name="T41" fmla="*/ 2310 h 2311"/>
              <a:gd name="T42" fmla="*/ 90 w 639"/>
              <a:gd name="T43" fmla="*/ 2227 h 2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39" h="2311">
                <a:moveTo>
                  <a:pt x="604" y="0"/>
                </a:moveTo>
                <a:lnTo>
                  <a:pt x="541" y="1505"/>
                </a:lnTo>
                <a:lnTo>
                  <a:pt x="85" y="1505"/>
                </a:lnTo>
                <a:lnTo>
                  <a:pt x="22" y="0"/>
                </a:lnTo>
                <a:lnTo>
                  <a:pt x="604" y="0"/>
                </a:lnTo>
                <a:close/>
                <a:moveTo>
                  <a:pt x="90" y="2227"/>
                </a:moveTo>
                <a:lnTo>
                  <a:pt x="90" y="2227"/>
                </a:lnTo>
                <a:cubicBezTo>
                  <a:pt x="30" y="2171"/>
                  <a:pt x="0" y="2102"/>
                  <a:pt x="0" y="2021"/>
                </a:cubicBezTo>
                <a:lnTo>
                  <a:pt x="0" y="2021"/>
                </a:lnTo>
                <a:cubicBezTo>
                  <a:pt x="0" y="1937"/>
                  <a:pt x="30" y="1866"/>
                  <a:pt x="90" y="1809"/>
                </a:cubicBezTo>
                <a:lnTo>
                  <a:pt x="90" y="1809"/>
                </a:lnTo>
                <a:cubicBezTo>
                  <a:pt x="150" y="1753"/>
                  <a:pt x="227" y="1725"/>
                  <a:pt x="321" y="1725"/>
                </a:cubicBezTo>
                <a:lnTo>
                  <a:pt x="321" y="1725"/>
                </a:lnTo>
                <a:cubicBezTo>
                  <a:pt x="413" y="1725"/>
                  <a:pt x="489" y="1753"/>
                  <a:pt x="549" y="1809"/>
                </a:cubicBezTo>
                <a:lnTo>
                  <a:pt x="549" y="1809"/>
                </a:lnTo>
                <a:cubicBezTo>
                  <a:pt x="609" y="1866"/>
                  <a:pt x="638" y="1937"/>
                  <a:pt x="638" y="2021"/>
                </a:cubicBezTo>
                <a:lnTo>
                  <a:pt x="638" y="2021"/>
                </a:lnTo>
                <a:cubicBezTo>
                  <a:pt x="638" y="2102"/>
                  <a:pt x="609" y="2171"/>
                  <a:pt x="549" y="2227"/>
                </a:cubicBezTo>
                <a:lnTo>
                  <a:pt x="549" y="2227"/>
                </a:lnTo>
                <a:cubicBezTo>
                  <a:pt x="489" y="2282"/>
                  <a:pt x="413" y="2310"/>
                  <a:pt x="321" y="2310"/>
                </a:cubicBezTo>
                <a:lnTo>
                  <a:pt x="321" y="2310"/>
                </a:lnTo>
                <a:cubicBezTo>
                  <a:pt x="227" y="2310"/>
                  <a:pt x="150" y="2282"/>
                  <a:pt x="90" y="22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265" dirty="0">
              <a:latin typeface="+mj-lt"/>
            </a:endParaRPr>
          </a:p>
        </p:txBody>
      </p:sp>
      <p:sp>
        <p:nvSpPr>
          <p:cNvPr id="13" name="Freeform 19"/>
          <p:cNvSpPr>
            <a:spLocks noChangeArrowheads="1"/>
          </p:cNvSpPr>
          <p:nvPr/>
        </p:nvSpPr>
        <p:spPr bwMode="auto">
          <a:xfrm>
            <a:off x="0" y="4598050"/>
            <a:ext cx="5027292" cy="2259950"/>
          </a:xfrm>
          <a:custGeom>
            <a:avLst/>
            <a:gdLst>
              <a:gd name="T0" fmla="*/ 8084 w 8085"/>
              <a:gd name="T1" fmla="*/ 3631 h 3632"/>
              <a:gd name="T2" fmla="*/ 0 w 8085"/>
              <a:gd name="T3" fmla="*/ 3631 h 3632"/>
              <a:gd name="T4" fmla="*/ 0 w 8085"/>
              <a:gd name="T5" fmla="*/ 56 h 3632"/>
              <a:gd name="T6" fmla="*/ 0 w 8085"/>
              <a:gd name="T7" fmla="*/ 56 h 3632"/>
              <a:gd name="T8" fmla="*/ 2631 w 8085"/>
              <a:gd name="T9" fmla="*/ 2108 h 3632"/>
              <a:gd name="T10" fmla="*/ 2631 w 8085"/>
              <a:gd name="T11" fmla="*/ 2108 h 3632"/>
              <a:gd name="T12" fmla="*/ 8000 w 8085"/>
              <a:gd name="T13" fmla="*/ 3432 h 3632"/>
              <a:gd name="T14" fmla="*/ 8000 w 8085"/>
              <a:gd name="T15" fmla="*/ 3432 h 3632"/>
              <a:gd name="T16" fmla="*/ 8084 w 8085"/>
              <a:gd name="T17" fmla="*/ 3631 h 3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085" h="3632">
                <a:moveTo>
                  <a:pt x="8084" y="3631"/>
                </a:moveTo>
                <a:lnTo>
                  <a:pt x="0" y="3631"/>
                </a:lnTo>
                <a:lnTo>
                  <a:pt x="0" y="56"/>
                </a:lnTo>
                <a:lnTo>
                  <a:pt x="0" y="56"/>
                </a:lnTo>
                <a:cubicBezTo>
                  <a:pt x="1357" y="323"/>
                  <a:pt x="1609" y="1542"/>
                  <a:pt x="2631" y="2108"/>
                </a:cubicBezTo>
                <a:lnTo>
                  <a:pt x="2631" y="2108"/>
                </a:lnTo>
                <a:cubicBezTo>
                  <a:pt x="4936" y="3357"/>
                  <a:pt x="6520" y="0"/>
                  <a:pt x="8000" y="3432"/>
                </a:cubicBezTo>
                <a:lnTo>
                  <a:pt x="8000" y="3432"/>
                </a:lnTo>
                <a:cubicBezTo>
                  <a:pt x="8030" y="3500"/>
                  <a:pt x="8058" y="3566"/>
                  <a:pt x="8084" y="3631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265" dirty="0">
              <a:latin typeface="Poppins" panose="00000500000000000000" pitchFamily="2" charset="0"/>
            </a:endParaRPr>
          </a:p>
        </p:txBody>
      </p:sp>
      <p:sp>
        <p:nvSpPr>
          <p:cNvPr id="14" name="Freeform 20"/>
          <p:cNvSpPr>
            <a:spLocks noChangeArrowheads="1"/>
          </p:cNvSpPr>
          <p:nvPr/>
        </p:nvSpPr>
        <p:spPr bwMode="auto">
          <a:xfrm>
            <a:off x="6050306" y="2015924"/>
            <a:ext cx="1854037" cy="389458"/>
          </a:xfrm>
          <a:custGeom>
            <a:avLst/>
            <a:gdLst>
              <a:gd name="T0" fmla="*/ 2669 w 2981"/>
              <a:gd name="T1" fmla="*/ 624 h 625"/>
              <a:gd name="T2" fmla="*/ 310 w 2981"/>
              <a:gd name="T3" fmla="*/ 624 h 625"/>
              <a:gd name="T4" fmla="*/ 310 w 2981"/>
              <a:gd name="T5" fmla="*/ 624 h 625"/>
              <a:gd name="T6" fmla="*/ 0 w 2981"/>
              <a:gd name="T7" fmla="*/ 312 h 625"/>
              <a:gd name="T8" fmla="*/ 0 w 2981"/>
              <a:gd name="T9" fmla="*/ 312 h 625"/>
              <a:gd name="T10" fmla="*/ 310 w 2981"/>
              <a:gd name="T11" fmla="*/ 0 h 625"/>
              <a:gd name="T12" fmla="*/ 2669 w 2981"/>
              <a:gd name="T13" fmla="*/ 0 h 625"/>
              <a:gd name="T14" fmla="*/ 2669 w 2981"/>
              <a:gd name="T15" fmla="*/ 0 h 625"/>
              <a:gd name="T16" fmla="*/ 2980 w 2981"/>
              <a:gd name="T17" fmla="*/ 312 h 625"/>
              <a:gd name="T18" fmla="*/ 2980 w 2981"/>
              <a:gd name="T19" fmla="*/ 312 h 625"/>
              <a:gd name="T20" fmla="*/ 2669 w 2981"/>
              <a:gd name="T21" fmla="*/ 624 h 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81" h="625">
                <a:moveTo>
                  <a:pt x="2669" y="624"/>
                </a:moveTo>
                <a:lnTo>
                  <a:pt x="310" y="624"/>
                </a:lnTo>
                <a:lnTo>
                  <a:pt x="310" y="624"/>
                </a:lnTo>
                <a:cubicBezTo>
                  <a:pt x="138" y="624"/>
                  <a:pt x="0" y="484"/>
                  <a:pt x="0" y="312"/>
                </a:cubicBezTo>
                <a:lnTo>
                  <a:pt x="0" y="312"/>
                </a:lnTo>
                <a:cubicBezTo>
                  <a:pt x="0" y="140"/>
                  <a:pt x="138" y="0"/>
                  <a:pt x="310" y="0"/>
                </a:cubicBezTo>
                <a:lnTo>
                  <a:pt x="2669" y="0"/>
                </a:lnTo>
                <a:lnTo>
                  <a:pt x="2669" y="0"/>
                </a:lnTo>
                <a:cubicBezTo>
                  <a:pt x="2841" y="0"/>
                  <a:pt x="2980" y="140"/>
                  <a:pt x="2980" y="312"/>
                </a:cubicBezTo>
                <a:lnTo>
                  <a:pt x="2980" y="312"/>
                </a:lnTo>
                <a:cubicBezTo>
                  <a:pt x="2980" y="484"/>
                  <a:pt x="2841" y="624"/>
                  <a:pt x="2669" y="624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265" dirty="0">
              <a:latin typeface="Poppins" panose="00000500000000000000" pitchFamily="2" charset="0"/>
            </a:endParaRPr>
          </a:p>
        </p:txBody>
      </p:sp>
      <p:sp>
        <p:nvSpPr>
          <p:cNvPr id="15" name="Line 30"/>
          <p:cNvSpPr>
            <a:spLocks noChangeShapeType="1"/>
          </p:cNvSpPr>
          <p:nvPr/>
        </p:nvSpPr>
        <p:spPr bwMode="auto">
          <a:xfrm>
            <a:off x="6974581" y="71"/>
            <a:ext cx="2744" cy="2015855"/>
          </a:xfrm>
          <a:prstGeom prst="line">
            <a:avLst/>
          </a:prstGeom>
          <a:noFill/>
          <a:ln w="38100" cap="flat">
            <a:solidFill>
              <a:schemeClr val="accent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65" dirty="0">
              <a:latin typeface="Poppins" panose="00000500000000000000" pitchFamily="2" charset="0"/>
            </a:endParaRPr>
          </a:p>
        </p:txBody>
      </p:sp>
      <p:sp>
        <p:nvSpPr>
          <p:cNvPr id="16" name="Freeform 31"/>
          <p:cNvSpPr>
            <a:spLocks noChangeArrowheads="1"/>
          </p:cNvSpPr>
          <p:nvPr/>
        </p:nvSpPr>
        <p:spPr bwMode="auto">
          <a:xfrm>
            <a:off x="9681586" y="71"/>
            <a:ext cx="2490333" cy="2567127"/>
          </a:xfrm>
          <a:custGeom>
            <a:avLst/>
            <a:gdLst>
              <a:gd name="T0" fmla="*/ 87 w 4005"/>
              <a:gd name="T1" fmla="*/ 0 h 4127"/>
              <a:gd name="T2" fmla="*/ 3499 w 4005"/>
              <a:gd name="T3" fmla="*/ 0 h 4127"/>
              <a:gd name="T4" fmla="*/ 3499 w 4005"/>
              <a:gd name="T5" fmla="*/ 0 h 4127"/>
              <a:gd name="T6" fmla="*/ 4004 w 4005"/>
              <a:gd name="T7" fmla="*/ 221 h 4127"/>
              <a:gd name="T8" fmla="*/ 4004 w 4005"/>
              <a:gd name="T9" fmla="*/ 4003 h 4127"/>
              <a:gd name="T10" fmla="*/ 4004 w 4005"/>
              <a:gd name="T11" fmla="*/ 4003 h 4127"/>
              <a:gd name="T12" fmla="*/ 2652 w 4005"/>
              <a:gd name="T13" fmla="*/ 3744 h 4127"/>
              <a:gd name="T14" fmla="*/ 2652 w 4005"/>
              <a:gd name="T15" fmla="*/ 3744 h 4127"/>
              <a:gd name="T16" fmla="*/ 2614 w 4005"/>
              <a:gd name="T17" fmla="*/ 3713 h 4127"/>
              <a:gd name="T18" fmla="*/ 2614 w 4005"/>
              <a:gd name="T19" fmla="*/ 3713 h 4127"/>
              <a:gd name="T20" fmla="*/ 2259 w 4005"/>
              <a:gd name="T21" fmla="*/ 3285 h 4127"/>
              <a:gd name="T22" fmla="*/ 2259 w 4005"/>
              <a:gd name="T23" fmla="*/ 3285 h 4127"/>
              <a:gd name="T24" fmla="*/ 1682 w 4005"/>
              <a:gd name="T25" fmla="*/ 1644 h 4127"/>
              <a:gd name="T26" fmla="*/ 1682 w 4005"/>
              <a:gd name="T27" fmla="*/ 1644 h 4127"/>
              <a:gd name="T28" fmla="*/ 1454 w 4005"/>
              <a:gd name="T29" fmla="*/ 1509 h 4127"/>
              <a:gd name="T30" fmla="*/ 1454 w 4005"/>
              <a:gd name="T31" fmla="*/ 1509 h 4127"/>
              <a:gd name="T32" fmla="*/ 1431 w 4005"/>
              <a:gd name="T33" fmla="*/ 1500 h 4127"/>
              <a:gd name="T34" fmla="*/ 1431 w 4005"/>
              <a:gd name="T35" fmla="*/ 1500 h 4127"/>
              <a:gd name="T36" fmla="*/ 568 w 4005"/>
              <a:gd name="T37" fmla="*/ 1229 h 4127"/>
              <a:gd name="T38" fmla="*/ 568 w 4005"/>
              <a:gd name="T39" fmla="*/ 1229 h 4127"/>
              <a:gd name="T40" fmla="*/ 87 w 4005"/>
              <a:gd name="T41" fmla="*/ 0 h 4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005" h="4127">
                <a:moveTo>
                  <a:pt x="87" y="0"/>
                </a:moveTo>
                <a:lnTo>
                  <a:pt x="3499" y="0"/>
                </a:lnTo>
                <a:lnTo>
                  <a:pt x="3499" y="0"/>
                </a:lnTo>
                <a:cubicBezTo>
                  <a:pt x="3671" y="68"/>
                  <a:pt x="3840" y="141"/>
                  <a:pt x="4004" y="221"/>
                </a:cubicBezTo>
                <a:lnTo>
                  <a:pt x="4004" y="4003"/>
                </a:lnTo>
                <a:lnTo>
                  <a:pt x="4004" y="4003"/>
                </a:lnTo>
                <a:cubicBezTo>
                  <a:pt x="3539" y="4126"/>
                  <a:pt x="3049" y="4066"/>
                  <a:pt x="2652" y="3744"/>
                </a:cubicBezTo>
                <a:lnTo>
                  <a:pt x="2652" y="3744"/>
                </a:lnTo>
                <a:cubicBezTo>
                  <a:pt x="2639" y="3734"/>
                  <a:pt x="2626" y="3724"/>
                  <a:pt x="2614" y="3713"/>
                </a:cubicBezTo>
                <a:lnTo>
                  <a:pt x="2614" y="3713"/>
                </a:lnTo>
                <a:cubicBezTo>
                  <a:pt x="2484" y="3601"/>
                  <a:pt x="2364" y="3459"/>
                  <a:pt x="2259" y="3285"/>
                </a:cubicBezTo>
                <a:lnTo>
                  <a:pt x="2259" y="3285"/>
                </a:lnTo>
                <a:cubicBezTo>
                  <a:pt x="1958" y="2816"/>
                  <a:pt x="2126" y="2047"/>
                  <a:pt x="1682" y="1644"/>
                </a:cubicBezTo>
                <a:lnTo>
                  <a:pt x="1682" y="1644"/>
                </a:lnTo>
                <a:cubicBezTo>
                  <a:pt x="1619" y="1583"/>
                  <a:pt x="1541" y="1541"/>
                  <a:pt x="1454" y="1509"/>
                </a:cubicBezTo>
                <a:lnTo>
                  <a:pt x="1454" y="1509"/>
                </a:lnTo>
                <a:cubicBezTo>
                  <a:pt x="1446" y="1506"/>
                  <a:pt x="1438" y="1503"/>
                  <a:pt x="1431" y="1500"/>
                </a:cubicBezTo>
                <a:lnTo>
                  <a:pt x="1431" y="1500"/>
                </a:lnTo>
                <a:cubicBezTo>
                  <a:pt x="1154" y="1406"/>
                  <a:pt x="797" y="1402"/>
                  <a:pt x="568" y="1229"/>
                </a:cubicBezTo>
                <a:lnTo>
                  <a:pt x="568" y="1229"/>
                </a:lnTo>
                <a:cubicBezTo>
                  <a:pt x="236" y="961"/>
                  <a:pt x="0" y="434"/>
                  <a:pt x="87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265" dirty="0">
              <a:latin typeface="Poppins" panose="00000500000000000000" pitchFamily="2" charset="0"/>
            </a:endParaRPr>
          </a:p>
        </p:txBody>
      </p:sp>
      <p:sp>
        <p:nvSpPr>
          <p:cNvPr id="17" name="Freeform 32"/>
          <p:cNvSpPr>
            <a:spLocks noChangeArrowheads="1"/>
          </p:cNvSpPr>
          <p:nvPr/>
        </p:nvSpPr>
        <p:spPr bwMode="auto">
          <a:xfrm>
            <a:off x="0" y="5117870"/>
            <a:ext cx="2994984" cy="1727875"/>
          </a:xfrm>
          <a:custGeom>
            <a:avLst/>
            <a:gdLst>
              <a:gd name="T0" fmla="*/ 4694 w 4815"/>
              <a:gd name="T1" fmla="*/ 1658 h 2780"/>
              <a:gd name="T2" fmla="*/ 4694 w 4815"/>
              <a:gd name="T3" fmla="*/ 1658 h 2780"/>
              <a:gd name="T4" fmla="*/ 3204 w 4815"/>
              <a:gd name="T5" fmla="*/ 552 h 2780"/>
              <a:gd name="T6" fmla="*/ 3204 w 4815"/>
              <a:gd name="T7" fmla="*/ 552 h 2780"/>
              <a:gd name="T8" fmla="*/ 2453 w 4815"/>
              <a:gd name="T9" fmla="*/ 727 h 2780"/>
              <a:gd name="T10" fmla="*/ 2453 w 4815"/>
              <a:gd name="T11" fmla="*/ 727 h 2780"/>
              <a:gd name="T12" fmla="*/ 1476 w 4815"/>
              <a:gd name="T13" fmla="*/ 865 h 2780"/>
              <a:gd name="T14" fmla="*/ 1476 w 4815"/>
              <a:gd name="T15" fmla="*/ 865 h 2780"/>
              <a:gd name="T16" fmla="*/ 1005 w 4815"/>
              <a:gd name="T17" fmla="*/ 482 h 2780"/>
              <a:gd name="T18" fmla="*/ 1005 w 4815"/>
              <a:gd name="T19" fmla="*/ 482 h 2780"/>
              <a:gd name="T20" fmla="*/ 556 w 4815"/>
              <a:gd name="T21" fmla="*/ 94 h 2780"/>
              <a:gd name="T22" fmla="*/ 556 w 4815"/>
              <a:gd name="T23" fmla="*/ 94 h 2780"/>
              <a:gd name="T24" fmla="*/ 0 w 4815"/>
              <a:gd name="T25" fmla="*/ 9 h 2780"/>
              <a:gd name="T26" fmla="*/ 0 w 4815"/>
              <a:gd name="T27" fmla="*/ 29 h 2780"/>
              <a:gd name="T28" fmla="*/ 0 w 4815"/>
              <a:gd name="T29" fmla="*/ 29 h 2780"/>
              <a:gd name="T30" fmla="*/ 549 w 4815"/>
              <a:gd name="T31" fmla="*/ 113 h 2780"/>
              <a:gd name="T32" fmla="*/ 549 w 4815"/>
              <a:gd name="T33" fmla="*/ 113 h 2780"/>
              <a:gd name="T34" fmla="*/ 990 w 4815"/>
              <a:gd name="T35" fmla="*/ 496 h 2780"/>
              <a:gd name="T36" fmla="*/ 990 w 4815"/>
              <a:gd name="T37" fmla="*/ 496 h 2780"/>
              <a:gd name="T38" fmla="*/ 1470 w 4815"/>
              <a:gd name="T39" fmla="*/ 885 h 2780"/>
              <a:gd name="T40" fmla="*/ 1470 w 4815"/>
              <a:gd name="T41" fmla="*/ 885 h 2780"/>
              <a:gd name="T42" fmla="*/ 2460 w 4815"/>
              <a:gd name="T43" fmla="*/ 746 h 2780"/>
              <a:gd name="T44" fmla="*/ 2460 w 4815"/>
              <a:gd name="T45" fmla="*/ 746 h 2780"/>
              <a:gd name="T46" fmla="*/ 3203 w 4815"/>
              <a:gd name="T47" fmla="*/ 572 h 2780"/>
              <a:gd name="T48" fmla="*/ 3203 w 4815"/>
              <a:gd name="T49" fmla="*/ 572 h 2780"/>
              <a:gd name="T50" fmla="*/ 4675 w 4815"/>
              <a:gd name="T51" fmla="*/ 1664 h 2780"/>
              <a:gd name="T52" fmla="*/ 4675 w 4815"/>
              <a:gd name="T53" fmla="*/ 1664 h 2780"/>
              <a:gd name="T54" fmla="*/ 4708 w 4815"/>
              <a:gd name="T55" fmla="*/ 2779 h 2780"/>
              <a:gd name="T56" fmla="*/ 4729 w 4815"/>
              <a:gd name="T57" fmla="*/ 2779 h 2780"/>
              <a:gd name="T58" fmla="*/ 4729 w 4815"/>
              <a:gd name="T59" fmla="*/ 2779 h 2780"/>
              <a:gd name="T60" fmla="*/ 4694 w 4815"/>
              <a:gd name="T61" fmla="*/ 1658 h 27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815" h="2780">
                <a:moveTo>
                  <a:pt x="4694" y="1658"/>
                </a:moveTo>
                <a:lnTo>
                  <a:pt x="4694" y="1658"/>
                </a:lnTo>
                <a:cubicBezTo>
                  <a:pt x="4482" y="974"/>
                  <a:pt x="3939" y="571"/>
                  <a:pt x="3204" y="552"/>
                </a:cubicBezTo>
                <a:lnTo>
                  <a:pt x="3204" y="552"/>
                </a:lnTo>
                <a:cubicBezTo>
                  <a:pt x="2957" y="539"/>
                  <a:pt x="2701" y="634"/>
                  <a:pt x="2453" y="727"/>
                </a:cubicBezTo>
                <a:lnTo>
                  <a:pt x="2453" y="727"/>
                </a:lnTo>
                <a:cubicBezTo>
                  <a:pt x="2131" y="847"/>
                  <a:pt x="1799" y="971"/>
                  <a:pt x="1476" y="865"/>
                </a:cubicBezTo>
                <a:lnTo>
                  <a:pt x="1476" y="865"/>
                </a:lnTo>
                <a:cubicBezTo>
                  <a:pt x="1294" y="813"/>
                  <a:pt x="1153" y="652"/>
                  <a:pt x="1005" y="482"/>
                </a:cubicBezTo>
                <a:lnTo>
                  <a:pt x="1005" y="482"/>
                </a:lnTo>
                <a:cubicBezTo>
                  <a:pt x="870" y="329"/>
                  <a:pt x="731" y="169"/>
                  <a:pt x="556" y="94"/>
                </a:cubicBezTo>
                <a:lnTo>
                  <a:pt x="556" y="94"/>
                </a:lnTo>
                <a:cubicBezTo>
                  <a:pt x="392" y="30"/>
                  <a:pt x="197" y="0"/>
                  <a:pt x="0" y="9"/>
                </a:cubicBezTo>
                <a:lnTo>
                  <a:pt x="0" y="29"/>
                </a:lnTo>
                <a:lnTo>
                  <a:pt x="0" y="29"/>
                </a:lnTo>
                <a:cubicBezTo>
                  <a:pt x="194" y="21"/>
                  <a:pt x="387" y="50"/>
                  <a:pt x="549" y="113"/>
                </a:cubicBezTo>
                <a:lnTo>
                  <a:pt x="549" y="113"/>
                </a:lnTo>
                <a:cubicBezTo>
                  <a:pt x="719" y="187"/>
                  <a:pt x="856" y="344"/>
                  <a:pt x="990" y="496"/>
                </a:cubicBezTo>
                <a:lnTo>
                  <a:pt x="990" y="496"/>
                </a:lnTo>
                <a:cubicBezTo>
                  <a:pt x="1140" y="668"/>
                  <a:pt x="1283" y="831"/>
                  <a:pt x="1470" y="885"/>
                </a:cubicBezTo>
                <a:lnTo>
                  <a:pt x="1470" y="885"/>
                </a:lnTo>
                <a:cubicBezTo>
                  <a:pt x="1799" y="992"/>
                  <a:pt x="2135" y="867"/>
                  <a:pt x="2460" y="746"/>
                </a:cubicBezTo>
                <a:lnTo>
                  <a:pt x="2460" y="746"/>
                </a:lnTo>
                <a:cubicBezTo>
                  <a:pt x="2706" y="654"/>
                  <a:pt x="2960" y="559"/>
                  <a:pt x="3203" y="572"/>
                </a:cubicBezTo>
                <a:lnTo>
                  <a:pt x="3203" y="572"/>
                </a:lnTo>
                <a:cubicBezTo>
                  <a:pt x="3929" y="591"/>
                  <a:pt x="4465" y="989"/>
                  <a:pt x="4675" y="1664"/>
                </a:cubicBezTo>
                <a:lnTo>
                  <a:pt x="4675" y="1664"/>
                </a:lnTo>
                <a:cubicBezTo>
                  <a:pt x="4783" y="2011"/>
                  <a:pt x="4793" y="2402"/>
                  <a:pt x="4708" y="2779"/>
                </a:cubicBezTo>
                <a:lnTo>
                  <a:pt x="4729" y="2779"/>
                </a:lnTo>
                <a:lnTo>
                  <a:pt x="4729" y="2779"/>
                </a:lnTo>
                <a:cubicBezTo>
                  <a:pt x="4814" y="2399"/>
                  <a:pt x="4803" y="2007"/>
                  <a:pt x="4694" y="1658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265" dirty="0">
              <a:latin typeface="Poppins" panose="00000500000000000000" pitchFamily="2" charset="0"/>
            </a:endParaRPr>
          </a:p>
        </p:txBody>
      </p:sp>
      <p:sp>
        <p:nvSpPr>
          <p:cNvPr id="18" name="Freeform 33"/>
          <p:cNvSpPr>
            <a:spLocks noChangeArrowheads="1"/>
          </p:cNvSpPr>
          <p:nvPr/>
        </p:nvSpPr>
        <p:spPr bwMode="auto">
          <a:xfrm>
            <a:off x="1" y="6615363"/>
            <a:ext cx="230384" cy="233127"/>
          </a:xfrm>
          <a:custGeom>
            <a:avLst/>
            <a:gdLst>
              <a:gd name="T0" fmla="*/ 0 w 370"/>
              <a:gd name="T1" fmla="*/ 0 h 374"/>
              <a:gd name="T2" fmla="*/ 0 w 370"/>
              <a:gd name="T3" fmla="*/ 29 h 374"/>
              <a:gd name="T4" fmla="*/ 0 w 370"/>
              <a:gd name="T5" fmla="*/ 29 h 374"/>
              <a:gd name="T6" fmla="*/ 340 w 370"/>
              <a:gd name="T7" fmla="*/ 373 h 374"/>
              <a:gd name="T8" fmla="*/ 369 w 370"/>
              <a:gd name="T9" fmla="*/ 373 h 374"/>
              <a:gd name="T10" fmla="*/ 369 w 370"/>
              <a:gd name="T11" fmla="*/ 373 h 374"/>
              <a:gd name="T12" fmla="*/ 0 w 370"/>
              <a:gd name="T13" fmla="*/ 0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0" h="374">
                <a:moveTo>
                  <a:pt x="0" y="0"/>
                </a:moveTo>
                <a:lnTo>
                  <a:pt x="0" y="29"/>
                </a:lnTo>
                <a:lnTo>
                  <a:pt x="0" y="29"/>
                </a:lnTo>
                <a:cubicBezTo>
                  <a:pt x="112" y="148"/>
                  <a:pt x="225" y="262"/>
                  <a:pt x="340" y="373"/>
                </a:cubicBezTo>
                <a:lnTo>
                  <a:pt x="369" y="373"/>
                </a:lnTo>
                <a:lnTo>
                  <a:pt x="369" y="373"/>
                </a:lnTo>
                <a:cubicBezTo>
                  <a:pt x="245" y="253"/>
                  <a:pt x="121" y="129"/>
                  <a:pt x="0" y="0"/>
                </a:cubicBezTo>
              </a:path>
            </a:pathLst>
          </a:custGeom>
          <a:solidFill>
            <a:srgbClr val="E7384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A8DADC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65" dirty="0">
              <a:latin typeface="Poppins" panose="000005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02329" y="2579875"/>
            <a:ext cx="5543756" cy="47089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lnSpc>
                <a:spcPts val="9400"/>
              </a:lnSpc>
              <a:defRPr sz="8000" b="1" spc="-29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6000" spc="-560" dirty="0">
                <a:latin typeface="Segoe UI" panose="020B0502040204020203" pitchFamily="34" charset="0"/>
                <a:cs typeface="Segoe UI" panose="020B0502040204020203" pitchFamily="34" charset="0"/>
              </a:rPr>
              <a:t>ANY QUESTIONS?</a:t>
            </a:r>
          </a:p>
          <a:p>
            <a:pPr algn="l">
              <a:lnSpc>
                <a:spcPct val="100000"/>
              </a:lnSpc>
            </a:pPr>
            <a:endParaRPr lang="en-US" sz="6000" spc="-56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>
              <a:lnSpc>
                <a:spcPct val="100000"/>
              </a:lnSpc>
            </a:pPr>
            <a:endParaRPr lang="en-US" sz="6000" spc="-56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>
              <a:lnSpc>
                <a:spcPct val="100000"/>
              </a:lnSpc>
            </a:pPr>
            <a:endParaRPr lang="en-US" sz="6000" spc="-56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53502" y="2003250"/>
            <a:ext cx="2675953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600" b="1" spc="-3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YOU!          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hank you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person holding a sign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179" y="746148"/>
            <a:ext cx="7875564" cy="53657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llow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78114" y="3537377"/>
            <a:ext cx="401221" cy="365125"/>
          </a:xfrm>
          <a:prstGeom prst="rect">
            <a:avLst/>
          </a:prstGeom>
        </p:spPr>
        <p:txBody>
          <a:bodyPr/>
          <a:lstStyle/>
          <a:p>
            <a:fld id="{7A393833-1A1E-46FA-88D2-B2F6D307094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1"/>
            <a:ext cx="12192000" cy="6215063"/>
          </a:xfrm>
          <a:prstGeom prst="rect">
            <a:avLst/>
          </a:prstGeom>
          <a:solidFill>
            <a:srgbClr val="F2F2F2">
              <a:alpha val="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65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5000" contrast="-35000"/>
                    </a14:imgEffect>
                    <a14:imgEffect>
                      <a14:saturation sat="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09" b="21487"/>
          <a:stretch>
            <a:fillRect/>
          </a:stretch>
        </p:blipFill>
        <p:spPr>
          <a:xfrm>
            <a:off x="0" y="0"/>
            <a:ext cx="12192000" cy="6230938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0" y="1"/>
            <a:ext cx="12192000" cy="6332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/>
          </a:p>
        </p:txBody>
      </p:sp>
      <p:sp>
        <p:nvSpPr>
          <p:cNvPr id="9" name="Freeform 2"/>
          <p:cNvSpPr>
            <a:spLocks noChangeArrowheads="1"/>
          </p:cNvSpPr>
          <p:nvPr/>
        </p:nvSpPr>
        <p:spPr bwMode="auto">
          <a:xfrm>
            <a:off x="7446342" y="908593"/>
            <a:ext cx="4745656" cy="5276888"/>
          </a:xfrm>
          <a:custGeom>
            <a:avLst/>
            <a:gdLst>
              <a:gd name="T0" fmla="*/ 675 w 8271"/>
              <a:gd name="T1" fmla="*/ 9197 h 9198"/>
              <a:gd name="T2" fmla="*/ 709 w 8271"/>
              <a:gd name="T3" fmla="*/ 9197 h 9198"/>
              <a:gd name="T4" fmla="*/ 709 w 8271"/>
              <a:gd name="T5" fmla="*/ 9197 h 9198"/>
              <a:gd name="T6" fmla="*/ 527 w 8271"/>
              <a:gd name="T7" fmla="*/ 8803 h 9198"/>
              <a:gd name="T8" fmla="*/ 527 w 8271"/>
              <a:gd name="T9" fmla="*/ 8803 h 9198"/>
              <a:gd name="T10" fmla="*/ 30 w 8271"/>
              <a:gd name="T11" fmla="*/ 6345 h 9198"/>
              <a:gd name="T12" fmla="*/ 30 w 8271"/>
              <a:gd name="T13" fmla="*/ 6345 h 9198"/>
              <a:gd name="T14" fmla="*/ 527 w 8271"/>
              <a:gd name="T15" fmla="*/ 3886 h 9198"/>
              <a:gd name="T16" fmla="*/ 527 w 8271"/>
              <a:gd name="T17" fmla="*/ 3886 h 9198"/>
              <a:gd name="T18" fmla="*/ 1880 w 8271"/>
              <a:gd name="T19" fmla="*/ 1880 h 9198"/>
              <a:gd name="T20" fmla="*/ 1880 w 8271"/>
              <a:gd name="T21" fmla="*/ 1880 h 9198"/>
              <a:gd name="T22" fmla="*/ 3888 w 8271"/>
              <a:gd name="T23" fmla="*/ 526 h 9198"/>
              <a:gd name="T24" fmla="*/ 3888 w 8271"/>
              <a:gd name="T25" fmla="*/ 526 h 9198"/>
              <a:gd name="T26" fmla="*/ 6346 w 8271"/>
              <a:gd name="T27" fmla="*/ 30 h 9198"/>
              <a:gd name="T28" fmla="*/ 6346 w 8271"/>
              <a:gd name="T29" fmla="*/ 30 h 9198"/>
              <a:gd name="T30" fmla="*/ 8270 w 8271"/>
              <a:gd name="T31" fmla="*/ 328 h 9198"/>
              <a:gd name="T32" fmla="*/ 8270 w 8271"/>
              <a:gd name="T33" fmla="*/ 296 h 9198"/>
              <a:gd name="T34" fmla="*/ 8270 w 8271"/>
              <a:gd name="T35" fmla="*/ 296 h 9198"/>
              <a:gd name="T36" fmla="*/ 6346 w 8271"/>
              <a:gd name="T37" fmla="*/ 0 h 9198"/>
              <a:gd name="T38" fmla="*/ 6346 w 8271"/>
              <a:gd name="T39" fmla="*/ 0 h 9198"/>
              <a:gd name="T40" fmla="*/ 3876 w 8271"/>
              <a:gd name="T41" fmla="*/ 498 h 9198"/>
              <a:gd name="T42" fmla="*/ 3876 w 8271"/>
              <a:gd name="T43" fmla="*/ 498 h 9198"/>
              <a:gd name="T44" fmla="*/ 1859 w 8271"/>
              <a:gd name="T45" fmla="*/ 1858 h 9198"/>
              <a:gd name="T46" fmla="*/ 1859 w 8271"/>
              <a:gd name="T47" fmla="*/ 1858 h 9198"/>
              <a:gd name="T48" fmla="*/ 498 w 8271"/>
              <a:gd name="T49" fmla="*/ 3875 h 9198"/>
              <a:gd name="T50" fmla="*/ 498 w 8271"/>
              <a:gd name="T51" fmla="*/ 3875 h 9198"/>
              <a:gd name="T52" fmla="*/ 0 w 8271"/>
              <a:gd name="T53" fmla="*/ 6345 h 9198"/>
              <a:gd name="T54" fmla="*/ 0 w 8271"/>
              <a:gd name="T55" fmla="*/ 6345 h 9198"/>
              <a:gd name="T56" fmla="*/ 498 w 8271"/>
              <a:gd name="T57" fmla="*/ 8815 h 9198"/>
              <a:gd name="T58" fmla="*/ 498 w 8271"/>
              <a:gd name="T59" fmla="*/ 8815 h 9198"/>
              <a:gd name="T60" fmla="*/ 675 w 8271"/>
              <a:gd name="T61" fmla="*/ 9197 h 9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8271" h="9198">
                <a:moveTo>
                  <a:pt x="675" y="9197"/>
                </a:moveTo>
                <a:lnTo>
                  <a:pt x="709" y="9197"/>
                </a:lnTo>
                <a:lnTo>
                  <a:pt x="709" y="9197"/>
                </a:lnTo>
                <a:cubicBezTo>
                  <a:pt x="645" y="9068"/>
                  <a:pt x="583" y="8937"/>
                  <a:pt x="527" y="8803"/>
                </a:cubicBezTo>
                <a:lnTo>
                  <a:pt x="527" y="8803"/>
                </a:lnTo>
                <a:cubicBezTo>
                  <a:pt x="197" y="8025"/>
                  <a:pt x="30" y="7197"/>
                  <a:pt x="30" y="6345"/>
                </a:cubicBezTo>
                <a:lnTo>
                  <a:pt x="30" y="6345"/>
                </a:lnTo>
                <a:cubicBezTo>
                  <a:pt x="30" y="5492"/>
                  <a:pt x="197" y="4665"/>
                  <a:pt x="527" y="3886"/>
                </a:cubicBezTo>
                <a:lnTo>
                  <a:pt x="527" y="3886"/>
                </a:lnTo>
                <a:cubicBezTo>
                  <a:pt x="845" y="3135"/>
                  <a:pt x="1300" y="2460"/>
                  <a:pt x="1880" y="1880"/>
                </a:cubicBezTo>
                <a:lnTo>
                  <a:pt x="1880" y="1880"/>
                </a:lnTo>
                <a:cubicBezTo>
                  <a:pt x="2460" y="1300"/>
                  <a:pt x="3136" y="844"/>
                  <a:pt x="3888" y="526"/>
                </a:cubicBezTo>
                <a:lnTo>
                  <a:pt x="3888" y="526"/>
                </a:lnTo>
                <a:cubicBezTo>
                  <a:pt x="4667" y="197"/>
                  <a:pt x="5494" y="30"/>
                  <a:pt x="6346" y="30"/>
                </a:cubicBezTo>
                <a:lnTo>
                  <a:pt x="6346" y="30"/>
                </a:lnTo>
                <a:cubicBezTo>
                  <a:pt x="7007" y="30"/>
                  <a:pt x="7651" y="130"/>
                  <a:pt x="8270" y="328"/>
                </a:cubicBezTo>
                <a:lnTo>
                  <a:pt x="8270" y="296"/>
                </a:lnTo>
                <a:lnTo>
                  <a:pt x="8270" y="296"/>
                </a:lnTo>
                <a:cubicBezTo>
                  <a:pt x="7651" y="99"/>
                  <a:pt x="7007" y="0"/>
                  <a:pt x="6346" y="0"/>
                </a:cubicBezTo>
                <a:lnTo>
                  <a:pt x="6346" y="0"/>
                </a:lnTo>
                <a:cubicBezTo>
                  <a:pt x="5489" y="0"/>
                  <a:pt x="4658" y="167"/>
                  <a:pt x="3876" y="498"/>
                </a:cubicBezTo>
                <a:lnTo>
                  <a:pt x="3876" y="498"/>
                </a:lnTo>
                <a:cubicBezTo>
                  <a:pt x="3120" y="818"/>
                  <a:pt x="2441" y="1275"/>
                  <a:pt x="1859" y="1858"/>
                </a:cubicBezTo>
                <a:lnTo>
                  <a:pt x="1859" y="1858"/>
                </a:lnTo>
                <a:cubicBezTo>
                  <a:pt x="1276" y="2441"/>
                  <a:pt x="818" y="3120"/>
                  <a:pt x="498" y="3875"/>
                </a:cubicBezTo>
                <a:lnTo>
                  <a:pt x="498" y="3875"/>
                </a:lnTo>
                <a:cubicBezTo>
                  <a:pt x="168" y="4657"/>
                  <a:pt x="0" y="5488"/>
                  <a:pt x="0" y="6345"/>
                </a:cubicBezTo>
                <a:lnTo>
                  <a:pt x="0" y="6345"/>
                </a:lnTo>
                <a:cubicBezTo>
                  <a:pt x="0" y="7202"/>
                  <a:pt x="168" y="8033"/>
                  <a:pt x="498" y="8815"/>
                </a:cubicBezTo>
                <a:lnTo>
                  <a:pt x="498" y="8815"/>
                </a:lnTo>
                <a:cubicBezTo>
                  <a:pt x="553" y="8945"/>
                  <a:pt x="612" y="9072"/>
                  <a:pt x="675" y="9197"/>
                </a:cubicBezTo>
              </a:path>
            </a:pathLst>
          </a:custGeom>
          <a:solidFill>
            <a:srgbClr val="E2EE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 dirty="0">
              <a:latin typeface="DM Sans" pitchFamily="2" charset="77"/>
            </a:endParaRPr>
          </a:p>
        </p:txBody>
      </p:sp>
      <p:sp>
        <p:nvSpPr>
          <p:cNvPr id="10" name="Freeform 3"/>
          <p:cNvSpPr>
            <a:spLocks noChangeArrowheads="1"/>
          </p:cNvSpPr>
          <p:nvPr/>
        </p:nvSpPr>
        <p:spPr bwMode="auto">
          <a:xfrm>
            <a:off x="7969983" y="1429703"/>
            <a:ext cx="4222016" cy="4753246"/>
          </a:xfrm>
          <a:custGeom>
            <a:avLst/>
            <a:gdLst>
              <a:gd name="T0" fmla="*/ 806 w 7360"/>
              <a:gd name="T1" fmla="*/ 8287 h 8288"/>
              <a:gd name="T2" fmla="*/ 842 w 7360"/>
              <a:gd name="T3" fmla="*/ 8287 h 8288"/>
              <a:gd name="T4" fmla="*/ 842 w 7360"/>
              <a:gd name="T5" fmla="*/ 8287 h 8288"/>
              <a:gd name="T6" fmla="*/ 455 w 7360"/>
              <a:gd name="T7" fmla="*/ 7539 h 8288"/>
              <a:gd name="T8" fmla="*/ 455 w 7360"/>
              <a:gd name="T9" fmla="*/ 7539 h 8288"/>
              <a:gd name="T10" fmla="*/ 30 w 7360"/>
              <a:gd name="T11" fmla="*/ 5435 h 8288"/>
              <a:gd name="T12" fmla="*/ 30 w 7360"/>
              <a:gd name="T13" fmla="*/ 5435 h 8288"/>
              <a:gd name="T14" fmla="*/ 455 w 7360"/>
              <a:gd name="T15" fmla="*/ 3331 h 8288"/>
              <a:gd name="T16" fmla="*/ 455 w 7360"/>
              <a:gd name="T17" fmla="*/ 3331 h 8288"/>
              <a:gd name="T18" fmla="*/ 1613 w 7360"/>
              <a:gd name="T19" fmla="*/ 1614 h 8288"/>
              <a:gd name="T20" fmla="*/ 1613 w 7360"/>
              <a:gd name="T21" fmla="*/ 1614 h 8288"/>
              <a:gd name="T22" fmla="*/ 3332 w 7360"/>
              <a:gd name="T23" fmla="*/ 455 h 8288"/>
              <a:gd name="T24" fmla="*/ 3332 w 7360"/>
              <a:gd name="T25" fmla="*/ 455 h 8288"/>
              <a:gd name="T26" fmla="*/ 5435 w 7360"/>
              <a:gd name="T27" fmla="*/ 30 h 8288"/>
              <a:gd name="T28" fmla="*/ 5435 w 7360"/>
              <a:gd name="T29" fmla="*/ 30 h 8288"/>
              <a:gd name="T30" fmla="*/ 7359 w 7360"/>
              <a:gd name="T31" fmla="*/ 383 h 8288"/>
              <a:gd name="T32" fmla="*/ 7359 w 7360"/>
              <a:gd name="T33" fmla="*/ 350 h 8288"/>
              <a:gd name="T34" fmla="*/ 7359 w 7360"/>
              <a:gd name="T35" fmla="*/ 350 h 8288"/>
              <a:gd name="T36" fmla="*/ 5435 w 7360"/>
              <a:gd name="T37" fmla="*/ 0 h 8288"/>
              <a:gd name="T38" fmla="*/ 5435 w 7360"/>
              <a:gd name="T39" fmla="*/ 0 h 8288"/>
              <a:gd name="T40" fmla="*/ 3319 w 7360"/>
              <a:gd name="T41" fmla="*/ 427 h 8288"/>
              <a:gd name="T42" fmla="*/ 3319 w 7360"/>
              <a:gd name="T43" fmla="*/ 427 h 8288"/>
              <a:gd name="T44" fmla="*/ 1592 w 7360"/>
              <a:gd name="T45" fmla="*/ 1592 h 8288"/>
              <a:gd name="T46" fmla="*/ 1592 w 7360"/>
              <a:gd name="T47" fmla="*/ 1592 h 8288"/>
              <a:gd name="T48" fmla="*/ 427 w 7360"/>
              <a:gd name="T49" fmla="*/ 3319 h 8288"/>
              <a:gd name="T50" fmla="*/ 427 w 7360"/>
              <a:gd name="T51" fmla="*/ 3319 h 8288"/>
              <a:gd name="T52" fmla="*/ 0 w 7360"/>
              <a:gd name="T53" fmla="*/ 5435 h 8288"/>
              <a:gd name="T54" fmla="*/ 0 w 7360"/>
              <a:gd name="T55" fmla="*/ 5435 h 8288"/>
              <a:gd name="T56" fmla="*/ 427 w 7360"/>
              <a:gd name="T57" fmla="*/ 7551 h 8288"/>
              <a:gd name="T58" fmla="*/ 427 w 7360"/>
              <a:gd name="T59" fmla="*/ 7551 h 8288"/>
              <a:gd name="T60" fmla="*/ 806 w 7360"/>
              <a:gd name="T61" fmla="*/ 8287 h 8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7360" h="8288">
                <a:moveTo>
                  <a:pt x="806" y="8287"/>
                </a:moveTo>
                <a:lnTo>
                  <a:pt x="842" y="8287"/>
                </a:lnTo>
                <a:lnTo>
                  <a:pt x="842" y="8287"/>
                </a:lnTo>
                <a:cubicBezTo>
                  <a:pt x="694" y="8049"/>
                  <a:pt x="565" y="7800"/>
                  <a:pt x="455" y="7539"/>
                </a:cubicBezTo>
                <a:lnTo>
                  <a:pt x="455" y="7539"/>
                </a:lnTo>
                <a:cubicBezTo>
                  <a:pt x="173" y="6872"/>
                  <a:pt x="30" y="6164"/>
                  <a:pt x="30" y="5435"/>
                </a:cubicBezTo>
                <a:lnTo>
                  <a:pt x="30" y="5435"/>
                </a:lnTo>
                <a:cubicBezTo>
                  <a:pt x="30" y="4705"/>
                  <a:pt x="173" y="3997"/>
                  <a:pt x="455" y="3331"/>
                </a:cubicBezTo>
                <a:lnTo>
                  <a:pt x="455" y="3331"/>
                </a:lnTo>
                <a:cubicBezTo>
                  <a:pt x="727" y="2688"/>
                  <a:pt x="1117" y="2110"/>
                  <a:pt x="1613" y="1614"/>
                </a:cubicBezTo>
                <a:lnTo>
                  <a:pt x="1613" y="1614"/>
                </a:lnTo>
                <a:cubicBezTo>
                  <a:pt x="2110" y="1117"/>
                  <a:pt x="2688" y="727"/>
                  <a:pt x="3332" y="455"/>
                </a:cubicBezTo>
                <a:lnTo>
                  <a:pt x="3332" y="455"/>
                </a:lnTo>
                <a:cubicBezTo>
                  <a:pt x="3998" y="173"/>
                  <a:pt x="4706" y="30"/>
                  <a:pt x="5435" y="30"/>
                </a:cubicBezTo>
                <a:lnTo>
                  <a:pt x="5435" y="30"/>
                </a:lnTo>
                <a:cubicBezTo>
                  <a:pt x="6100" y="30"/>
                  <a:pt x="6746" y="149"/>
                  <a:pt x="7359" y="383"/>
                </a:cubicBezTo>
                <a:lnTo>
                  <a:pt x="7359" y="350"/>
                </a:lnTo>
                <a:lnTo>
                  <a:pt x="7359" y="350"/>
                </a:lnTo>
                <a:cubicBezTo>
                  <a:pt x="6746" y="118"/>
                  <a:pt x="6099" y="0"/>
                  <a:pt x="5435" y="0"/>
                </a:cubicBezTo>
                <a:lnTo>
                  <a:pt x="5435" y="0"/>
                </a:lnTo>
                <a:cubicBezTo>
                  <a:pt x="4701" y="0"/>
                  <a:pt x="3989" y="143"/>
                  <a:pt x="3319" y="427"/>
                </a:cubicBezTo>
                <a:lnTo>
                  <a:pt x="3319" y="427"/>
                </a:lnTo>
                <a:cubicBezTo>
                  <a:pt x="2672" y="701"/>
                  <a:pt x="2091" y="1093"/>
                  <a:pt x="1592" y="1592"/>
                </a:cubicBezTo>
                <a:lnTo>
                  <a:pt x="1592" y="1592"/>
                </a:lnTo>
                <a:cubicBezTo>
                  <a:pt x="1093" y="2091"/>
                  <a:pt x="700" y="2673"/>
                  <a:pt x="427" y="3319"/>
                </a:cubicBezTo>
                <a:lnTo>
                  <a:pt x="427" y="3319"/>
                </a:lnTo>
                <a:cubicBezTo>
                  <a:pt x="143" y="3989"/>
                  <a:pt x="0" y="4701"/>
                  <a:pt x="0" y="5435"/>
                </a:cubicBezTo>
                <a:lnTo>
                  <a:pt x="0" y="5435"/>
                </a:lnTo>
                <a:cubicBezTo>
                  <a:pt x="0" y="6169"/>
                  <a:pt x="143" y="6881"/>
                  <a:pt x="427" y="7551"/>
                </a:cubicBezTo>
                <a:lnTo>
                  <a:pt x="427" y="7551"/>
                </a:lnTo>
                <a:cubicBezTo>
                  <a:pt x="535" y="7807"/>
                  <a:pt x="662" y="8053"/>
                  <a:pt x="806" y="8287"/>
                </a:cubicBezTo>
              </a:path>
            </a:pathLst>
          </a:custGeom>
          <a:solidFill>
            <a:srgbClr val="E2EE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 dirty="0">
              <a:latin typeface="DM Sans" pitchFamily="2" charset="77"/>
            </a:endParaRPr>
          </a:p>
        </p:txBody>
      </p:sp>
      <p:sp>
        <p:nvSpPr>
          <p:cNvPr id="11" name="Freeform 4"/>
          <p:cNvSpPr>
            <a:spLocks noChangeArrowheads="1"/>
          </p:cNvSpPr>
          <p:nvPr/>
        </p:nvSpPr>
        <p:spPr bwMode="auto">
          <a:xfrm>
            <a:off x="8491096" y="1950817"/>
            <a:ext cx="3700905" cy="4232133"/>
          </a:xfrm>
          <a:custGeom>
            <a:avLst/>
            <a:gdLst>
              <a:gd name="T0" fmla="*/ 1012 w 6450"/>
              <a:gd name="T1" fmla="*/ 7377 h 7378"/>
              <a:gd name="T2" fmla="*/ 1051 w 6450"/>
              <a:gd name="T3" fmla="*/ 7377 h 7378"/>
              <a:gd name="T4" fmla="*/ 1051 w 6450"/>
              <a:gd name="T5" fmla="*/ 7377 h 7378"/>
              <a:gd name="T6" fmla="*/ 384 w 6450"/>
              <a:gd name="T7" fmla="*/ 6274 h 7378"/>
              <a:gd name="T8" fmla="*/ 384 w 6450"/>
              <a:gd name="T9" fmla="*/ 6274 h 7378"/>
              <a:gd name="T10" fmla="*/ 30 w 6450"/>
              <a:gd name="T11" fmla="*/ 4525 h 7378"/>
              <a:gd name="T12" fmla="*/ 30 w 6450"/>
              <a:gd name="T13" fmla="*/ 4525 h 7378"/>
              <a:gd name="T14" fmla="*/ 384 w 6450"/>
              <a:gd name="T15" fmla="*/ 2775 h 7378"/>
              <a:gd name="T16" fmla="*/ 384 w 6450"/>
              <a:gd name="T17" fmla="*/ 2775 h 7378"/>
              <a:gd name="T18" fmla="*/ 1347 w 6450"/>
              <a:gd name="T19" fmla="*/ 1348 h 7378"/>
              <a:gd name="T20" fmla="*/ 1347 w 6450"/>
              <a:gd name="T21" fmla="*/ 1348 h 7378"/>
              <a:gd name="T22" fmla="*/ 2776 w 6450"/>
              <a:gd name="T23" fmla="*/ 384 h 7378"/>
              <a:gd name="T24" fmla="*/ 2776 w 6450"/>
              <a:gd name="T25" fmla="*/ 384 h 7378"/>
              <a:gd name="T26" fmla="*/ 4525 w 6450"/>
              <a:gd name="T27" fmla="*/ 31 h 7378"/>
              <a:gd name="T28" fmla="*/ 4525 w 6450"/>
              <a:gd name="T29" fmla="*/ 31 h 7378"/>
              <a:gd name="T30" fmla="*/ 6275 w 6450"/>
              <a:gd name="T31" fmla="*/ 384 h 7378"/>
              <a:gd name="T32" fmla="*/ 6275 w 6450"/>
              <a:gd name="T33" fmla="*/ 384 h 7378"/>
              <a:gd name="T34" fmla="*/ 6449 w 6450"/>
              <a:gd name="T35" fmla="*/ 463 h 7378"/>
              <a:gd name="T36" fmla="*/ 6449 w 6450"/>
              <a:gd name="T37" fmla="*/ 429 h 7378"/>
              <a:gd name="T38" fmla="*/ 6449 w 6450"/>
              <a:gd name="T39" fmla="*/ 429 h 7378"/>
              <a:gd name="T40" fmla="*/ 6287 w 6450"/>
              <a:gd name="T41" fmla="*/ 356 h 7378"/>
              <a:gd name="T42" fmla="*/ 6287 w 6450"/>
              <a:gd name="T43" fmla="*/ 356 h 7378"/>
              <a:gd name="T44" fmla="*/ 4525 w 6450"/>
              <a:gd name="T45" fmla="*/ 0 h 7378"/>
              <a:gd name="T46" fmla="*/ 4525 w 6450"/>
              <a:gd name="T47" fmla="*/ 0 h 7378"/>
              <a:gd name="T48" fmla="*/ 2764 w 6450"/>
              <a:gd name="T49" fmla="*/ 356 h 7378"/>
              <a:gd name="T50" fmla="*/ 2764 w 6450"/>
              <a:gd name="T51" fmla="*/ 356 h 7378"/>
              <a:gd name="T52" fmla="*/ 1326 w 6450"/>
              <a:gd name="T53" fmla="*/ 1326 h 7378"/>
              <a:gd name="T54" fmla="*/ 1326 w 6450"/>
              <a:gd name="T55" fmla="*/ 1326 h 7378"/>
              <a:gd name="T56" fmla="*/ 356 w 6450"/>
              <a:gd name="T57" fmla="*/ 2763 h 7378"/>
              <a:gd name="T58" fmla="*/ 356 w 6450"/>
              <a:gd name="T59" fmla="*/ 2763 h 7378"/>
              <a:gd name="T60" fmla="*/ 0 w 6450"/>
              <a:gd name="T61" fmla="*/ 4525 h 7378"/>
              <a:gd name="T62" fmla="*/ 0 w 6450"/>
              <a:gd name="T63" fmla="*/ 4525 h 7378"/>
              <a:gd name="T64" fmla="*/ 356 w 6450"/>
              <a:gd name="T65" fmla="*/ 6287 h 7378"/>
              <a:gd name="T66" fmla="*/ 356 w 6450"/>
              <a:gd name="T67" fmla="*/ 6287 h 7378"/>
              <a:gd name="T68" fmla="*/ 1012 w 6450"/>
              <a:gd name="T69" fmla="*/ 7377 h 7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450" h="7378">
                <a:moveTo>
                  <a:pt x="1012" y="7377"/>
                </a:moveTo>
                <a:lnTo>
                  <a:pt x="1051" y="7377"/>
                </a:lnTo>
                <a:lnTo>
                  <a:pt x="1051" y="7377"/>
                </a:lnTo>
                <a:cubicBezTo>
                  <a:pt x="776" y="7044"/>
                  <a:pt x="553" y="6674"/>
                  <a:pt x="384" y="6274"/>
                </a:cubicBezTo>
                <a:lnTo>
                  <a:pt x="384" y="6274"/>
                </a:lnTo>
                <a:cubicBezTo>
                  <a:pt x="149" y="5720"/>
                  <a:pt x="30" y="5131"/>
                  <a:pt x="30" y="4525"/>
                </a:cubicBezTo>
                <a:lnTo>
                  <a:pt x="30" y="4525"/>
                </a:lnTo>
                <a:cubicBezTo>
                  <a:pt x="30" y="3918"/>
                  <a:pt x="149" y="3329"/>
                  <a:pt x="384" y="2775"/>
                </a:cubicBezTo>
                <a:lnTo>
                  <a:pt x="384" y="2775"/>
                </a:lnTo>
                <a:cubicBezTo>
                  <a:pt x="610" y="2240"/>
                  <a:pt x="934" y="1760"/>
                  <a:pt x="1347" y="1348"/>
                </a:cubicBezTo>
                <a:lnTo>
                  <a:pt x="1347" y="1348"/>
                </a:lnTo>
                <a:cubicBezTo>
                  <a:pt x="1760" y="935"/>
                  <a:pt x="2240" y="611"/>
                  <a:pt x="2776" y="384"/>
                </a:cubicBezTo>
                <a:lnTo>
                  <a:pt x="2776" y="384"/>
                </a:lnTo>
                <a:cubicBezTo>
                  <a:pt x="3330" y="150"/>
                  <a:pt x="3919" y="31"/>
                  <a:pt x="4525" y="31"/>
                </a:cubicBezTo>
                <a:lnTo>
                  <a:pt x="4525" y="31"/>
                </a:lnTo>
                <a:cubicBezTo>
                  <a:pt x="5132" y="31"/>
                  <a:pt x="5721" y="150"/>
                  <a:pt x="6275" y="384"/>
                </a:cubicBezTo>
                <a:lnTo>
                  <a:pt x="6275" y="384"/>
                </a:lnTo>
                <a:cubicBezTo>
                  <a:pt x="6333" y="409"/>
                  <a:pt x="6392" y="435"/>
                  <a:pt x="6449" y="463"/>
                </a:cubicBezTo>
                <a:lnTo>
                  <a:pt x="6449" y="429"/>
                </a:lnTo>
                <a:lnTo>
                  <a:pt x="6449" y="429"/>
                </a:lnTo>
                <a:cubicBezTo>
                  <a:pt x="6395" y="404"/>
                  <a:pt x="6342" y="379"/>
                  <a:pt x="6287" y="356"/>
                </a:cubicBezTo>
                <a:lnTo>
                  <a:pt x="6287" y="356"/>
                </a:lnTo>
                <a:cubicBezTo>
                  <a:pt x="5729" y="120"/>
                  <a:pt x="5136" y="0"/>
                  <a:pt x="4525" y="0"/>
                </a:cubicBezTo>
                <a:lnTo>
                  <a:pt x="4525" y="0"/>
                </a:lnTo>
                <a:cubicBezTo>
                  <a:pt x="3914" y="0"/>
                  <a:pt x="3322" y="120"/>
                  <a:pt x="2764" y="356"/>
                </a:cubicBezTo>
                <a:lnTo>
                  <a:pt x="2764" y="356"/>
                </a:lnTo>
                <a:cubicBezTo>
                  <a:pt x="2225" y="584"/>
                  <a:pt x="1741" y="910"/>
                  <a:pt x="1326" y="1326"/>
                </a:cubicBezTo>
                <a:lnTo>
                  <a:pt x="1326" y="1326"/>
                </a:lnTo>
                <a:cubicBezTo>
                  <a:pt x="910" y="1741"/>
                  <a:pt x="584" y="2225"/>
                  <a:pt x="356" y="2763"/>
                </a:cubicBezTo>
                <a:lnTo>
                  <a:pt x="356" y="2763"/>
                </a:lnTo>
                <a:cubicBezTo>
                  <a:pt x="120" y="3321"/>
                  <a:pt x="0" y="3914"/>
                  <a:pt x="0" y="4525"/>
                </a:cubicBezTo>
                <a:lnTo>
                  <a:pt x="0" y="4525"/>
                </a:lnTo>
                <a:cubicBezTo>
                  <a:pt x="0" y="5136"/>
                  <a:pt x="120" y="5728"/>
                  <a:pt x="356" y="6287"/>
                </a:cubicBezTo>
                <a:lnTo>
                  <a:pt x="356" y="6287"/>
                </a:lnTo>
                <a:cubicBezTo>
                  <a:pt x="522" y="6681"/>
                  <a:pt x="743" y="7046"/>
                  <a:pt x="1012" y="7377"/>
                </a:cubicBezTo>
              </a:path>
            </a:pathLst>
          </a:custGeom>
          <a:solidFill>
            <a:srgbClr val="E2EE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 dirty="0">
              <a:latin typeface="DM Sans" pitchFamily="2" charset="77"/>
            </a:endParaRPr>
          </a:p>
        </p:txBody>
      </p:sp>
      <p:sp>
        <p:nvSpPr>
          <p:cNvPr id="12" name="Freeform 64"/>
          <p:cNvSpPr>
            <a:spLocks noChangeArrowheads="1"/>
          </p:cNvSpPr>
          <p:nvPr/>
        </p:nvSpPr>
        <p:spPr bwMode="auto">
          <a:xfrm>
            <a:off x="8167297" y="3784823"/>
            <a:ext cx="726016" cy="726016"/>
          </a:xfrm>
          <a:custGeom>
            <a:avLst/>
            <a:gdLst>
              <a:gd name="T0" fmla="*/ 1264 w 1265"/>
              <a:gd name="T1" fmla="*/ 631 h 1265"/>
              <a:gd name="T2" fmla="*/ 1264 w 1265"/>
              <a:gd name="T3" fmla="*/ 631 h 1265"/>
              <a:gd name="T4" fmla="*/ 633 w 1265"/>
              <a:gd name="T5" fmla="*/ 1264 h 1265"/>
              <a:gd name="T6" fmla="*/ 633 w 1265"/>
              <a:gd name="T7" fmla="*/ 1264 h 1265"/>
              <a:gd name="T8" fmla="*/ 0 w 1265"/>
              <a:gd name="T9" fmla="*/ 631 h 1265"/>
              <a:gd name="T10" fmla="*/ 0 w 1265"/>
              <a:gd name="T11" fmla="*/ 631 h 1265"/>
              <a:gd name="T12" fmla="*/ 633 w 1265"/>
              <a:gd name="T13" fmla="*/ 0 h 1265"/>
              <a:gd name="T14" fmla="*/ 633 w 1265"/>
              <a:gd name="T15" fmla="*/ 0 h 1265"/>
              <a:gd name="T16" fmla="*/ 1264 w 1265"/>
              <a:gd name="T17" fmla="*/ 631 h 1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5" h="1265">
                <a:moveTo>
                  <a:pt x="1264" y="631"/>
                </a:moveTo>
                <a:lnTo>
                  <a:pt x="1264" y="631"/>
                </a:lnTo>
                <a:cubicBezTo>
                  <a:pt x="1264" y="980"/>
                  <a:pt x="982" y="1264"/>
                  <a:pt x="633" y="1264"/>
                </a:cubicBezTo>
                <a:lnTo>
                  <a:pt x="633" y="1264"/>
                </a:lnTo>
                <a:cubicBezTo>
                  <a:pt x="283" y="1264"/>
                  <a:pt x="0" y="980"/>
                  <a:pt x="0" y="631"/>
                </a:cubicBezTo>
                <a:lnTo>
                  <a:pt x="0" y="631"/>
                </a:lnTo>
                <a:cubicBezTo>
                  <a:pt x="0" y="283"/>
                  <a:pt x="283" y="0"/>
                  <a:pt x="633" y="0"/>
                </a:cubicBezTo>
                <a:lnTo>
                  <a:pt x="633" y="0"/>
                </a:lnTo>
                <a:cubicBezTo>
                  <a:pt x="982" y="0"/>
                  <a:pt x="1264" y="283"/>
                  <a:pt x="1264" y="631"/>
                </a:cubicBez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600" dirty="0">
              <a:latin typeface="DM Sans" pitchFamily="2" charset="77"/>
            </a:endParaRPr>
          </a:p>
        </p:txBody>
      </p:sp>
      <p:sp>
        <p:nvSpPr>
          <p:cNvPr id="13" name="Freeform 65"/>
          <p:cNvSpPr>
            <a:spLocks noChangeArrowheads="1"/>
          </p:cNvSpPr>
          <p:nvPr/>
        </p:nvSpPr>
        <p:spPr bwMode="auto">
          <a:xfrm>
            <a:off x="8427854" y="3956843"/>
            <a:ext cx="204902" cy="379450"/>
          </a:xfrm>
          <a:custGeom>
            <a:avLst/>
            <a:gdLst>
              <a:gd name="T0" fmla="*/ 266 w 356"/>
              <a:gd name="T1" fmla="*/ 0 h 663"/>
              <a:gd name="T2" fmla="*/ 266 w 356"/>
              <a:gd name="T3" fmla="*/ 0 h 663"/>
              <a:gd name="T4" fmla="*/ 118 w 356"/>
              <a:gd name="T5" fmla="*/ 161 h 663"/>
              <a:gd name="T6" fmla="*/ 118 w 356"/>
              <a:gd name="T7" fmla="*/ 259 h 663"/>
              <a:gd name="T8" fmla="*/ 0 w 356"/>
              <a:gd name="T9" fmla="*/ 259 h 663"/>
              <a:gd name="T10" fmla="*/ 0 w 356"/>
              <a:gd name="T11" fmla="*/ 378 h 663"/>
              <a:gd name="T12" fmla="*/ 118 w 356"/>
              <a:gd name="T13" fmla="*/ 378 h 663"/>
              <a:gd name="T14" fmla="*/ 118 w 356"/>
              <a:gd name="T15" fmla="*/ 662 h 663"/>
              <a:gd name="T16" fmla="*/ 237 w 356"/>
              <a:gd name="T17" fmla="*/ 662 h 663"/>
              <a:gd name="T18" fmla="*/ 237 w 356"/>
              <a:gd name="T19" fmla="*/ 378 h 663"/>
              <a:gd name="T20" fmla="*/ 331 w 356"/>
              <a:gd name="T21" fmla="*/ 378 h 663"/>
              <a:gd name="T22" fmla="*/ 355 w 356"/>
              <a:gd name="T23" fmla="*/ 259 h 663"/>
              <a:gd name="T24" fmla="*/ 237 w 356"/>
              <a:gd name="T25" fmla="*/ 259 h 663"/>
              <a:gd name="T26" fmla="*/ 237 w 356"/>
              <a:gd name="T27" fmla="*/ 181 h 663"/>
              <a:gd name="T28" fmla="*/ 237 w 356"/>
              <a:gd name="T29" fmla="*/ 181 h 663"/>
              <a:gd name="T30" fmla="*/ 290 w 356"/>
              <a:gd name="T31" fmla="*/ 117 h 663"/>
              <a:gd name="T32" fmla="*/ 355 w 356"/>
              <a:gd name="T33" fmla="*/ 117 h 663"/>
              <a:gd name="T34" fmla="*/ 355 w 356"/>
              <a:gd name="T35" fmla="*/ 5 h 663"/>
              <a:gd name="T36" fmla="*/ 355 w 356"/>
              <a:gd name="T37" fmla="*/ 5 h 663"/>
              <a:gd name="T38" fmla="*/ 266 w 356"/>
              <a:gd name="T39" fmla="*/ 0 h 6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56" h="663">
                <a:moveTo>
                  <a:pt x="266" y="0"/>
                </a:moveTo>
                <a:lnTo>
                  <a:pt x="266" y="0"/>
                </a:lnTo>
                <a:cubicBezTo>
                  <a:pt x="173" y="0"/>
                  <a:pt x="118" y="48"/>
                  <a:pt x="118" y="161"/>
                </a:cubicBezTo>
                <a:lnTo>
                  <a:pt x="118" y="259"/>
                </a:lnTo>
                <a:lnTo>
                  <a:pt x="0" y="259"/>
                </a:lnTo>
                <a:lnTo>
                  <a:pt x="0" y="378"/>
                </a:lnTo>
                <a:lnTo>
                  <a:pt x="118" y="378"/>
                </a:lnTo>
                <a:lnTo>
                  <a:pt x="118" y="662"/>
                </a:lnTo>
                <a:lnTo>
                  <a:pt x="237" y="662"/>
                </a:lnTo>
                <a:lnTo>
                  <a:pt x="237" y="378"/>
                </a:lnTo>
                <a:lnTo>
                  <a:pt x="331" y="378"/>
                </a:lnTo>
                <a:lnTo>
                  <a:pt x="355" y="259"/>
                </a:lnTo>
                <a:lnTo>
                  <a:pt x="237" y="259"/>
                </a:lnTo>
                <a:lnTo>
                  <a:pt x="237" y="181"/>
                </a:lnTo>
                <a:lnTo>
                  <a:pt x="237" y="181"/>
                </a:lnTo>
                <a:cubicBezTo>
                  <a:pt x="237" y="139"/>
                  <a:pt x="250" y="117"/>
                  <a:pt x="290" y="117"/>
                </a:cubicBezTo>
                <a:lnTo>
                  <a:pt x="355" y="117"/>
                </a:lnTo>
                <a:lnTo>
                  <a:pt x="355" y="5"/>
                </a:lnTo>
                <a:lnTo>
                  <a:pt x="355" y="5"/>
                </a:lnTo>
                <a:cubicBezTo>
                  <a:pt x="344" y="2"/>
                  <a:pt x="311" y="0"/>
                  <a:pt x="266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600" dirty="0">
              <a:latin typeface="DM Sans" pitchFamily="2" charset="77"/>
            </a:endParaRPr>
          </a:p>
        </p:txBody>
      </p:sp>
      <p:sp>
        <p:nvSpPr>
          <p:cNvPr id="14" name="Freeform 66"/>
          <p:cNvSpPr>
            <a:spLocks noChangeArrowheads="1"/>
          </p:cNvSpPr>
          <p:nvPr/>
        </p:nvSpPr>
        <p:spPr bwMode="auto">
          <a:xfrm>
            <a:off x="9098216" y="1533420"/>
            <a:ext cx="726016" cy="726016"/>
          </a:xfrm>
          <a:custGeom>
            <a:avLst/>
            <a:gdLst>
              <a:gd name="T0" fmla="*/ 1265 w 1266"/>
              <a:gd name="T1" fmla="*/ 631 h 1265"/>
              <a:gd name="T2" fmla="*/ 1265 w 1266"/>
              <a:gd name="T3" fmla="*/ 631 h 1265"/>
              <a:gd name="T4" fmla="*/ 633 w 1266"/>
              <a:gd name="T5" fmla="*/ 1264 h 1265"/>
              <a:gd name="T6" fmla="*/ 633 w 1266"/>
              <a:gd name="T7" fmla="*/ 1264 h 1265"/>
              <a:gd name="T8" fmla="*/ 0 w 1266"/>
              <a:gd name="T9" fmla="*/ 631 h 1265"/>
              <a:gd name="T10" fmla="*/ 0 w 1266"/>
              <a:gd name="T11" fmla="*/ 631 h 1265"/>
              <a:gd name="T12" fmla="*/ 633 w 1266"/>
              <a:gd name="T13" fmla="*/ 0 h 1265"/>
              <a:gd name="T14" fmla="*/ 633 w 1266"/>
              <a:gd name="T15" fmla="*/ 0 h 1265"/>
              <a:gd name="T16" fmla="*/ 1265 w 1266"/>
              <a:gd name="T17" fmla="*/ 631 h 1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6" h="1265">
                <a:moveTo>
                  <a:pt x="1265" y="631"/>
                </a:moveTo>
                <a:lnTo>
                  <a:pt x="1265" y="631"/>
                </a:lnTo>
                <a:cubicBezTo>
                  <a:pt x="1265" y="981"/>
                  <a:pt x="982" y="1264"/>
                  <a:pt x="633" y="1264"/>
                </a:cubicBezTo>
                <a:lnTo>
                  <a:pt x="633" y="1264"/>
                </a:lnTo>
                <a:cubicBezTo>
                  <a:pt x="284" y="1264"/>
                  <a:pt x="0" y="981"/>
                  <a:pt x="0" y="631"/>
                </a:cubicBezTo>
                <a:lnTo>
                  <a:pt x="0" y="631"/>
                </a:lnTo>
                <a:cubicBezTo>
                  <a:pt x="0" y="283"/>
                  <a:pt x="284" y="0"/>
                  <a:pt x="633" y="0"/>
                </a:cubicBezTo>
                <a:lnTo>
                  <a:pt x="633" y="0"/>
                </a:lnTo>
                <a:cubicBezTo>
                  <a:pt x="982" y="0"/>
                  <a:pt x="1265" y="283"/>
                  <a:pt x="1265" y="631"/>
                </a:cubicBezTo>
              </a:path>
            </a:pathLst>
          </a:custGeom>
          <a:solidFill>
            <a:srgbClr val="00B0F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600" dirty="0">
              <a:latin typeface="DM Sans" pitchFamily="2" charset="77"/>
            </a:endParaRPr>
          </a:p>
        </p:txBody>
      </p:sp>
      <p:sp>
        <p:nvSpPr>
          <p:cNvPr id="15" name="Freeform 67"/>
          <p:cNvSpPr>
            <a:spLocks noChangeArrowheads="1"/>
          </p:cNvSpPr>
          <p:nvPr/>
        </p:nvSpPr>
        <p:spPr bwMode="auto">
          <a:xfrm>
            <a:off x="9298061" y="1763619"/>
            <a:ext cx="326326" cy="265614"/>
          </a:xfrm>
          <a:custGeom>
            <a:avLst/>
            <a:gdLst>
              <a:gd name="T0" fmla="*/ 568 w 569"/>
              <a:gd name="T1" fmla="*/ 54 h 463"/>
              <a:gd name="T2" fmla="*/ 568 w 569"/>
              <a:gd name="T3" fmla="*/ 54 h 463"/>
              <a:gd name="T4" fmla="*/ 500 w 569"/>
              <a:gd name="T5" fmla="*/ 73 h 463"/>
              <a:gd name="T6" fmla="*/ 500 w 569"/>
              <a:gd name="T7" fmla="*/ 73 h 463"/>
              <a:gd name="T8" fmla="*/ 552 w 569"/>
              <a:gd name="T9" fmla="*/ 8 h 463"/>
              <a:gd name="T10" fmla="*/ 552 w 569"/>
              <a:gd name="T11" fmla="*/ 8 h 463"/>
              <a:gd name="T12" fmla="*/ 478 w 569"/>
              <a:gd name="T13" fmla="*/ 37 h 463"/>
              <a:gd name="T14" fmla="*/ 478 w 569"/>
              <a:gd name="T15" fmla="*/ 37 h 463"/>
              <a:gd name="T16" fmla="*/ 393 w 569"/>
              <a:gd name="T17" fmla="*/ 0 h 463"/>
              <a:gd name="T18" fmla="*/ 393 w 569"/>
              <a:gd name="T19" fmla="*/ 0 h 463"/>
              <a:gd name="T20" fmla="*/ 277 w 569"/>
              <a:gd name="T21" fmla="*/ 117 h 463"/>
              <a:gd name="T22" fmla="*/ 277 w 569"/>
              <a:gd name="T23" fmla="*/ 117 h 463"/>
              <a:gd name="T24" fmla="*/ 280 w 569"/>
              <a:gd name="T25" fmla="*/ 143 h 463"/>
              <a:gd name="T26" fmla="*/ 280 w 569"/>
              <a:gd name="T27" fmla="*/ 143 h 463"/>
              <a:gd name="T28" fmla="*/ 39 w 569"/>
              <a:gd name="T29" fmla="*/ 21 h 463"/>
              <a:gd name="T30" fmla="*/ 39 w 569"/>
              <a:gd name="T31" fmla="*/ 21 h 463"/>
              <a:gd name="T32" fmla="*/ 23 w 569"/>
              <a:gd name="T33" fmla="*/ 80 h 463"/>
              <a:gd name="T34" fmla="*/ 23 w 569"/>
              <a:gd name="T35" fmla="*/ 80 h 463"/>
              <a:gd name="T36" fmla="*/ 75 w 569"/>
              <a:gd name="T37" fmla="*/ 177 h 463"/>
              <a:gd name="T38" fmla="*/ 75 w 569"/>
              <a:gd name="T39" fmla="*/ 177 h 463"/>
              <a:gd name="T40" fmla="*/ 23 w 569"/>
              <a:gd name="T41" fmla="*/ 162 h 463"/>
              <a:gd name="T42" fmla="*/ 23 w 569"/>
              <a:gd name="T43" fmla="*/ 164 h 463"/>
              <a:gd name="T44" fmla="*/ 23 w 569"/>
              <a:gd name="T45" fmla="*/ 164 h 463"/>
              <a:gd name="T46" fmla="*/ 116 w 569"/>
              <a:gd name="T47" fmla="*/ 278 h 463"/>
              <a:gd name="T48" fmla="*/ 116 w 569"/>
              <a:gd name="T49" fmla="*/ 278 h 463"/>
              <a:gd name="T50" fmla="*/ 85 w 569"/>
              <a:gd name="T51" fmla="*/ 282 h 463"/>
              <a:gd name="T52" fmla="*/ 85 w 569"/>
              <a:gd name="T53" fmla="*/ 282 h 463"/>
              <a:gd name="T54" fmla="*/ 63 w 569"/>
              <a:gd name="T55" fmla="*/ 280 h 463"/>
              <a:gd name="T56" fmla="*/ 63 w 569"/>
              <a:gd name="T57" fmla="*/ 280 h 463"/>
              <a:gd name="T58" fmla="*/ 172 w 569"/>
              <a:gd name="T59" fmla="*/ 361 h 463"/>
              <a:gd name="T60" fmla="*/ 172 w 569"/>
              <a:gd name="T61" fmla="*/ 361 h 463"/>
              <a:gd name="T62" fmla="*/ 28 w 569"/>
              <a:gd name="T63" fmla="*/ 411 h 463"/>
              <a:gd name="T64" fmla="*/ 28 w 569"/>
              <a:gd name="T65" fmla="*/ 411 h 463"/>
              <a:gd name="T66" fmla="*/ 0 w 569"/>
              <a:gd name="T67" fmla="*/ 409 h 463"/>
              <a:gd name="T68" fmla="*/ 0 w 569"/>
              <a:gd name="T69" fmla="*/ 409 h 463"/>
              <a:gd name="T70" fmla="*/ 178 w 569"/>
              <a:gd name="T71" fmla="*/ 462 h 463"/>
              <a:gd name="T72" fmla="*/ 178 w 569"/>
              <a:gd name="T73" fmla="*/ 462 h 463"/>
              <a:gd name="T74" fmla="*/ 510 w 569"/>
              <a:gd name="T75" fmla="*/ 130 h 463"/>
              <a:gd name="T76" fmla="*/ 510 w 569"/>
              <a:gd name="T77" fmla="*/ 130 h 463"/>
              <a:gd name="T78" fmla="*/ 510 w 569"/>
              <a:gd name="T79" fmla="*/ 115 h 463"/>
              <a:gd name="T80" fmla="*/ 510 w 569"/>
              <a:gd name="T81" fmla="*/ 115 h 463"/>
              <a:gd name="T82" fmla="*/ 568 w 569"/>
              <a:gd name="T83" fmla="*/ 54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569" h="463">
                <a:moveTo>
                  <a:pt x="568" y="54"/>
                </a:moveTo>
                <a:lnTo>
                  <a:pt x="568" y="54"/>
                </a:lnTo>
                <a:cubicBezTo>
                  <a:pt x="547" y="64"/>
                  <a:pt x="524" y="70"/>
                  <a:pt x="500" y="73"/>
                </a:cubicBezTo>
                <a:lnTo>
                  <a:pt x="500" y="73"/>
                </a:lnTo>
                <a:cubicBezTo>
                  <a:pt x="525" y="58"/>
                  <a:pt x="543" y="36"/>
                  <a:pt x="552" y="8"/>
                </a:cubicBezTo>
                <a:lnTo>
                  <a:pt x="552" y="8"/>
                </a:lnTo>
                <a:cubicBezTo>
                  <a:pt x="529" y="22"/>
                  <a:pt x="505" y="32"/>
                  <a:pt x="478" y="37"/>
                </a:cubicBezTo>
                <a:lnTo>
                  <a:pt x="478" y="37"/>
                </a:lnTo>
                <a:cubicBezTo>
                  <a:pt x="456" y="14"/>
                  <a:pt x="426" y="0"/>
                  <a:pt x="393" y="0"/>
                </a:cubicBezTo>
                <a:lnTo>
                  <a:pt x="393" y="0"/>
                </a:lnTo>
                <a:cubicBezTo>
                  <a:pt x="329" y="0"/>
                  <a:pt x="277" y="52"/>
                  <a:pt x="277" y="117"/>
                </a:cubicBezTo>
                <a:lnTo>
                  <a:pt x="277" y="117"/>
                </a:lnTo>
                <a:cubicBezTo>
                  <a:pt x="277" y="126"/>
                  <a:pt x="277" y="134"/>
                  <a:pt x="280" y="143"/>
                </a:cubicBezTo>
                <a:lnTo>
                  <a:pt x="280" y="143"/>
                </a:lnTo>
                <a:cubicBezTo>
                  <a:pt x="183" y="138"/>
                  <a:pt x="97" y="91"/>
                  <a:pt x="39" y="21"/>
                </a:cubicBezTo>
                <a:lnTo>
                  <a:pt x="39" y="21"/>
                </a:lnTo>
                <a:cubicBezTo>
                  <a:pt x="30" y="38"/>
                  <a:pt x="23" y="58"/>
                  <a:pt x="23" y="80"/>
                </a:cubicBezTo>
                <a:lnTo>
                  <a:pt x="23" y="80"/>
                </a:lnTo>
                <a:cubicBezTo>
                  <a:pt x="23" y="120"/>
                  <a:pt x="44" y="156"/>
                  <a:pt x="75" y="177"/>
                </a:cubicBezTo>
                <a:lnTo>
                  <a:pt x="75" y="177"/>
                </a:lnTo>
                <a:cubicBezTo>
                  <a:pt x="57" y="176"/>
                  <a:pt x="38" y="171"/>
                  <a:pt x="23" y="162"/>
                </a:cubicBezTo>
                <a:lnTo>
                  <a:pt x="23" y="164"/>
                </a:lnTo>
                <a:lnTo>
                  <a:pt x="23" y="164"/>
                </a:lnTo>
                <a:cubicBezTo>
                  <a:pt x="23" y="220"/>
                  <a:pt x="63" y="267"/>
                  <a:pt x="116" y="278"/>
                </a:cubicBezTo>
                <a:lnTo>
                  <a:pt x="116" y="278"/>
                </a:lnTo>
                <a:cubicBezTo>
                  <a:pt x="106" y="281"/>
                  <a:pt x="96" y="282"/>
                  <a:pt x="85" y="282"/>
                </a:cubicBezTo>
                <a:lnTo>
                  <a:pt x="85" y="282"/>
                </a:lnTo>
                <a:cubicBezTo>
                  <a:pt x="78" y="282"/>
                  <a:pt x="70" y="281"/>
                  <a:pt x="63" y="280"/>
                </a:cubicBezTo>
                <a:lnTo>
                  <a:pt x="63" y="280"/>
                </a:lnTo>
                <a:cubicBezTo>
                  <a:pt x="79" y="326"/>
                  <a:pt x="121" y="360"/>
                  <a:pt x="172" y="361"/>
                </a:cubicBezTo>
                <a:lnTo>
                  <a:pt x="172" y="361"/>
                </a:lnTo>
                <a:cubicBezTo>
                  <a:pt x="132" y="392"/>
                  <a:pt x="82" y="411"/>
                  <a:pt x="28" y="411"/>
                </a:cubicBezTo>
                <a:lnTo>
                  <a:pt x="28" y="411"/>
                </a:lnTo>
                <a:cubicBezTo>
                  <a:pt x="18" y="411"/>
                  <a:pt x="9" y="410"/>
                  <a:pt x="0" y="409"/>
                </a:cubicBezTo>
                <a:lnTo>
                  <a:pt x="0" y="409"/>
                </a:lnTo>
                <a:cubicBezTo>
                  <a:pt x="52" y="442"/>
                  <a:pt x="113" y="462"/>
                  <a:pt x="178" y="462"/>
                </a:cubicBezTo>
                <a:lnTo>
                  <a:pt x="178" y="462"/>
                </a:lnTo>
                <a:cubicBezTo>
                  <a:pt x="393" y="462"/>
                  <a:pt x="510" y="284"/>
                  <a:pt x="510" y="130"/>
                </a:cubicBezTo>
                <a:lnTo>
                  <a:pt x="510" y="130"/>
                </a:lnTo>
                <a:cubicBezTo>
                  <a:pt x="510" y="125"/>
                  <a:pt x="510" y="120"/>
                  <a:pt x="510" y="115"/>
                </a:cubicBezTo>
                <a:lnTo>
                  <a:pt x="510" y="115"/>
                </a:lnTo>
                <a:cubicBezTo>
                  <a:pt x="532" y="98"/>
                  <a:pt x="552" y="78"/>
                  <a:pt x="568" y="54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600" dirty="0">
              <a:latin typeface="DM Sans" pitchFamily="2" charset="77"/>
            </a:endParaRPr>
          </a:p>
        </p:txBody>
      </p:sp>
      <p:sp>
        <p:nvSpPr>
          <p:cNvPr id="16" name="Freeform 69"/>
          <p:cNvSpPr>
            <a:spLocks noChangeArrowheads="1"/>
          </p:cNvSpPr>
          <p:nvPr/>
        </p:nvSpPr>
        <p:spPr bwMode="auto">
          <a:xfrm>
            <a:off x="7372982" y="5148317"/>
            <a:ext cx="326327" cy="326326"/>
          </a:xfrm>
          <a:custGeom>
            <a:avLst/>
            <a:gdLst>
              <a:gd name="T0" fmla="*/ 414 w 568"/>
              <a:gd name="T1" fmla="*/ 341 h 571"/>
              <a:gd name="T2" fmla="*/ 365 w 568"/>
              <a:gd name="T3" fmla="*/ 319 h 571"/>
              <a:gd name="T4" fmla="*/ 349 w 568"/>
              <a:gd name="T5" fmla="*/ 322 h 571"/>
              <a:gd name="T6" fmla="*/ 327 w 568"/>
              <a:gd name="T7" fmla="*/ 350 h 571"/>
              <a:gd name="T8" fmla="*/ 312 w 568"/>
              <a:gd name="T9" fmla="*/ 352 h 571"/>
              <a:gd name="T10" fmla="*/ 255 w 568"/>
              <a:gd name="T11" fmla="*/ 316 h 571"/>
              <a:gd name="T12" fmla="*/ 215 w 568"/>
              <a:gd name="T13" fmla="*/ 267 h 571"/>
              <a:gd name="T14" fmla="*/ 219 w 568"/>
              <a:gd name="T15" fmla="*/ 253 h 571"/>
              <a:gd name="T16" fmla="*/ 229 w 568"/>
              <a:gd name="T17" fmla="*/ 241 h 571"/>
              <a:gd name="T18" fmla="*/ 236 w 568"/>
              <a:gd name="T19" fmla="*/ 229 h 571"/>
              <a:gd name="T20" fmla="*/ 236 w 568"/>
              <a:gd name="T21" fmla="*/ 217 h 571"/>
              <a:gd name="T22" fmla="*/ 214 w 568"/>
              <a:gd name="T23" fmla="*/ 164 h 571"/>
              <a:gd name="T24" fmla="*/ 198 w 568"/>
              <a:gd name="T25" fmla="*/ 152 h 571"/>
              <a:gd name="T26" fmla="*/ 184 w 568"/>
              <a:gd name="T27" fmla="*/ 152 h 571"/>
              <a:gd name="T28" fmla="*/ 166 w 568"/>
              <a:gd name="T29" fmla="*/ 161 h 571"/>
              <a:gd name="T30" fmla="*/ 141 w 568"/>
              <a:gd name="T31" fmla="*/ 220 h 571"/>
              <a:gd name="T32" fmla="*/ 170 w 568"/>
              <a:gd name="T33" fmla="*/ 293 h 571"/>
              <a:gd name="T34" fmla="*/ 291 w 568"/>
              <a:gd name="T35" fmla="*/ 400 h 571"/>
              <a:gd name="T36" fmla="*/ 330 w 568"/>
              <a:gd name="T37" fmla="*/ 414 h 571"/>
              <a:gd name="T38" fmla="*/ 375 w 568"/>
              <a:gd name="T39" fmla="*/ 417 h 571"/>
              <a:gd name="T40" fmla="*/ 423 w 568"/>
              <a:gd name="T41" fmla="*/ 384 h 571"/>
              <a:gd name="T42" fmla="*/ 427 w 568"/>
              <a:gd name="T43" fmla="*/ 350 h 571"/>
              <a:gd name="T44" fmla="*/ 284 w 568"/>
              <a:gd name="T45" fmla="*/ 517 h 571"/>
              <a:gd name="T46" fmla="*/ 284 w 568"/>
              <a:gd name="T47" fmla="*/ 517 h 571"/>
              <a:gd name="T48" fmla="*/ 156 w 568"/>
              <a:gd name="T49" fmla="*/ 480 h 571"/>
              <a:gd name="T50" fmla="*/ 91 w 568"/>
              <a:gd name="T51" fmla="*/ 416 h 571"/>
              <a:gd name="T52" fmla="*/ 86 w 568"/>
              <a:gd name="T53" fmla="*/ 407 h 571"/>
              <a:gd name="T54" fmla="*/ 50 w 568"/>
              <a:gd name="T55" fmla="*/ 282 h 571"/>
              <a:gd name="T56" fmla="*/ 284 w 568"/>
              <a:gd name="T57" fmla="*/ 47 h 571"/>
              <a:gd name="T58" fmla="*/ 451 w 568"/>
              <a:gd name="T59" fmla="*/ 116 h 571"/>
              <a:gd name="T60" fmla="*/ 519 w 568"/>
              <a:gd name="T61" fmla="*/ 283 h 571"/>
              <a:gd name="T62" fmla="*/ 485 w 568"/>
              <a:gd name="T63" fmla="*/ 83 h 571"/>
              <a:gd name="T64" fmla="*/ 284 w 568"/>
              <a:gd name="T65" fmla="*/ 0 h 571"/>
              <a:gd name="T66" fmla="*/ 2 w 568"/>
              <a:gd name="T67" fmla="*/ 282 h 571"/>
              <a:gd name="T68" fmla="*/ 39 w 568"/>
              <a:gd name="T69" fmla="*/ 423 h 571"/>
              <a:gd name="T70" fmla="*/ 149 w 568"/>
              <a:gd name="T71" fmla="*/ 531 h 571"/>
              <a:gd name="T72" fmla="*/ 284 w 568"/>
              <a:gd name="T73" fmla="*/ 565 h 571"/>
              <a:gd name="T74" fmla="*/ 284 w 568"/>
              <a:gd name="T75" fmla="*/ 565 h 571"/>
              <a:gd name="T76" fmla="*/ 567 w 568"/>
              <a:gd name="T77" fmla="*/ 283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68" h="571">
                <a:moveTo>
                  <a:pt x="414" y="341"/>
                </a:moveTo>
                <a:lnTo>
                  <a:pt x="414" y="341"/>
                </a:lnTo>
                <a:cubicBezTo>
                  <a:pt x="406" y="338"/>
                  <a:pt x="371" y="321"/>
                  <a:pt x="365" y="319"/>
                </a:cubicBezTo>
                <a:lnTo>
                  <a:pt x="365" y="319"/>
                </a:lnTo>
                <a:cubicBezTo>
                  <a:pt x="359" y="316"/>
                  <a:pt x="354" y="315"/>
                  <a:pt x="349" y="322"/>
                </a:cubicBezTo>
                <a:lnTo>
                  <a:pt x="349" y="322"/>
                </a:lnTo>
                <a:cubicBezTo>
                  <a:pt x="344" y="329"/>
                  <a:pt x="331" y="345"/>
                  <a:pt x="327" y="350"/>
                </a:cubicBezTo>
                <a:lnTo>
                  <a:pt x="327" y="350"/>
                </a:lnTo>
                <a:cubicBezTo>
                  <a:pt x="323" y="354"/>
                  <a:pt x="319" y="355"/>
                  <a:pt x="312" y="352"/>
                </a:cubicBezTo>
                <a:lnTo>
                  <a:pt x="312" y="352"/>
                </a:lnTo>
                <a:cubicBezTo>
                  <a:pt x="305" y="348"/>
                  <a:pt x="282" y="341"/>
                  <a:pt x="255" y="316"/>
                </a:cubicBezTo>
                <a:lnTo>
                  <a:pt x="255" y="316"/>
                </a:lnTo>
                <a:cubicBezTo>
                  <a:pt x="234" y="298"/>
                  <a:pt x="220" y="275"/>
                  <a:pt x="215" y="267"/>
                </a:cubicBezTo>
                <a:lnTo>
                  <a:pt x="215" y="267"/>
                </a:lnTo>
                <a:cubicBezTo>
                  <a:pt x="211" y="261"/>
                  <a:pt x="215" y="257"/>
                  <a:pt x="219" y="253"/>
                </a:cubicBezTo>
                <a:lnTo>
                  <a:pt x="219" y="253"/>
                </a:lnTo>
                <a:cubicBezTo>
                  <a:pt x="221" y="250"/>
                  <a:pt x="226" y="245"/>
                  <a:pt x="229" y="241"/>
                </a:cubicBezTo>
                <a:lnTo>
                  <a:pt x="229" y="241"/>
                </a:lnTo>
                <a:cubicBezTo>
                  <a:pt x="233" y="237"/>
                  <a:pt x="234" y="234"/>
                  <a:pt x="236" y="229"/>
                </a:cubicBezTo>
                <a:lnTo>
                  <a:pt x="236" y="229"/>
                </a:lnTo>
                <a:cubicBezTo>
                  <a:pt x="239" y="224"/>
                  <a:pt x="237" y="220"/>
                  <a:pt x="236" y="217"/>
                </a:cubicBezTo>
                <a:lnTo>
                  <a:pt x="236" y="217"/>
                </a:lnTo>
                <a:cubicBezTo>
                  <a:pt x="234" y="213"/>
                  <a:pt x="220" y="178"/>
                  <a:pt x="214" y="164"/>
                </a:cubicBezTo>
                <a:lnTo>
                  <a:pt x="214" y="164"/>
                </a:lnTo>
                <a:cubicBezTo>
                  <a:pt x="208" y="150"/>
                  <a:pt x="203" y="152"/>
                  <a:pt x="198" y="152"/>
                </a:cubicBezTo>
                <a:lnTo>
                  <a:pt x="198" y="152"/>
                </a:lnTo>
                <a:cubicBezTo>
                  <a:pt x="194" y="152"/>
                  <a:pt x="189" y="152"/>
                  <a:pt x="184" y="152"/>
                </a:cubicBezTo>
                <a:lnTo>
                  <a:pt x="184" y="152"/>
                </a:lnTo>
                <a:cubicBezTo>
                  <a:pt x="180" y="152"/>
                  <a:pt x="172" y="154"/>
                  <a:pt x="166" y="161"/>
                </a:cubicBezTo>
                <a:lnTo>
                  <a:pt x="166" y="161"/>
                </a:lnTo>
                <a:cubicBezTo>
                  <a:pt x="159" y="168"/>
                  <a:pt x="141" y="185"/>
                  <a:pt x="141" y="220"/>
                </a:cubicBezTo>
                <a:lnTo>
                  <a:pt x="141" y="220"/>
                </a:lnTo>
                <a:cubicBezTo>
                  <a:pt x="141" y="254"/>
                  <a:pt x="167" y="288"/>
                  <a:pt x="170" y="293"/>
                </a:cubicBezTo>
                <a:lnTo>
                  <a:pt x="170" y="293"/>
                </a:lnTo>
                <a:cubicBezTo>
                  <a:pt x="173" y="297"/>
                  <a:pt x="220" y="369"/>
                  <a:pt x="291" y="400"/>
                </a:cubicBezTo>
                <a:lnTo>
                  <a:pt x="291" y="400"/>
                </a:lnTo>
                <a:cubicBezTo>
                  <a:pt x="307" y="406"/>
                  <a:pt x="321" y="411"/>
                  <a:pt x="330" y="414"/>
                </a:cubicBezTo>
                <a:lnTo>
                  <a:pt x="330" y="414"/>
                </a:lnTo>
                <a:cubicBezTo>
                  <a:pt x="347" y="420"/>
                  <a:pt x="363" y="419"/>
                  <a:pt x="375" y="417"/>
                </a:cubicBezTo>
                <a:lnTo>
                  <a:pt x="375" y="417"/>
                </a:lnTo>
                <a:cubicBezTo>
                  <a:pt x="388" y="415"/>
                  <a:pt x="417" y="400"/>
                  <a:pt x="423" y="384"/>
                </a:cubicBezTo>
                <a:lnTo>
                  <a:pt x="423" y="384"/>
                </a:lnTo>
                <a:cubicBezTo>
                  <a:pt x="429" y="367"/>
                  <a:pt x="429" y="353"/>
                  <a:pt x="427" y="350"/>
                </a:cubicBezTo>
                <a:lnTo>
                  <a:pt x="427" y="350"/>
                </a:lnTo>
                <a:cubicBezTo>
                  <a:pt x="425" y="347"/>
                  <a:pt x="420" y="345"/>
                  <a:pt x="414" y="341"/>
                </a:cubicBezTo>
                <a:close/>
                <a:moveTo>
                  <a:pt x="284" y="517"/>
                </a:moveTo>
                <a:lnTo>
                  <a:pt x="284" y="517"/>
                </a:lnTo>
                <a:lnTo>
                  <a:pt x="284" y="517"/>
                </a:lnTo>
                <a:cubicBezTo>
                  <a:pt x="242" y="517"/>
                  <a:pt x="201" y="506"/>
                  <a:pt x="165" y="484"/>
                </a:cubicBezTo>
                <a:lnTo>
                  <a:pt x="156" y="480"/>
                </a:lnTo>
                <a:lnTo>
                  <a:pt x="67" y="503"/>
                </a:lnTo>
                <a:lnTo>
                  <a:pt x="91" y="416"/>
                </a:lnTo>
                <a:lnTo>
                  <a:pt x="86" y="407"/>
                </a:lnTo>
                <a:lnTo>
                  <a:pt x="86" y="407"/>
                </a:lnTo>
                <a:cubicBezTo>
                  <a:pt x="62" y="370"/>
                  <a:pt x="50" y="327"/>
                  <a:pt x="50" y="282"/>
                </a:cubicBezTo>
                <a:lnTo>
                  <a:pt x="50" y="282"/>
                </a:lnTo>
                <a:cubicBezTo>
                  <a:pt x="50" y="153"/>
                  <a:pt x="155" y="47"/>
                  <a:pt x="284" y="47"/>
                </a:cubicBezTo>
                <a:lnTo>
                  <a:pt x="284" y="47"/>
                </a:lnTo>
                <a:cubicBezTo>
                  <a:pt x="347" y="47"/>
                  <a:pt x="406" y="72"/>
                  <a:pt x="451" y="116"/>
                </a:cubicBezTo>
                <a:lnTo>
                  <a:pt x="451" y="116"/>
                </a:lnTo>
                <a:cubicBezTo>
                  <a:pt x="495" y="161"/>
                  <a:pt x="519" y="220"/>
                  <a:pt x="519" y="283"/>
                </a:cubicBezTo>
                <a:lnTo>
                  <a:pt x="519" y="283"/>
                </a:lnTo>
                <a:cubicBezTo>
                  <a:pt x="519" y="412"/>
                  <a:pt x="414" y="517"/>
                  <a:pt x="284" y="517"/>
                </a:cubicBezTo>
                <a:close/>
                <a:moveTo>
                  <a:pt x="485" y="83"/>
                </a:moveTo>
                <a:lnTo>
                  <a:pt x="485" y="83"/>
                </a:lnTo>
                <a:cubicBezTo>
                  <a:pt x="431" y="29"/>
                  <a:pt x="360" y="0"/>
                  <a:pt x="284" y="0"/>
                </a:cubicBezTo>
                <a:lnTo>
                  <a:pt x="284" y="0"/>
                </a:lnTo>
                <a:cubicBezTo>
                  <a:pt x="129" y="0"/>
                  <a:pt x="2" y="127"/>
                  <a:pt x="2" y="282"/>
                </a:cubicBezTo>
                <a:lnTo>
                  <a:pt x="2" y="282"/>
                </a:lnTo>
                <a:cubicBezTo>
                  <a:pt x="2" y="332"/>
                  <a:pt x="15" y="380"/>
                  <a:pt x="39" y="423"/>
                </a:cubicBezTo>
                <a:lnTo>
                  <a:pt x="0" y="570"/>
                </a:lnTo>
                <a:lnTo>
                  <a:pt x="149" y="531"/>
                </a:lnTo>
                <a:lnTo>
                  <a:pt x="149" y="531"/>
                </a:lnTo>
                <a:cubicBezTo>
                  <a:pt x="190" y="553"/>
                  <a:pt x="237" y="565"/>
                  <a:pt x="284" y="565"/>
                </a:cubicBezTo>
                <a:lnTo>
                  <a:pt x="284" y="565"/>
                </a:lnTo>
                <a:lnTo>
                  <a:pt x="284" y="565"/>
                </a:lnTo>
                <a:cubicBezTo>
                  <a:pt x="440" y="565"/>
                  <a:pt x="567" y="439"/>
                  <a:pt x="567" y="283"/>
                </a:cubicBezTo>
                <a:lnTo>
                  <a:pt x="567" y="283"/>
                </a:lnTo>
                <a:cubicBezTo>
                  <a:pt x="567" y="207"/>
                  <a:pt x="538" y="136"/>
                  <a:pt x="485" y="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600" dirty="0">
              <a:latin typeface="DM Sans" pitchFamily="2" charset="77"/>
            </a:endParaRPr>
          </a:p>
        </p:txBody>
      </p:sp>
      <p:sp>
        <p:nvSpPr>
          <p:cNvPr id="17" name="Freeform 70"/>
          <p:cNvSpPr>
            <a:spLocks noChangeArrowheads="1"/>
          </p:cNvSpPr>
          <p:nvPr/>
        </p:nvSpPr>
        <p:spPr bwMode="auto">
          <a:xfrm>
            <a:off x="7608241" y="2320147"/>
            <a:ext cx="726013" cy="726015"/>
          </a:xfrm>
          <a:custGeom>
            <a:avLst/>
            <a:gdLst>
              <a:gd name="T0" fmla="*/ 1264 w 1265"/>
              <a:gd name="T1" fmla="*/ 631 h 1264"/>
              <a:gd name="T2" fmla="*/ 1264 w 1265"/>
              <a:gd name="T3" fmla="*/ 631 h 1264"/>
              <a:gd name="T4" fmla="*/ 632 w 1265"/>
              <a:gd name="T5" fmla="*/ 1263 h 1264"/>
              <a:gd name="T6" fmla="*/ 632 w 1265"/>
              <a:gd name="T7" fmla="*/ 1263 h 1264"/>
              <a:gd name="T8" fmla="*/ 0 w 1265"/>
              <a:gd name="T9" fmla="*/ 631 h 1264"/>
              <a:gd name="T10" fmla="*/ 0 w 1265"/>
              <a:gd name="T11" fmla="*/ 631 h 1264"/>
              <a:gd name="T12" fmla="*/ 632 w 1265"/>
              <a:gd name="T13" fmla="*/ 0 h 1264"/>
              <a:gd name="T14" fmla="*/ 632 w 1265"/>
              <a:gd name="T15" fmla="*/ 0 h 1264"/>
              <a:gd name="T16" fmla="*/ 1264 w 1265"/>
              <a:gd name="T17" fmla="*/ 631 h 1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5" h="1264">
                <a:moveTo>
                  <a:pt x="1264" y="631"/>
                </a:moveTo>
                <a:lnTo>
                  <a:pt x="1264" y="631"/>
                </a:lnTo>
                <a:cubicBezTo>
                  <a:pt x="1264" y="980"/>
                  <a:pt x="981" y="1263"/>
                  <a:pt x="632" y="1263"/>
                </a:cubicBezTo>
                <a:lnTo>
                  <a:pt x="632" y="1263"/>
                </a:lnTo>
                <a:cubicBezTo>
                  <a:pt x="282" y="1263"/>
                  <a:pt x="0" y="980"/>
                  <a:pt x="0" y="631"/>
                </a:cubicBezTo>
                <a:lnTo>
                  <a:pt x="0" y="631"/>
                </a:lnTo>
                <a:cubicBezTo>
                  <a:pt x="0" y="282"/>
                  <a:pt x="282" y="0"/>
                  <a:pt x="632" y="0"/>
                </a:cubicBezTo>
                <a:lnTo>
                  <a:pt x="632" y="0"/>
                </a:lnTo>
                <a:cubicBezTo>
                  <a:pt x="981" y="0"/>
                  <a:pt x="1264" y="282"/>
                  <a:pt x="1264" y="631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600" dirty="0">
              <a:latin typeface="DM Sans" pitchFamily="2" charset="77"/>
            </a:endParaRPr>
          </a:p>
        </p:txBody>
      </p:sp>
      <p:sp>
        <p:nvSpPr>
          <p:cNvPr id="18" name="Freeform 71"/>
          <p:cNvSpPr>
            <a:spLocks noChangeArrowheads="1"/>
          </p:cNvSpPr>
          <p:nvPr/>
        </p:nvSpPr>
        <p:spPr bwMode="auto">
          <a:xfrm>
            <a:off x="7792906" y="2545288"/>
            <a:ext cx="354153" cy="270675"/>
          </a:xfrm>
          <a:custGeom>
            <a:avLst/>
            <a:gdLst>
              <a:gd name="T0" fmla="*/ 284 w 616"/>
              <a:gd name="T1" fmla="*/ 182 h 474"/>
              <a:gd name="T2" fmla="*/ 378 w 616"/>
              <a:gd name="T3" fmla="*/ 236 h 474"/>
              <a:gd name="T4" fmla="*/ 284 w 616"/>
              <a:gd name="T5" fmla="*/ 290 h 474"/>
              <a:gd name="T6" fmla="*/ 284 w 616"/>
              <a:gd name="T7" fmla="*/ 182 h 474"/>
              <a:gd name="T8" fmla="*/ 236 w 616"/>
              <a:gd name="T9" fmla="*/ 101 h 474"/>
              <a:gd name="T10" fmla="*/ 236 w 616"/>
              <a:gd name="T11" fmla="*/ 371 h 474"/>
              <a:gd name="T12" fmla="*/ 272 w 616"/>
              <a:gd name="T13" fmla="*/ 352 h 474"/>
              <a:gd name="T14" fmla="*/ 438 w 616"/>
              <a:gd name="T15" fmla="*/ 257 h 474"/>
              <a:gd name="T16" fmla="*/ 473 w 616"/>
              <a:gd name="T17" fmla="*/ 236 h 474"/>
              <a:gd name="T18" fmla="*/ 438 w 616"/>
              <a:gd name="T19" fmla="*/ 215 h 474"/>
              <a:gd name="T20" fmla="*/ 272 w 616"/>
              <a:gd name="T21" fmla="*/ 121 h 474"/>
              <a:gd name="T22" fmla="*/ 236 w 616"/>
              <a:gd name="T23" fmla="*/ 101 h 474"/>
              <a:gd name="T24" fmla="*/ 308 w 616"/>
              <a:gd name="T25" fmla="*/ 47 h 474"/>
              <a:gd name="T26" fmla="*/ 308 w 616"/>
              <a:gd name="T27" fmla="*/ 47 h 474"/>
              <a:gd name="T28" fmla="*/ 516 w 616"/>
              <a:gd name="T29" fmla="*/ 63 h 474"/>
              <a:gd name="T30" fmla="*/ 516 w 616"/>
              <a:gd name="T31" fmla="*/ 63 h 474"/>
              <a:gd name="T32" fmla="*/ 556 w 616"/>
              <a:gd name="T33" fmla="*/ 100 h 474"/>
              <a:gd name="T34" fmla="*/ 556 w 616"/>
              <a:gd name="T35" fmla="*/ 100 h 474"/>
              <a:gd name="T36" fmla="*/ 568 w 616"/>
              <a:gd name="T37" fmla="*/ 236 h 474"/>
              <a:gd name="T38" fmla="*/ 568 w 616"/>
              <a:gd name="T39" fmla="*/ 236 h 474"/>
              <a:gd name="T40" fmla="*/ 556 w 616"/>
              <a:gd name="T41" fmla="*/ 373 h 474"/>
              <a:gd name="T42" fmla="*/ 556 w 616"/>
              <a:gd name="T43" fmla="*/ 373 h 474"/>
              <a:gd name="T44" fmla="*/ 516 w 616"/>
              <a:gd name="T45" fmla="*/ 410 h 474"/>
              <a:gd name="T46" fmla="*/ 516 w 616"/>
              <a:gd name="T47" fmla="*/ 410 h 474"/>
              <a:gd name="T48" fmla="*/ 308 w 616"/>
              <a:gd name="T49" fmla="*/ 426 h 474"/>
              <a:gd name="T50" fmla="*/ 308 w 616"/>
              <a:gd name="T51" fmla="*/ 426 h 474"/>
              <a:gd name="T52" fmla="*/ 98 w 616"/>
              <a:gd name="T53" fmla="*/ 410 h 474"/>
              <a:gd name="T54" fmla="*/ 98 w 616"/>
              <a:gd name="T55" fmla="*/ 410 h 474"/>
              <a:gd name="T56" fmla="*/ 59 w 616"/>
              <a:gd name="T57" fmla="*/ 373 h 474"/>
              <a:gd name="T58" fmla="*/ 59 w 616"/>
              <a:gd name="T59" fmla="*/ 373 h 474"/>
              <a:gd name="T60" fmla="*/ 48 w 616"/>
              <a:gd name="T61" fmla="*/ 236 h 474"/>
              <a:gd name="T62" fmla="*/ 48 w 616"/>
              <a:gd name="T63" fmla="*/ 236 h 474"/>
              <a:gd name="T64" fmla="*/ 59 w 616"/>
              <a:gd name="T65" fmla="*/ 100 h 474"/>
              <a:gd name="T66" fmla="*/ 59 w 616"/>
              <a:gd name="T67" fmla="*/ 100 h 474"/>
              <a:gd name="T68" fmla="*/ 98 w 616"/>
              <a:gd name="T69" fmla="*/ 63 h 474"/>
              <a:gd name="T70" fmla="*/ 98 w 616"/>
              <a:gd name="T71" fmla="*/ 63 h 474"/>
              <a:gd name="T72" fmla="*/ 308 w 616"/>
              <a:gd name="T73" fmla="*/ 47 h 474"/>
              <a:gd name="T74" fmla="*/ 308 w 616"/>
              <a:gd name="T75" fmla="*/ 0 h 474"/>
              <a:gd name="T76" fmla="*/ 308 w 616"/>
              <a:gd name="T77" fmla="*/ 0 h 474"/>
              <a:gd name="T78" fmla="*/ 91 w 616"/>
              <a:gd name="T79" fmla="*/ 16 h 474"/>
              <a:gd name="T80" fmla="*/ 91 w 616"/>
              <a:gd name="T81" fmla="*/ 16 h 474"/>
              <a:gd name="T82" fmla="*/ 13 w 616"/>
              <a:gd name="T83" fmla="*/ 91 h 474"/>
              <a:gd name="T84" fmla="*/ 13 w 616"/>
              <a:gd name="T85" fmla="*/ 91 h 474"/>
              <a:gd name="T86" fmla="*/ 0 w 616"/>
              <a:gd name="T87" fmla="*/ 236 h 474"/>
              <a:gd name="T88" fmla="*/ 0 w 616"/>
              <a:gd name="T89" fmla="*/ 236 h 474"/>
              <a:gd name="T90" fmla="*/ 13 w 616"/>
              <a:gd name="T91" fmla="*/ 381 h 474"/>
              <a:gd name="T92" fmla="*/ 13 w 616"/>
              <a:gd name="T93" fmla="*/ 381 h 474"/>
              <a:gd name="T94" fmla="*/ 91 w 616"/>
              <a:gd name="T95" fmla="*/ 456 h 474"/>
              <a:gd name="T96" fmla="*/ 91 w 616"/>
              <a:gd name="T97" fmla="*/ 456 h 474"/>
              <a:gd name="T98" fmla="*/ 308 w 616"/>
              <a:gd name="T99" fmla="*/ 473 h 474"/>
              <a:gd name="T100" fmla="*/ 308 w 616"/>
              <a:gd name="T101" fmla="*/ 473 h 474"/>
              <a:gd name="T102" fmla="*/ 523 w 616"/>
              <a:gd name="T103" fmla="*/ 456 h 474"/>
              <a:gd name="T104" fmla="*/ 523 w 616"/>
              <a:gd name="T105" fmla="*/ 456 h 474"/>
              <a:gd name="T106" fmla="*/ 602 w 616"/>
              <a:gd name="T107" fmla="*/ 381 h 474"/>
              <a:gd name="T108" fmla="*/ 602 w 616"/>
              <a:gd name="T109" fmla="*/ 381 h 474"/>
              <a:gd name="T110" fmla="*/ 615 w 616"/>
              <a:gd name="T111" fmla="*/ 236 h 474"/>
              <a:gd name="T112" fmla="*/ 615 w 616"/>
              <a:gd name="T113" fmla="*/ 236 h 474"/>
              <a:gd name="T114" fmla="*/ 602 w 616"/>
              <a:gd name="T115" fmla="*/ 91 h 474"/>
              <a:gd name="T116" fmla="*/ 602 w 616"/>
              <a:gd name="T117" fmla="*/ 91 h 474"/>
              <a:gd name="T118" fmla="*/ 523 w 616"/>
              <a:gd name="T119" fmla="*/ 16 h 474"/>
              <a:gd name="T120" fmla="*/ 523 w 616"/>
              <a:gd name="T121" fmla="*/ 16 h 474"/>
              <a:gd name="T122" fmla="*/ 308 w 616"/>
              <a:gd name="T123" fmla="*/ 0 h 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16" h="474">
                <a:moveTo>
                  <a:pt x="284" y="182"/>
                </a:moveTo>
                <a:lnTo>
                  <a:pt x="378" y="236"/>
                </a:lnTo>
                <a:lnTo>
                  <a:pt x="284" y="290"/>
                </a:lnTo>
                <a:lnTo>
                  <a:pt x="284" y="182"/>
                </a:lnTo>
                <a:close/>
                <a:moveTo>
                  <a:pt x="236" y="101"/>
                </a:moveTo>
                <a:lnTo>
                  <a:pt x="236" y="371"/>
                </a:lnTo>
                <a:lnTo>
                  <a:pt x="272" y="352"/>
                </a:lnTo>
                <a:lnTo>
                  <a:pt x="438" y="257"/>
                </a:lnTo>
                <a:lnTo>
                  <a:pt x="473" y="236"/>
                </a:lnTo>
                <a:lnTo>
                  <a:pt x="438" y="215"/>
                </a:lnTo>
                <a:lnTo>
                  <a:pt x="272" y="121"/>
                </a:lnTo>
                <a:lnTo>
                  <a:pt x="236" y="101"/>
                </a:lnTo>
                <a:close/>
                <a:moveTo>
                  <a:pt x="308" y="47"/>
                </a:moveTo>
                <a:lnTo>
                  <a:pt x="308" y="47"/>
                </a:lnTo>
                <a:cubicBezTo>
                  <a:pt x="394" y="47"/>
                  <a:pt x="470" y="56"/>
                  <a:pt x="516" y="63"/>
                </a:cubicBezTo>
                <a:lnTo>
                  <a:pt x="516" y="63"/>
                </a:lnTo>
                <a:cubicBezTo>
                  <a:pt x="537" y="66"/>
                  <a:pt x="552" y="80"/>
                  <a:pt x="556" y="100"/>
                </a:cubicBezTo>
                <a:lnTo>
                  <a:pt x="556" y="100"/>
                </a:lnTo>
                <a:cubicBezTo>
                  <a:pt x="562" y="132"/>
                  <a:pt x="568" y="178"/>
                  <a:pt x="568" y="236"/>
                </a:cubicBezTo>
                <a:lnTo>
                  <a:pt x="568" y="236"/>
                </a:lnTo>
                <a:cubicBezTo>
                  <a:pt x="568" y="295"/>
                  <a:pt x="562" y="341"/>
                  <a:pt x="556" y="373"/>
                </a:cubicBezTo>
                <a:lnTo>
                  <a:pt x="556" y="373"/>
                </a:lnTo>
                <a:cubicBezTo>
                  <a:pt x="552" y="392"/>
                  <a:pt x="537" y="408"/>
                  <a:pt x="516" y="410"/>
                </a:cubicBezTo>
                <a:lnTo>
                  <a:pt x="516" y="410"/>
                </a:lnTo>
                <a:cubicBezTo>
                  <a:pt x="470" y="417"/>
                  <a:pt x="393" y="426"/>
                  <a:pt x="308" y="426"/>
                </a:cubicBezTo>
                <a:lnTo>
                  <a:pt x="308" y="426"/>
                </a:lnTo>
                <a:cubicBezTo>
                  <a:pt x="222" y="426"/>
                  <a:pt x="145" y="417"/>
                  <a:pt x="98" y="410"/>
                </a:cubicBezTo>
                <a:lnTo>
                  <a:pt x="98" y="410"/>
                </a:lnTo>
                <a:cubicBezTo>
                  <a:pt x="78" y="408"/>
                  <a:pt x="63" y="392"/>
                  <a:pt x="59" y="373"/>
                </a:cubicBezTo>
                <a:lnTo>
                  <a:pt x="59" y="373"/>
                </a:lnTo>
                <a:cubicBezTo>
                  <a:pt x="54" y="341"/>
                  <a:pt x="48" y="295"/>
                  <a:pt x="48" y="236"/>
                </a:cubicBezTo>
                <a:lnTo>
                  <a:pt x="48" y="236"/>
                </a:lnTo>
                <a:cubicBezTo>
                  <a:pt x="48" y="178"/>
                  <a:pt x="54" y="132"/>
                  <a:pt x="59" y="100"/>
                </a:cubicBezTo>
                <a:lnTo>
                  <a:pt x="59" y="100"/>
                </a:lnTo>
                <a:cubicBezTo>
                  <a:pt x="63" y="80"/>
                  <a:pt x="78" y="66"/>
                  <a:pt x="98" y="63"/>
                </a:cubicBezTo>
                <a:lnTo>
                  <a:pt x="98" y="63"/>
                </a:lnTo>
                <a:cubicBezTo>
                  <a:pt x="145" y="56"/>
                  <a:pt x="222" y="47"/>
                  <a:pt x="308" y="47"/>
                </a:cubicBezTo>
                <a:close/>
                <a:moveTo>
                  <a:pt x="308" y="0"/>
                </a:moveTo>
                <a:lnTo>
                  <a:pt x="308" y="0"/>
                </a:lnTo>
                <a:cubicBezTo>
                  <a:pt x="218" y="0"/>
                  <a:pt x="140" y="9"/>
                  <a:pt x="91" y="16"/>
                </a:cubicBezTo>
                <a:lnTo>
                  <a:pt x="91" y="16"/>
                </a:lnTo>
                <a:cubicBezTo>
                  <a:pt x="52" y="22"/>
                  <a:pt x="20" y="52"/>
                  <a:pt x="13" y="91"/>
                </a:cubicBezTo>
                <a:lnTo>
                  <a:pt x="13" y="91"/>
                </a:lnTo>
                <a:cubicBezTo>
                  <a:pt x="6" y="125"/>
                  <a:pt x="0" y="175"/>
                  <a:pt x="0" y="236"/>
                </a:cubicBezTo>
                <a:lnTo>
                  <a:pt x="0" y="236"/>
                </a:lnTo>
                <a:cubicBezTo>
                  <a:pt x="0" y="298"/>
                  <a:pt x="6" y="348"/>
                  <a:pt x="13" y="381"/>
                </a:cubicBezTo>
                <a:lnTo>
                  <a:pt x="13" y="381"/>
                </a:lnTo>
                <a:cubicBezTo>
                  <a:pt x="20" y="421"/>
                  <a:pt x="52" y="451"/>
                  <a:pt x="91" y="456"/>
                </a:cubicBezTo>
                <a:lnTo>
                  <a:pt x="91" y="456"/>
                </a:lnTo>
                <a:cubicBezTo>
                  <a:pt x="140" y="464"/>
                  <a:pt x="219" y="473"/>
                  <a:pt x="308" y="473"/>
                </a:cubicBezTo>
                <a:lnTo>
                  <a:pt x="308" y="473"/>
                </a:lnTo>
                <a:cubicBezTo>
                  <a:pt x="396" y="473"/>
                  <a:pt x="475" y="464"/>
                  <a:pt x="523" y="456"/>
                </a:cubicBezTo>
                <a:lnTo>
                  <a:pt x="523" y="456"/>
                </a:lnTo>
                <a:cubicBezTo>
                  <a:pt x="563" y="451"/>
                  <a:pt x="595" y="421"/>
                  <a:pt x="602" y="381"/>
                </a:cubicBezTo>
                <a:lnTo>
                  <a:pt x="602" y="381"/>
                </a:lnTo>
                <a:cubicBezTo>
                  <a:pt x="609" y="348"/>
                  <a:pt x="615" y="298"/>
                  <a:pt x="615" y="236"/>
                </a:cubicBezTo>
                <a:lnTo>
                  <a:pt x="615" y="236"/>
                </a:lnTo>
                <a:cubicBezTo>
                  <a:pt x="615" y="175"/>
                  <a:pt x="609" y="125"/>
                  <a:pt x="602" y="91"/>
                </a:cubicBezTo>
                <a:lnTo>
                  <a:pt x="602" y="91"/>
                </a:lnTo>
                <a:cubicBezTo>
                  <a:pt x="595" y="52"/>
                  <a:pt x="563" y="22"/>
                  <a:pt x="523" y="16"/>
                </a:cubicBezTo>
                <a:lnTo>
                  <a:pt x="523" y="16"/>
                </a:lnTo>
                <a:cubicBezTo>
                  <a:pt x="476" y="9"/>
                  <a:pt x="397" y="0"/>
                  <a:pt x="3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600" dirty="0">
              <a:latin typeface="DM Sans" pitchFamily="2" charset="77"/>
            </a:endParaRPr>
          </a:p>
        </p:txBody>
      </p:sp>
      <p:sp>
        <p:nvSpPr>
          <p:cNvPr id="19" name="Freeform 72"/>
          <p:cNvSpPr>
            <a:spLocks noChangeArrowheads="1"/>
          </p:cNvSpPr>
          <p:nvPr/>
        </p:nvSpPr>
        <p:spPr bwMode="auto">
          <a:xfrm>
            <a:off x="10866454" y="1604251"/>
            <a:ext cx="726013" cy="726016"/>
          </a:xfrm>
          <a:custGeom>
            <a:avLst/>
            <a:gdLst>
              <a:gd name="T0" fmla="*/ 1265 w 1266"/>
              <a:gd name="T1" fmla="*/ 632 h 1265"/>
              <a:gd name="T2" fmla="*/ 1265 w 1266"/>
              <a:gd name="T3" fmla="*/ 632 h 1265"/>
              <a:gd name="T4" fmla="*/ 632 w 1266"/>
              <a:gd name="T5" fmla="*/ 1264 h 1265"/>
              <a:gd name="T6" fmla="*/ 632 w 1266"/>
              <a:gd name="T7" fmla="*/ 1264 h 1265"/>
              <a:gd name="T8" fmla="*/ 0 w 1266"/>
              <a:gd name="T9" fmla="*/ 632 h 1265"/>
              <a:gd name="T10" fmla="*/ 0 w 1266"/>
              <a:gd name="T11" fmla="*/ 632 h 1265"/>
              <a:gd name="T12" fmla="*/ 632 w 1266"/>
              <a:gd name="T13" fmla="*/ 0 h 1265"/>
              <a:gd name="T14" fmla="*/ 632 w 1266"/>
              <a:gd name="T15" fmla="*/ 0 h 1265"/>
              <a:gd name="T16" fmla="*/ 1265 w 1266"/>
              <a:gd name="T17" fmla="*/ 632 h 1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6" h="1265">
                <a:moveTo>
                  <a:pt x="1265" y="632"/>
                </a:moveTo>
                <a:lnTo>
                  <a:pt x="1265" y="632"/>
                </a:lnTo>
                <a:cubicBezTo>
                  <a:pt x="1265" y="980"/>
                  <a:pt x="981" y="1264"/>
                  <a:pt x="632" y="1264"/>
                </a:cubicBezTo>
                <a:lnTo>
                  <a:pt x="632" y="1264"/>
                </a:lnTo>
                <a:cubicBezTo>
                  <a:pt x="283" y="1264"/>
                  <a:pt x="0" y="980"/>
                  <a:pt x="0" y="632"/>
                </a:cubicBezTo>
                <a:lnTo>
                  <a:pt x="0" y="632"/>
                </a:lnTo>
                <a:cubicBezTo>
                  <a:pt x="0" y="283"/>
                  <a:pt x="283" y="0"/>
                  <a:pt x="632" y="0"/>
                </a:cubicBezTo>
                <a:lnTo>
                  <a:pt x="632" y="0"/>
                </a:lnTo>
                <a:cubicBezTo>
                  <a:pt x="981" y="0"/>
                  <a:pt x="1265" y="283"/>
                  <a:pt x="1265" y="632"/>
                </a:cubicBezTo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600" dirty="0">
              <a:latin typeface="DM Sans" pitchFamily="2" charset="77"/>
            </a:endParaRPr>
          </a:p>
        </p:txBody>
      </p:sp>
      <p:sp>
        <p:nvSpPr>
          <p:cNvPr id="20" name="Freeform 73"/>
          <p:cNvSpPr>
            <a:spLocks noChangeArrowheads="1"/>
          </p:cNvSpPr>
          <p:nvPr/>
        </p:nvSpPr>
        <p:spPr bwMode="auto">
          <a:xfrm>
            <a:off x="11101711" y="1796507"/>
            <a:ext cx="258027" cy="338975"/>
          </a:xfrm>
          <a:custGeom>
            <a:avLst/>
            <a:gdLst>
              <a:gd name="T0" fmla="*/ 238 w 450"/>
              <a:gd name="T1" fmla="*/ 0 h 593"/>
              <a:gd name="T2" fmla="*/ 238 w 450"/>
              <a:gd name="T3" fmla="*/ 0 h 593"/>
              <a:gd name="T4" fmla="*/ 0 w 450"/>
              <a:gd name="T5" fmla="*/ 210 h 593"/>
              <a:gd name="T6" fmla="*/ 0 w 450"/>
              <a:gd name="T7" fmla="*/ 210 h 593"/>
              <a:gd name="T8" fmla="*/ 74 w 450"/>
              <a:gd name="T9" fmla="*/ 339 h 593"/>
              <a:gd name="T10" fmla="*/ 74 w 450"/>
              <a:gd name="T11" fmla="*/ 339 h 593"/>
              <a:gd name="T12" fmla="*/ 92 w 450"/>
              <a:gd name="T13" fmla="*/ 297 h 593"/>
              <a:gd name="T14" fmla="*/ 92 w 450"/>
              <a:gd name="T15" fmla="*/ 297 h 593"/>
              <a:gd name="T16" fmla="*/ 65 w 450"/>
              <a:gd name="T17" fmla="*/ 218 h 593"/>
              <a:gd name="T18" fmla="*/ 65 w 450"/>
              <a:gd name="T19" fmla="*/ 218 h 593"/>
              <a:gd name="T20" fmla="*/ 229 w 450"/>
              <a:gd name="T21" fmla="*/ 57 h 593"/>
              <a:gd name="T22" fmla="*/ 229 w 450"/>
              <a:gd name="T23" fmla="*/ 57 h 593"/>
              <a:gd name="T24" fmla="*/ 368 w 450"/>
              <a:gd name="T25" fmla="*/ 186 h 593"/>
              <a:gd name="T26" fmla="*/ 368 w 450"/>
              <a:gd name="T27" fmla="*/ 186 h 593"/>
              <a:gd name="T28" fmla="*/ 262 w 450"/>
              <a:gd name="T29" fmla="*/ 365 h 593"/>
              <a:gd name="T30" fmla="*/ 262 w 450"/>
              <a:gd name="T31" fmla="*/ 365 h 593"/>
              <a:gd name="T32" fmla="*/ 208 w 450"/>
              <a:gd name="T33" fmla="*/ 313 h 593"/>
              <a:gd name="T34" fmla="*/ 208 w 450"/>
              <a:gd name="T35" fmla="*/ 313 h 593"/>
              <a:gd name="T36" fmla="*/ 236 w 450"/>
              <a:gd name="T37" fmla="*/ 180 h 593"/>
              <a:gd name="T38" fmla="*/ 236 w 450"/>
              <a:gd name="T39" fmla="*/ 180 h 593"/>
              <a:gd name="T40" fmla="*/ 129 w 450"/>
              <a:gd name="T41" fmla="*/ 211 h 593"/>
              <a:gd name="T42" fmla="*/ 129 w 450"/>
              <a:gd name="T43" fmla="*/ 211 h 593"/>
              <a:gd name="T44" fmla="*/ 140 w 450"/>
              <a:gd name="T45" fmla="*/ 270 h 593"/>
              <a:gd name="T46" fmla="*/ 140 w 450"/>
              <a:gd name="T47" fmla="*/ 270 h 593"/>
              <a:gd name="T48" fmla="*/ 94 w 450"/>
              <a:gd name="T49" fmla="*/ 522 h 593"/>
              <a:gd name="T50" fmla="*/ 94 w 450"/>
              <a:gd name="T51" fmla="*/ 522 h 593"/>
              <a:gd name="T52" fmla="*/ 100 w 450"/>
              <a:gd name="T53" fmla="*/ 588 h 593"/>
              <a:gd name="T54" fmla="*/ 100 w 450"/>
              <a:gd name="T55" fmla="*/ 588 h 593"/>
              <a:gd name="T56" fmla="*/ 107 w 450"/>
              <a:gd name="T57" fmla="*/ 590 h 593"/>
              <a:gd name="T58" fmla="*/ 107 w 450"/>
              <a:gd name="T59" fmla="*/ 590 h 593"/>
              <a:gd name="T60" fmla="*/ 188 w 450"/>
              <a:gd name="T61" fmla="*/ 380 h 593"/>
              <a:gd name="T62" fmla="*/ 188 w 450"/>
              <a:gd name="T63" fmla="*/ 380 h 593"/>
              <a:gd name="T64" fmla="*/ 269 w 450"/>
              <a:gd name="T65" fmla="*/ 423 h 593"/>
              <a:gd name="T66" fmla="*/ 269 w 450"/>
              <a:gd name="T67" fmla="*/ 423 h 593"/>
              <a:gd name="T68" fmla="*/ 449 w 450"/>
              <a:gd name="T69" fmla="*/ 192 h 593"/>
              <a:gd name="T70" fmla="*/ 449 w 450"/>
              <a:gd name="T71" fmla="*/ 192 h 593"/>
              <a:gd name="T72" fmla="*/ 238 w 450"/>
              <a:gd name="T73" fmla="*/ 0 h 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50" h="593">
                <a:moveTo>
                  <a:pt x="238" y="0"/>
                </a:moveTo>
                <a:lnTo>
                  <a:pt x="238" y="0"/>
                </a:lnTo>
                <a:cubicBezTo>
                  <a:pt x="119" y="0"/>
                  <a:pt x="0" y="80"/>
                  <a:pt x="0" y="210"/>
                </a:cubicBezTo>
                <a:lnTo>
                  <a:pt x="0" y="210"/>
                </a:lnTo>
                <a:cubicBezTo>
                  <a:pt x="0" y="292"/>
                  <a:pt x="46" y="339"/>
                  <a:pt x="74" y="339"/>
                </a:cubicBezTo>
                <a:lnTo>
                  <a:pt x="74" y="339"/>
                </a:lnTo>
                <a:cubicBezTo>
                  <a:pt x="85" y="339"/>
                  <a:pt x="92" y="306"/>
                  <a:pt x="92" y="297"/>
                </a:cubicBezTo>
                <a:lnTo>
                  <a:pt x="92" y="297"/>
                </a:lnTo>
                <a:cubicBezTo>
                  <a:pt x="92" y="287"/>
                  <a:pt x="65" y="263"/>
                  <a:pt x="65" y="218"/>
                </a:cubicBezTo>
                <a:lnTo>
                  <a:pt x="65" y="218"/>
                </a:lnTo>
                <a:cubicBezTo>
                  <a:pt x="65" y="124"/>
                  <a:pt x="136" y="57"/>
                  <a:pt x="229" y="57"/>
                </a:cubicBezTo>
                <a:lnTo>
                  <a:pt x="229" y="57"/>
                </a:lnTo>
                <a:cubicBezTo>
                  <a:pt x="309" y="57"/>
                  <a:pt x="368" y="103"/>
                  <a:pt x="368" y="186"/>
                </a:cubicBezTo>
                <a:lnTo>
                  <a:pt x="368" y="186"/>
                </a:lnTo>
                <a:cubicBezTo>
                  <a:pt x="368" y="248"/>
                  <a:pt x="343" y="365"/>
                  <a:pt x="262" y="365"/>
                </a:cubicBezTo>
                <a:lnTo>
                  <a:pt x="262" y="365"/>
                </a:lnTo>
                <a:cubicBezTo>
                  <a:pt x="233" y="365"/>
                  <a:pt x="208" y="344"/>
                  <a:pt x="208" y="313"/>
                </a:cubicBezTo>
                <a:lnTo>
                  <a:pt x="208" y="313"/>
                </a:lnTo>
                <a:cubicBezTo>
                  <a:pt x="208" y="269"/>
                  <a:pt x="236" y="226"/>
                  <a:pt x="236" y="180"/>
                </a:cubicBezTo>
                <a:lnTo>
                  <a:pt x="236" y="180"/>
                </a:lnTo>
                <a:cubicBezTo>
                  <a:pt x="236" y="103"/>
                  <a:pt x="129" y="117"/>
                  <a:pt x="129" y="211"/>
                </a:cubicBezTo>
                <a:lnTo>
                  <a:pt x="129" y="211"/>
                </a:lnTo>
                <a:cubicBezTo>
                  <a:pt x="129" y="230"/>
                  <a:pt x="131" y="252"/>
                  <a:pt x="140" y="270"/>
                </a:cubicBezTo>
                <a:lnTo>
                  <a:pt x="140" y="270"/>
                </a:lnTo>
                <a:cubicBezTo>
                  <a:pt x="124" y="339"/>
                  <a:pt x="94" y="450"/>
                  <a:pt x="94" y="522"/>
                </a:cubicBezTo>
                <a:lnTo>
                  <a:pt x="94" y="522"/>
                </a:lnTo>
                <a:cubicBezTo>
                  <a:pt x="94" y="544"/>
                  <a:pt x="98" y="566"/>
                  <a:pt x="100" y="588"/>
                </a:cubicBezTo>
                <a:lnTo>
                  <a:pt x="100" y="588"/>
                </a:lnTo>
                <a:cubicBezTo>
                  <a:pt x="104" y="592"/>
                  <a:pt x="101" y="592"/>
                  <a:pt x="107" y="590"/>
                </a:cubicBezTo>
                <a:lnTo>
                  <a:pt x="107" y="590"/>
                </a:lnTo>
                <a:cubicBezTo>
                  <a:pt x="167" y="509"/>
                  <a:pt x="161" y="486"/>
                  <a:pt x="188" y="380"/>
                </a:cubicBezTo>
                <a:lnTo>
                  <a:pt x="188" y="380"/>
                </a:lnTo>
                <a:cubicBezTo>
                  <a:pt x="202" y="408"/>
                  <a:pt x="240" y="423"/>
                  <a:pt x="269" y="423"/>
                </a:cubicBezTo>
                <a:lnTo>
                  <a:pt x="269" y="423"/>
                </a:lnTo>
                <a:cubicBezTo>
                  <a:pt x="393" y="423"/>
                  <a:pt x="449" y="302"/>
                  <a:pt x="449" y="192"/>
                </a:cubicBezTo>
                <a:lnTo>
                  <a:pt x="449" y="192"/>
                </a:lnTo>
                <a:cubicBezTo>
                  <a:pt x="449" y="76"/>
                  <a:pt x="348" y="0"/>
                  <a:pt x="238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600" dirty="0">
              <a:latin typeface="DM Sans" pitchFamily="2" charset="77"/>
            </a:endParaRPr>
          </a:p>
        </p:txBody>
      </p:sp>
      <p:sp>
        <p:nvSpPr>
          <p:cNvPr id="21" name="Freeform 74"/>
          <p:cNvSpPr>
            <a:spLocks noChangeArrowheads="1"/>
          </p:cNvSpPr>
          <p:nvPr/>
        </p:nvSpPr>
        <p:spPr bwMode="auto">
          <a:xfrm>
            <a:off x="9022325" y="2499598"/>
            <a:ext cx="3169676" cy="3703434"/>
          </a:xfrm>
          <a:custGeom>
            <a:avLst/>
            <a:gdLst>
              <a:gd name="T0" fmla="*/ 5526 w 5527"/>
              <a:gd name="T1" fmla="*/ 557 h 6455"/>
              <a:gd name="T2" fmla="*/ 5526 w 5527"/>
              <a:gd name="T3" fmla="*/ 557 h 6455"/>
              <a:gd name="T4" fmla="*/ 3602 w 5527"/>
              <a:gd name="T5" fmla="*/ 0 h 6455"/>
              <a:gd name="T6" fmla="*/ 3602 w 5527"/>
              <a:gd name="T7" fmla="*/ 0 h 6455"/>
              <a:gd name="T8" fmla="*/ 0 w 5527"/>
              <a:gd name="T9" fmla="*/ 3602 h 6455"/>
              <a:gd name="T10" fmla="*/ 0 w 5527"/>
              <a:gd name="T11" fmla="*/ 3602 h 6455"/>
              <a:gd name="T12" fmla="*/ 1401 w 5527"/>
              <a:gd name="T13" fmla="*/ 6454 h 6455"/>
              <a:gd name="T14" fmla="*/ 5526 w 5527"/>
              <a:gd name="T15" fmla="*/ 6454 h 6455"/>
              <a:gd name="T16" fmla="*/ 5526 w 5527"/>
              <a:gd name="T17" fmla="*/ 557 h 6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527" h="6455">
                <a:moveTo>
                  <a:pt x="5526" y="557"/>
                </a:moveTo>
                <a:lnTo>
                  <a:pt x="5526" y="557"/>
                </a:lnTo>
                <a:cubicBezTo>
                  <a:pt x="4970" y="204"/>
                  <a:pt x="4310" y="0"/>
                  <a:pt x="3602" y="0"/>
                </a:cubicBezTo>
                <a:lnTo>
                  <a:pt x="3602" y="0"/>
                </a:lnTo>
                <a:cubicBezTo>
                  <a:pt x="1613" y="0"/>
                  <a:pt x="0" y="1613"/>
                  <a:pt x="0" y="3602"/>
                </a:cubicBezTo>
                <a:lnTo>
                  <a:pt x="0" y="3602"/>
                </a:lnTo>
                <a:cubicBezTo>
                  <a:pt x="0" y="4763"/>
                  <a:pt x="549" y="5796"/>
                  <a:pt x="1401" y="6454"/>
                </a:cubicBezTo>
                <a:lnTo>
                  <a:pt x="5526" y="6454"/>
                </a:lnTo>
                <a:lnTo>
                  <a:pt x="5526" y="557"/>
                </a:lnTo>
              </a:path>
            </a:pathLst>
          </a:custGeom>
          <a:solidFill>
            <a:srgbClr val="E2EE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 dirty="0">
              <a:latin typeface="DM Sans" pitchFamily="2" charset="77"/>
            </a:endParaRPr>
          </a:p>
        </p:txBody>
      </p:sp>
      <p:sp>
        <p:nvSpPr>
          <p:cNvPr id="22" name="Freeform 76"/>
          <p:cNvSpPr>
            <a:spLocks noChangeArrowheads="1"/>
          </p:cNvSpPr>
          <p:nvPr/>
        </p:nvSpPr>
        <p:spPr bwMode="auto">
          <a:xfrm>
            <a:off x="6950526" y="3385138"/>
            <a:ext cx="202373" cy="207433"/>
          </a:xfrm>
          <a:custGeom>
            <a:avLst/>
            <a:gdLst>
              <a:gd name="T0" fmla="*/ 143 w 352"/>
              <a:gd name="T1" fmla="*/ 53 h 361"/>
              <a:gd name="T2" fmla="*/ 143 w 352"/>
              <a:gd name="T3" fmla="*/ 53 h 361"/>
              <a:gd name="T4" fmla="*/ 120 w 352"/>
              <a:gd name="T5" fmla="*/ 148 h 361"/>
              <a:gd name="T6" fmla="*/ 120 w 352"/>
              <a:gd name="T7" fmla="*/ 148 h 361"/>
              <a:gd name="T8" fmla="*/ 34 w 352"/>
              <a:gd name="T9" fmla="*/ 194 h 361"/>
              <a:gd name="T10" fmla="*/ 34 w 352"/>
              <a:gd name="T11" fmla="*/ 194 h 361"/>
              <a:gd name="T12" fmla="*/ 53 w 352"/>
              <a:gd name="T13" fmla="*/ 339 h 361"/>
              <a:gd name="T14" fmla="*/ 53 w 352"/>
              <a:gd name="T15" fmla="*/ 339 h 361"/>
              <a:gd name="T16" fmla="*/ 128 w 352"/>
              <a:gd name="T17" fmla="*/ 354 h 361"/>
              <a:gd name="T18" fmla="*/ 351 w 352"/>
              <a:gd name="T19" fmla="*/ 326 h 361"/>
              <a:gd name="T20" fmla="*/ 322 w 352"/>
              <a:gd name="T21" fmla="*/ 104 h 361"/>
              <a:gd name="T22" fmla="*/ 322 w 352"/>
              <a:gd name="T23" fmla="*/ 104 h 361"/>
              <a:gd name="T24" fmla="*/ 288 w 352"/>
              <a:gd name="T25" fmla="*/ 34 h 361"/>
              <a:gd name="T26" fmla="*/ 288 w 352"/>
              <a:gd name="T27" fmla="*/ 34 h 361"/>
              <a:gd name="T28" fmla="*/ 143 w 352"/>
              <a:gd name="T29" fmla="*/ 53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52" h="361">
                <a:moveTo>
                  <a:pt x="143" y="53"/>
                </a:moveTo>
                <a:lnTo>
                  <a:pt x="143" y="53"/>
                </a:lnTo>
                <a:cubicBezTo>
                  <a:pt x="119" y="84"/>
                  <a:pt x="118" y="126"/>
                  <a:pt x="120" y="148"/>
                </a:cubicBezTo>
                <a:lnTo>
                  <a:pt x="120" y="148"/>
                </a:lnTo>
                <a:cubicBezTo>
                  <a:pt x="99" y="151"/>
                  <a:pt x="58" y="163"/>
                  <a:pt x="34" y="194"/>
                </a:cubicBezTo>
                <a:lnTo>
                  <a:pt x="34" y="194"/>
                </a:lnTo>
                <a:cubicBezTo>
                  <a:pt x="0" y="239"/>
                  <a:pt x="8" y="304"/>
                  <a:pt x="53" y="339"/>
                </a:cubicBezTo>
                <a:lnTo>
                  <a:pt x="53" y="339"/>
                </a:lnTo>
                <a:cubicBezTo>
                  <a:pt x="81" y="360"/>
                  <a:pt x="126" y="355"/>
                  <a:pt x="128" y="354"/>
                </a:cubicBezTo>
                <a:lnTo>
                  <a:pt x="351" y="326"/>
                </a:lnTo>
                <a:lnTo>
                  <a:pt x="322" y="104"/>
                </a:lnTo>
                <a:lnTo>
                  <a:pt x="322" y="104"/>
                </a:lnTo>
                <a:cubicBezTo>
                  <a:pt x="322" y="102"/>
                  <a:pt x="316" y="56"/>
                  <a:pt x="288" y="34"/>
                </a:cubicBezTo>
                <a:lnTo>
                  <a:pt x="288" y="34"/>
                </a:lnTo>
                <a:cubicBezTo>
                  <a:pt x="243" y="0"/>
                  <a:pt x="178" y="8"/>
                  <a:pt x="143" y="53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600" dirty="0">
              <a:latin typeface="DM Sans" pitchFamily="2" charset="77"/>
            </a:endParaRPr>
          </a:p>
        </p:txBody>
      </p:sp>
      <p:sp>
        <p:nvSpPr>
          <p:cNvPr id="23" name="Freeform 29"/>
          <p:cNvSpPr>
            <a:spLocks noChangeArrowheads="1"/>
          </p:cNvSpPr>
          <p:nvPr/>
        </p:nvSpPr>
        <p:spPr bwMode="auto">
          <a:xfrm>
            <a:off x="9555565" y="412778"/>
            <a:ext cx="317345" cy="371800"/>
          </a:xfrm>
          <a:custGeom>
            <a:avLst/>
            <a:gdLst>
              <a:gd name="connsiteX0" fmla="*/ 118197 w 688823"/>
              <a:gd name="connsiteY0" fmla="*/ 467746 h 807022"/>
              <a:gd name="connsiteX1" fmla="*/ 134995 w 688823"/>
              <a:gd name="connsiteY1" fmla="*/ 486062 h 807022"/>
              <a:gd name="connsiteX2" fmla="*/ 186009 w 688823"/>
              <a:gd name="connsiteY2" fmla="*/ 608995 h 807022"/>
              <a:gd name="connsiteX3" fmla="*/ 237021 w 688823"/>
              <a:gd name="connsiteY3" fmla="*/ 728202 h 807022"/>
              <a:gd name="connsiteX4" fmla="*/ 217115 w 688823"/>
              <a:gd name="connsiteY4" fmla="*/ 774147 h 807022"/>
              <a:gd name="connsiteX5" fmla="*/ 146193 w 688823"/>
              <a:gd name="connsiteY5" fmla="*/ 803949 h 807022"/>
              <a:gd name="connsiteX6" fmla="*/ 105133 w 688823"/>
              <a:gd name="connsiteY6" fmla="*/ 786564 h 807022"/>
              <a:gd name="connsiteX7" fmla="*/ 3107 w 688823"/>
              <a:gd name="connsiteY7" fmla="*/ 541941 h 807022"/>
              <a:gd name="connsiteX8" fmla="*/ 19281 w 688823"/>
              <a:gd name="connsiteY8" fmla="*/ 499721 h 807022"/>
              <a:gd name="connsiteX9" fmla="*/ 93935 w 688823"/>
              <a:gd name="connsiteY9" fmla="*/ 469919 h 807022"/>
              <a:gd name="connsiteX10" fmla="*/ 118197 w 688823"/>
              <a:gd name="connsiteY10" fmla="*/ 467746 h 807022"/>
              <a:gd name="connsiteX11" fmla="*/ 266635 w 688823"/>
              <a:gd name="connsiteY11" fmla="*/ 0 h 807022"/>
              <a:gd name="connsiteX12" fmla="*/ 327897 w 688823"/>
              <a:gd name="connsiteY12" fmla="*/ 33648 h 807022"/>
              <a:gd name="connsiteX13" fmla="*/ 360405 w 688823"/>
              <a:gd name="connsiteY13" fmla="*/ 143314 h 807022"/>
              <a:gd name="connsiteX14" fmla="*/ 357905 w 688823"/>
              <a:gd name="connsiteY14" fmla="*/ 214349 h 807022"/>
              <a:gd name="connsiteX15" fmla="*/ 365405 w 688823"/>
              <a:gd name="connsiteY15" fmla="*/ 249243 h 807022"/>
              <a:gd name="connsiteX16" fmla="*/ 380409 w 688823"/>
              <a:gd name="connsiteY16" fmla="*/ 255474 h 807022"/>
              <a:gd name="connsiteX17" fmla="*/ 476679 w 688823"/>
              <a:gd name="connsiteY17" fmla="*/ 214349 h 807022"/>
              <a:gd name="connsiteX18" fmla="*/ 537943 w 688823"/>
              <a:gd name="connsiteY18" fmla="*/ 193163 h 807022"/>
              <a:gd name="connsiteX19" fmla="*/ 577951 w 688823"/>
              <a:gd name="connsiteY19" fmla="*/ 196902 h 807022"/>
              <a:gd name="connsiteX20" fmla="*/ 620461 w 688823"/>
              <a:gd name="connsiteY20" fmla="*/ 228057 h 807022"/>
              <a:gd name="connsiteX21" fmla="*/ 625461 w 688823"/>
              <a:gd name="connsiteY21" fmla="*/ 251735 h 807022"/>
              <a:gd name="connsiteX22" fmla="*/ 620461 w 688823"/>
              <a:gd name="connsiteY22" fmla="*/ 271674 h 807022"/>
              <a:gd name="connsiteX23" fmla="*/ 629213 w 688823"/>
              <a:gd name="connsiteY23" fmla="*/ 297845 h 807022"/>
              <a:gd name="connsiteX24" fmla="*/ 651717 w 688823"/>
              <a:gd name="connsiteY24" fmla="*/ 314046 h 807022"/>
              <a:gd name="connsiteX25" fmla="*/ 661719 w 688823"/>
              <a:gd name="connsiteY25" fmla="*/ 343955 h 807022"/>
              <a:gd name="connsiteX26" fmla="*/ 654217 w 688823"/>
              <a:gd name="connsiteY26" fmla="*/ 366387 h 807022"/>
              <a:gd name="connsiteX27" fmla="*/ 660469 w 688823"/>
              <a:gd name="connsiteY27" fmla="*/ 395050 h 807022"/>
              <a:gd name="connsiteX28" fmla="*/ 677973 w 688823"/>
              <a:gd name="connsiteY28" fmla="*/ 412497 h 807022"/>
              <a:gd name="connsiteX29" fmla="*/ 685475 w 688823"/>
              <a:gd name="connsiteY29" fmla="*/ 451129 h 807022"/>
              <a:gd name="connsiteX30" fmla="*/ 674221 w 688823"/>
              <a:gd name="connsiteY30" fmla="*/ 478546 h 807022"/>
              <a:gd name="connsiteX31" fmla="*/ 675473 w 688823"/>
              <a:gd name="connsiteY31" fmla="*/ 503470 h 807022"/>
              <a:gd name="connsiteX32" fmla="*/ 679223 w 688823"/>
              <a:gd name="connsiteY32" fmla="*/ 512194 h 807022"/>
              <a:gd name="connsiteX33" fmla="*/ 680473 w 688823"/>
              <a:gd name="connsiteY33" fmla="*/ 555811 h 807022"/>
              <a:gd name="connsiteX34" fmla="*/ 651717 w 688823"/>
              <a:gd name="connsiteY34" fmla="*/ 601921 h 807022"/>
              <a:gd name="connsiteX35" fmla="*/ 610459 w 688823"/>
              <a:gd name="connsiteY35" fmla="*/ 626845 h 807022"/>
              <a:gd name="connsiteX36" fmla="*/ 436671 w 688823"/>
              <a:gd name="connsiteY36" fmla="*/ 692895 h 807022"/>
              <a:gd name="connsiteX37" fmla="*/ 340401 w 688823"/>
              <a:gd name="connsiteY37" fmla="*/ 714080 h 807022"/>
              <a:gd name="connsiteX38" fmla="*/ 279137 w 688823"/>
              <a:gd name="connsiteY38" fmla="*/ 727789 h 807022"/>
              <a:gd name="connsiteX39" fmla="*/ 270385 w 688823"/>
              <a:gd name="connsiteY39" fmla="*/ 724050 h 807022"/>
              <a:gd name="connsiteX40" fmla="*/ 216625 w 688823"/>
              <a:gd name="connsiteY40" fmla="*/ 593198 h 807022"/>
              <a:gd name="connsiteX41" fmla="*/ 161613 w 688823"/>
              <a:gd name="connsiteY41" fmla="*/ 463591 h 807022"/>
              <a:gd name="connsiteX42" fmla="*/ 164113 w 688823"/>
              <a:gd name="connsiteY42" fmla="*/ 454868 h 807022"/>
              <a:gd name="connsiteX43" fmla="*/ 195369 w 688823"/>
              <a:gd name="connsiteY43" fmla="*/ 423712 h 807022"/>
              <a:gd name="connsiteX44" fmla="*/ 210373 w 688823"/>
              <a:gd name="connsiteY44" fmla="*/ 346447 h 807022"/>
              <a:gd name="connsiteX45" fmla="*/ 212873 w 688823"/>
              <a:gd name="connsiteY45" fmla="*/ 271674 h 807022"/>
              <a:gd name="connsiteX46" fmla="*/ 229127 w 688823"/>
              <a:gd name="connsiteY46" fmla="*/ 210610 h 807022"/>
              <a:gd name="connsiteX47" fmla="*/ 249131 w 688823"/>
              <a:gd name="connsiteY47" fmla="*/ 148299 h 807022"/>
              <a:gd name="connsiteX48" fmla="*/ 241629 w 688823"/>
              <a:gd name="connsiteY48" fmla="*/ 85989 h 807022"/>
              <a:gd name="connsiteX49" fmla="*/ 222875 w 688823"/>
              <a:gd name="connsiteY49" fmla="*/ 22432 h 807022"/>
              <a:gd name="connsiteX50" fmla="*/ 227877 w 688823"/>
              <a:gd name="connsiteY50" fmla="*/ 8723 h 807022"/>
              <a:gd name="connsiteX51" fmla="*/ 266635 w 688823"/>
              <a:gd name="connsiteY51" fmla="*/ 0 h 80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8823" h="807022">
                <a:moveTo>
                  <a:pt x="118197" y="467746"/>
                </a:moveTo>
                <a:cubicBezTo>
                  <a:pt x="125041" y="470540"/>
                  <a:pt x="130641" y="476749"/>
                  <a:pt x="134995" y="486062"/>
                </a:cubicBezTo>
                <a:cubicBezTo>
                  <a:pt x="152415" y="527040"/>
                  <a:pt x="169833" y="568017"/>
                  <a:pt x="186009" y="608995"/>
                </a:cubicBezTo>
                <a:cubicBezTo>
                  <a:pt x="203427" y="648731"/>
                  <a:pt x="218359" y="688467"/>
                  <a:pt x="237021" y="728202"/>
                </a:cubicBezTo>
                <a:cubicBezTo>
                  <a:pt x="246975" y="750554"/>
                  <a:pt x="237021" y="766696"/>
                  <a:pt x="217115" y="774147"/>
                </a:cubicBezTo>
                <a:cubicBezTo>
                  <a:pt x="193473" y="784081"/>
                  <a:pt x="169833" y="792773"/>
                  <a:pt x="146193" y="803949"/>
                </a:cubicBezTo>
                <a:cubicBezTo>
                  <a:pt x="128773" y="811399"/>
                  <a:pt x="112599" y="805191"/>
                  <a:pt x="105133" y="786564"/>
                </a:cubicBezTo>
                <a:cubicBezTo>
                  <a:pt x="71539" y="704609"/>
                  <a:pt x="36701" y="622654"/>
                  <a:pt x="3107" y="541941"/>
                </a:cubicBezTo>
                <a:cubicBezTo>
                  <a:pt x="-4359" y="522073"/>
                  <a:pt x="1863" y="507172"/>
                  <a:pt x="19281" y="499721"/>
                </a:cubicBezTo>
                <a:cubicBezTo>
                  <a:pt x="45411" y="489787"/>
                  <a:pt x="69051" y="478612"/>
                  <a:pt x="93935" y="469919"/>
                </a:cubicBezTo>
                <a:cubicBezTo>
                  <a:pt x="103267" y="465573"/>
                  <a:pt x="111355" y="464952"/>
                  <a:pt x="118197" y="467746"/>
                </a:cubicBezTo>
                <a:close/>
                <a:moveTo>
                  <a:pt x="266635" y="0"/>
                </a:moveTo>
                <a:cubicBezTo>
                  <a:pt x="292891" y="1246"/>
                  <a:pt x="312895" y="12462"/>
                  <a:pt x="327897" y="33648"/>
                </a:cubicBezTo>
                <a:cubicBezTo>
                  <a:pt x="352903" y="66049"/>
                  <a:pt x="362905" y="103436"/>
                  <a:pt x="360405" y="143314"/>
                </a:cubicBezTo>
                <a:cubicBezTo>
                  <a:pt x="359155" y="166993"/>
                  <a:pt x="357905" y="190671"/>
                  <a:pt x="357905" y="214349"/>
                </a:cubicBezTo>
                <a:cubicBezTo>
                  <a:pt x="357905" y="226811"/>
                  <a:pt x="359155" y="238027"/>
                  <a:pt x="365405" y="249243"/>
                </a:cubicBezTo>
                <a:cubicBezTo>
                  <a:pt x="369157" y="257966"/>
                  <a:pt x="371657" y="259212"/>
                  <a:pt x="380409" y="255474"/>
                </a:cubicBezTo>
                <a:cubicBezTo>
                  <a:pt x="411665" y="241765"/>
                  <a:pt x="444173" y="226811"/>
                  <a:pt x="476679" y="214349"/>
                </a:cubicBezTo>
                <a:cubicBezTo>
                  <a:pt x="496685" y="206871"/>
                  <a:pt x="517939" y="200640"/>
                  <a:pt x="537943" y="193163"/>
                </a:cubicBezTo>
                <a:cubicBezTo>
                  <a:pt x="551695" y="189424"/>
                  <a:pt x="565449" y="190671"/>
                  <a:pt x="577951" y="196902"/>
                </a:cubicBezTo>
                <a:cubicBezTo>
                  <a:pt x="594205" y="204379"/>
                  <a:pt x="609209" y="214349"/>
                  <a:pt x="620461" y="228057"/>
                </a:cubicBezTo>
                <a:cubicBezTo>
                  <a:pt x="625461" y="235534"/>
                  <a:pt x="627963" y="243012"/>
                  <a:pt x="625461" y="251735"/>
                </a:cubicBezTo>
                <a:cubicBezTo>
                  <a:pt x="624211" y="257966"/>
                  <a:pt x="622961" y="265443"/>
                  <a:pt x="620461" y="271674"/>
                </a:cubicBezTo>
                <a:cubicBezTo>
                  <a:pt x="616709" y="282890"/>
                  <a:pt x="620461" y="290368"/>
                  <a:pt x="629213" y="297845"/>
                </a:cubicBezTo>
                <a:cubicBezTo>
                  <a:pt x="636713" y="302830"/>
                  <a:pt x="645465" y="309061"/>
                  <a:pt x="651717" y="314046"/>
                </a:cubicBezTo>
                <a:cubicBezTo>
                  <a:pt x="664219" y="325262"/>
                  <a:pt x="666721" y="330246"/>
                  <a:pt x="661719" y="343955"/>
                </a:cubicBezTo>
                <a:cubicBezTo>
                  <a:pt x="659219" y="352678"/>
                  <a:pt x="656719" y="360156"/>
                  <a:pt x="654217" y="366387"/>
                </a:cubicBezTo>
                <a:cubicBezTo>
                  <a:pt x="650467" y="377603"/>
                  <a:pt x="652967" y="387572"/>
                  <a:pt x="660469" y="395050"/>
                </a:cubicBezTo>
                <a:cubicBezTo>
                  <a:pt x="666721" y="401281"/>
                  <a:pt x="672971" y="406265"/>
                  <a:pt x="677973" y="412497"/>
                </a:cubicBezTo>
                <a:cubicBezTo>
                  <a:pt x="689225" y="423712"/>
                  <a:pt x="691725" y="436175"/>
                  <a:pt x="685475" y="451129"/>
                </a:cubicBezTo>
                <a:cubicBezTo>
                  <a:pt x="681723" y="459853"/>
                  <a:pt x="677973" y="469822"/>
                  <a:pt x="674221" y="478546"/>
                </a:cubicBezTo>
                <a:cubicBezTo>
                  <a:pt x="671721" y="487269"/>
                  <a:pt x="670471" y="495993"/>
                  <a:pt x="675473" y="503470"/>
                </a:cubicBezTo>
                <a:cubicBezTo>
                  <a:pt x="676723" y="505963"/>
                  <a:pt x="677973" y="508455"/>
                  <a:pt x="679223" y="512194"/>
                </a:cubicBezTo>
                <a:cubicBezTo>
                  <a:pt x="687975" y="525902"/>
                  <a:pt x="686725" y="540857"/>
                  <a:pt x="680473" y="555811"/>
                </a:cubicBezTo>
                <a:cubicBezTo>
                  <a:pt x="672971" y="573258"/>
                  <a:pt x="666721" y="590705"/>
                  <a:pt x="651717" y="601921"/>
                </a:cubicBezTo>
                <a:cubicBezTo>
                  <a:pt x="639215" y="611891"/>
                  <a:pt x="625461" y="619368"/>
                  <a:pt x="610459" y="626845"/>
                </a:cubicBezTo>
                <a:cubicBezTo>
                  <a:pt x="554197" y="653016"/>
                  <a:pt x="496685" y="674201"/>
                  <a:pt x="436671" y="692895"/>
                </a:cubicBezTo>
                <a:cubicBezTo>
                  <a:pt x="405415" y="701618"/>
                  <a:pt x="372907" y="707849"/>
                  <a:pt x="340401" y="714080"/>
                </a:cubicBezTo>
                <a:cubicBezTo>
                  <a:pt x="320397" y="719065"/>
                  <a:pt x="299141" y="722804"/>
                  <a:pt x="279137" y="727789"/>
                </a:cubicBezTo>
                <a:cubicBezTo>
                  <a:pt x="274137" y="729035"/>
                  <a:pt x="272887" y="727789"/>
                  <a:pt x="270385" y="724050"/>
                </a:cubicBezTo>
                <a:cubicBezTo>
                  <a:pt x="252881" y="680433"/>
                  <a:pt x="234127" y="636815"/>
                  <a:pt x="216625" y="593198"/>
                </a:cubicBezTo>
                <a:cubicBezTo>
                  <a:pt x="197871" y="549580"/>
                  <a:pt x="180367" y="505963"/>
                  <a:pt x="161613" y="463591"/>
                </a:cubicBezTo>
                <a:cubicBezTo>
                  <a:pt x="160361" y="459853"/>
                  <a:pt x="160361" y="456114"/>
                  <a:pt x="164113" y="454868"/>
                </a:cubicBezTo>
                <a:cubicBezTo>
                  <a:pt x="181617" y="449883"/>
                  <a:pt x="189119" y="438667"/>
                  <a:pt x="195369" y="423712"/>
                </a:cubicBezTo>
                <a:cubicBezTo>
                  <a:pt x="205371" y="398788"/>
                  <a:pt x="209123" y="372618"/>
                  <a:pt x="210373" y="346447"/>
                </a:cubicBezTo>
                <a:cubicBezTo>
                  <a:pt x="211623" y="321523"/>
                  <a:pt x="214123" y="296599"/>
                  <a:pt x="212873" y="271674"/>
                </a:cubicBezTo>
                <a:cubicBezTo>
                  <a:pt x="211623" y="249243"/>
                  <a:pt x="217875" y="229303"/>
                  <a:pt x="229127" y="210610"/>
                </a:cubicBezTo>
                <a:cubicBezTo>
                  <a:pt x="240379" y="191917"/>
                  <a:pt x="249131" y="170731"/>
                  <a:pt x="249131" y="148299"/>
                </a:cubicBezTo>
                <a:cubicBezTo>
                  <a:pt x="250381" y="127114"/>
                  <a:pt x="246631" y="105928"/>
                  <a:pt x="241629" y="85989"/>
                </a:cubicBezTo>
                <a:cubicBezTo>
                  <a:pt x="235379" y="64803"/>
                  <a:pt x="229127" y="43617"/>
                  <a:pt x="222875" y="22432"/>
                </a:cubicBezTo>
                <a:cubicBezTo>
                  <a:pt x="221625" y="16201"/>
                  <a:pt x="222875" y="12462"/>
                  <a:pt x="227877" y="8723"/>
                </a:cubicBezTo>
                <a:cubicBezTo>
                  <a:pt x="239129" y="1246"/>
                  <a:pt x="252881" y="0"/>
                  <a:pt x="26663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600" dirty="0">
              <a:latin typeface="DM Sans" pitchFamily="2" charset="77"/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10129362" y="525988"/>
          <a:ext cx="955599" cy="958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502285" imgH="502285" progId="CorelDraw.Graphic.16">
                  <p:embed/>
                </p:oleObj>
              </mc:Choice>
              <mc:Fallback>
                <p:oleObj name="CorelDRAW" r:id="rId4" imgW="502285" imgH="502285" progId="CorelDraw.Graphic.16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129362" y="525988"/>
                        <a:ext cx="955599" cy="9581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7087848" y="4953702"/>
          <a:ext cx="943919" cy="949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244475" imgH="244475" progId="CorelDraw.Graphic.16">
                  <p:embed/>
                </p:oleObj>
              </mc:Choice>
              <mc:Fallback>
                <p:oleObj name="CorelDRAW" r:id="rId6" imgW="244475" imgH="244475" progId="CorelDraw.Graphic.16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87848" y="4953702"/>
                        <a:ext cx="943919" cy="949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7047744" y="3490775"/>
          <a:ext cx="946160" cy="949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843280" imgH="850265" progId="CorelDraw.Graphic.16">
                  <p:embed/>
                </p:oleObj>
              </mc:Choice>
              <mc:Fallback>
                <p:oleObj name="CorelDRAW" r:id="rId8" imgW="843280" imgH="850265" progId="CorelDraw.Graphic.16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47744" y="3490775"/>
                        <a:ext cx="946160" cy="949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008028" y="1025835"/>
            <a:ext cx="38893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FOLLOW US ON </a:t>
            </a:r>
            <a:r>
              <a:rPr lang="en-US" sz="54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SOCIAL </a:t>
            </a:r>
          </a:p>
          <a:p>
            <a:r>
              <a:rPr lang="en-US" sz="54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MEDIA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8028" y="3719938"/>
            <a:ext cx="38893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Lbsnigeria</a:t>
            </a:r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Follow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6F73B43-D2C7-45C9-B484-39BC952E8491}" type="slidenum">
              <a:rPr lang="en-US" altLang="en-US"/>
              <a:t>‹#›</a:t>
            </a:fld>
            <a:endParaRPr lang="en-US" altLang="en-US"/>
          </a:p>
        </p:txBody>
      </p:sp>
      <p:sp>
        <p:nvSpPr>
          <p:cNvPr id="31" name="Rectangle 30"/>
          <p:cNvSpPr/>
          <p:nvPr/>
        </p:nvSpPr>
        <p:spPr>
          <a:xfrm>
            <a:off x="6004560" y="0"/>
            <a:ext cx="618744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16"/>
          <a:stretch>
            <a:fillRect/>
          </a:stretch>
        </p:blipFill>
        <p:spPr>
          <a:xfrm>
            <a:off x="-28575" y="1"/>
            <a:ext cx="12299597" cy="685800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16341" y="3264473"/>
            <a:ext cx="4015950" cy="1108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content of this document is protected by Nigeria and International Copyright laws. Reproduction and distribution of this document without the written permission of Lagos Business School is prohibited.</a:t>
            </a:r>
          </a:p>
          <a:p>
            <a:endParaRPr lang="en-US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© 2024 Lagos Business School. All rights Reserved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16339" y="2829366"/>
            <a:ext cx="2589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Copyright Notice 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41" y="1143693"/>
            <a:ext cx="1582406" cy="54198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6341" y="5478672"/>
            <a:ext cx="6056310" cy="750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noAutofit/>
          </a:bodyPr>
          <a:lstStyle/>
          <a:p>
            <a:pPr algn="ctr"/>
            <a:endParaRPr lang="en-US" sz="1465" dirty="0"/>
          </a:p>
        </p:txBody>
      </p:sp>
      <p:grpSp>
        <p:nvGrpSpPr>
          <p:cNvPr id="11" name="Group 10"/>
          <p:cNvGrpSpPr/>
          <p:nvPr/>
        </p:nvGrpSpPr>
        <p:grpSpPr>
          <a:xfrm>
            <a:off x="921605" y="5544563"/>
            <a:ext cx="3174319" cy="618712"/>
            <a:chOff x="591331" y="5741687"/>
            <a:chExt cx="3153544" cy="614663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0630" y="5877381"/>
              <a:ext cx="1137355" cy="34327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331" y="5857217"/>
              <a:ext cx="1077737" cy="383602"/>
            </a:xfrm>
            <a:prstGeom prst="rect">
              <a:avLst/>
            </a:prstGeom>
          </p:spPr>
        </p:pic>
        <p:pic>
          <p:nvPicPr>
            <p:cNvPr id="14" name="Picture 13" descr="Logo&#10;&#10;Description automatically generated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0212" y="5741687"/>
              <a:ext cx="614663" cy="614663"/>
            </a:xfrm>
            <a:prstGeom prst="rect">
              <a:avLst/>
            </a:prstGeom>
          </p:spPr>
        </p:pic>
      </p:grp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4861178" y="5493419"/>
          <a:ext cx="1920516" cy="909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7" imgW="785495" imgH="393065" progId="CorelDraw.Graphic.16">
                  <p:embed/>
                </p:oleObj>
              </mc:Choice>
              <mc:Fallback>
                <p:oleObj name="CorelDRAW" r:id="rId7" imgW="785495" imgH="393065" progId="CorelDraw.Graphic.16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61178" y="5493419"/>
                        <a:ext cx="1920516" cy="9097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Graphic 15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77194" y="5617445"/>
            <a:ext cx="538539" cy="5136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 txBox="1"/>
          <p:nvPr/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0369A89-7577-4DD7-81AC-AB9669813D50}" type="datetimeFigureOut">
              <a:rPr lang="en-US" sz="1200" smtClean="0"/>
              <a:t>10/19/2024</a:t>
            </a:fld>
            <a:endParaRPr lang="en-US" sz="120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0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339751"/>
            <a:ext cx="12192000" cy="1518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noAutofit/>
          </a:bodyPr>
          <a:lstStyle/>
          <a:p>
            <a:pPr algn="ctr"/>
            <a:endParaRPr lang="en-US" sz="1465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7678"/>
            <a:ext cx="2029342" cy="695059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838202" y="1654428"/>
            <a:ext cx="4495800" cy="1870966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Merriweather"/>
                <a:ea typeface="Verdana" panose="020B060403050404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4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845097" y="3661919"/>
            <a:ext cx="4495800" cy="1312707"/>
          </a:xfrm>
        </p:spPr>
        <p:txBody>
          <a:bodyPr/>
          <a:lstStyle>
            <a:lvl3pPr marL="803275" indent="0" algn="l">
              <a:buNone/>
              <a:defRPr>
                <a:solidFill>
                  <a:schemeClr val="bg1"/>
                </a:solidFill>
              </a:defRPr>
            </a:lvl3pPr>
          </a:lstStyle>
          <a:p>
            <a:pPr lvl="2"/>
            <a:r>
              <a:rPr lang="en-US" dirty="0"/>
              <a:t>Text</a:t>
            </a:r>
          </a:p>
        </p:txBody>
      </p:sp>
      <p:sp>
        <p:nvSpPr>
          <p:cNvPr id="25" name="Picture Placeholder 30"/>
          <p:cNvSpPr>
            <a:spLocks noGrp="1"/>
          </p:cNvSpPr>
          <p:nvPr>
            <p:ph type="pic" sz="quarter" idx="14"/>
          </p:nvPr>
        </p:nvSpPr>
        <p:spPr bwMode="auto">
          <a:xfrm rot="16200000">
            <a:off x="6177812" y="824144"/>
            <a:ext cx="6857999" cy="5209710"/>
          </a:xfrm>
          <a:custGeom>
            <a:avLst/>
            <a:gdLst>
              <a:gd name="connsiteX0" fmla="*/ 6857999 w 6857999"/>
              <a:gd name="connsiteY0" fmla="*/ 2070579 h 5288474"/>
              <a:gd name="connsiteX1" fmla="*/ 6857999 w 6857999"/>
              <a:gd name="connsiteY1" fmla="*/ 5288474 h 5288474"/>
              <a:gd name="connsiteX2" fmla="*/ 4833036 w 6857999"/>
              <a:gd name="connsiteY2" fmla="*/ 5240196 h 5288474"/>
              <a:gd name="connsiteX3" fmla="*/ 4500041 w 6857999"/>
              <a:gd name="connsiteY3" fmla="*/ 3630126 h 5288474"/>
              <a:gd name="connsiteX4" fmla="*/ 2632417 w 6857999"/>
              <a:gd name="connsiteY4" fmla="*/ 3583278 h 5288474"/>
              <a:gd name="connsiteX5" fmla="*/ 2275429 w 6857999"/>
              <a:gd name="connsiteY5" fmla="*/ 5209710 h 5288474"/>
              <a:gd name="connsiteX6" fmla="*/ 0 w 6857999"/>
              <a:gd name="connsiteY6" fmla="*/ 5209709 h 5288474"/>
              <a:gd name="connsiteX7" fmla="*/ 0 w 6857999"/>
              <a:gd name="connsiteY7" fmla="*/ 2536030 h 5288474"/>
              <a:gd name="connsiteX8" fmla="*/ 121010 w 6857999"/>
              <a:gd name="connsiteY8" fmla="*/ 2295451 h 5288474"/>
              <a:gd name="connsiteX9" fmla="*/ 1149882 w 6857999"/>
              <a:gd name="connsiteY9" fmla="*/ 967672 h 5288474"/>
              <a:gd name="connsiteX10" fmla="*/ 6045978 w 6857999"/>
              <a:gd name="connsiteY10" fmla="*/ 1048127 h 5288474"/>
              <a:gd name="connsiteX11" fmla="*/ 6754942 w 6857999"/>
              <a:gd name="connsiteY11" fmla="*/ 1902939 h 5288474"/>
              <a:gd name="connsiteX0-1" fmla="*/ 6857999 w 6857999"/>
              <a:gd name="connsiteY0-2" fmla="*/ 2070579 h 5288474"/>
              <a:gd name="connsiteX1-3" fmla="*/ 6857999 w 6857999"/>
              <a:gd name="connsiteY1-4" fmla="*/ 5288474 h 5288474"/>
              <a:gd name="connsiteX2-5" fmla="*/ 4833036 w 6857999"/>
              <a:gd name="connsiteY2-6" fmla="*/ 5240196 h 5288474"/>
              <a:gd name="connsiteX3-7" fmla="*/ 4500041 w 6857999"/>
              <a:gd name="connsiteY3-8" fmla="*/ 3630126 h 5288474"/>
              <a:gd name="connsiteX4-9" fmla="*/ 2632417 w 6857999"/>
              <a:gd name="connsiteY4-10" fmla="*/ 3583278 h 5288474"/>
              <a:gd name="connsiteX5-11" fmla="*/ 2275429 w 6857999"/>
              <a:gd name="connsiteY5-12" fmla="*/ 5209710 h 5288474"/>
              <a:gd name="connsiteX6-13" fmla="*/ 0 w 6857999"/>
              <a:gd name="connsiteY6-14" fmla="*/ 5209709 h 5288474"/>
              <a:gd name="connsiteX7-15" fmla="*/ 0 w 6857999"/>
              <a:gd name="connsiteY7-16" fmla="*/ 2536030 h 5288474"/>
              <a:gd name="connsiteX8-17" fmla="*/ 121010 w 6857999"/>
              <a:gd name="connsiteY8-18" fmla="*/ 2295451 h 5288474"/>
              <a:gd name="connsiteX9-19" fmla="*/ 1149882 w 6857999"/>
              <a:gd name="connsiteY9-20" fmla="*/ 967672 h 5288474"/>
              <a:gd name="connsiteX10-21" fmla="*/ 6045978 w 6857999"/>
              <a:gd name="connsiteY10-22" fmla="*/ 1048127 h 5288474"/>
              <a:gd name="connsiteX11-23" fmla="*/ 6754942 w 6857999"/>
              <a:gd name="connsiteY11-24" fmla="*/ 1902939 h 5288474"/>
              <a:gd name="connsiteX12" fmla="*/ 6857999 w 6857999"/>
              <a:gd name="connsiteY12" fmla="*/ 2070579 h 5288474"/>
              <a:gd name="connsiteX0-25" fmla="*/ 6857999 w 6857999"/>
              <a:gd name="connsiteY0-26" fmla="*/ 2070579 h 5288474"/>
              <a:gd name="connsiteX1-27" fmla="*/ 6857999 w 6857999"/>
              <a:gd name="connsiteY1-28" fmla="*/ 5288474 h 5288474"/>
              <a:gd name="connsiteX2-29" fmla="*/ 4823204 w 6857999"/>
              <a:gd name="connsiteY2-30" fmla="*/ 5181205 h 5288474"/>
              <a:gd name="connsiteX3-31" fmla="*/ 4500041 w 6857999"/>
              <a:gd name="connsiteY3-32" fmla="*/ 3630126 h 5288474"/>
              <a:gd name="connsiteX4-33" fmla="*/ 2632417 w 6857999"/>
              <a:gd name="connsiteY4-34" fmla="*/ 3583278 h 5288474"/>
              <a:gd name="connsiteX5-35" fmla="*/ 2275429 w 6857999"/>
              <a:gd name="connsiteY5-36" fmla="*/ 5209710 h 5288474"/>
              <a:gd name="connsiteX6-37" fmla="*/ 0 w 6857999"/>
              <a:gd name="connsiteY6-38" fmla="*/ 5209709 h 5288474"/>
              <a:gd name="connsiteX7-39" fmla="*/ 0 w 6857999"/>
              <a:gd name="connsiteY7-40" fmla="*/ 2536030 h 5288474"/>
              <a:gd name="connsiteX8-41" fmla="*/ 121010 w 6857999"/>
              <a:gd name="connsiteY8-42" fmla="*/ 2295451 h 5288474"/>
              <a:gd name="connsiteX9-43" fmla="*/ 1149882 w 6857999"/>
              <a:gd name="connsiteY9-44" fmla="*/ 967672 h 5288474"/>
              <a:gd name="connsiteX10-45" fmla="*/ 6045978 w 6857999"/>
              <a:gd name="connsiteY10-46" fmla="*/ 1048127 h 5288474"/>
              <a:gd name="connsiteX11-47" fmla="*/ 6754942 w 6857999"/>
              <a:gd name="connsiteY11-48" fmla="*/ 1902939 h 5288474"/>
              <a:gd name="connsiteX12-49" fmla="*/ 6857999 w 6857999"/>
              <a:gd name="connsiteY12-50" fmla="*/ 2070579 h 5288474"/>
              <a:gd name="connsiteX0-51" fmla="*/ 6857999 w 6857999"/>
              <a:gd name="connsiteY0-52" fmla="*/ 2070579 h 5209710"/>
              <a:gd name="connsiteX1-53" fmla="*/ 6848168 w 6857999"/>
              <a:gd name="connsiteY1-54" fmla="*/ 5180322 h 5209710"/>
              <a:gd name="connsiteX2-55" fmla="*/ 4823204 w 6857999"/>
              <a:gd name="connsiteY2-56" fmla="*/ 5181205 h 5209710"/>
              <a:gd name="connsiteX3-57" fmla="*/ 4500041 w 6857999"/>
              <a:gd name="connsiteY3-58" fmla="*/ 3630126 h 5209710"/>
              <a:gd name="connsiteX4-59" fmla="*/ 2632417 w 6857999"/>
              <a:gd name="connsiteY4-60" fmla="*/ 3583278 h 5209710"/>
              <a:gd name="connsiteX5-61" fmla="*/ 2275429 w 6857999"/>
              <a:gd name="connsiteY5-62" fmla="*/ 5209710 h 5209710"/>
              <a:gd name="connsiteX6-63" fmla="*/ 0 w 6857999"/>
              <a:gd name="connsiteY6-64" fmla="*/ 5209709 h 5209710"/>
              <a:gd name="connsiteX7-65" fmla="*/ 0 w 6857999"/>
              <a:gd name="connsiteY7-66" fmla="*/ 2536030 h 5209710"/>
              <a:gd name="connsiteX8-67" fmla="*/ 121010 w 6857999"/>
              <a:gd name="connsiteY8-68" fmla="*/ 2295451 h 5209710"/>
              <a:gd name="connsiteX9-69" fmla="*/ 1149882 w 6857999"/>
              <a:gd name="connsiteY9-70" fmla="*/ 967672 h 5209710"/>
              <a:gd name="connsiteX10-71" fmla="*/ 6045978 w 6857999"/>
              <a:gd name="connsiteY10-72" fmla="*/ 1048127 h 5209710"/>
              <a:gd name="connsiteX11-73" fmla="*/ 6754942 w 6857999"/>
              <a:gd name="connsiteY11-74" fmla="*/ 1902939 h 5209710"/>
              <a:gd name="connsiteX12-75" fmla="*/ 6857999 w 6857999"/>
              <a:gd name="connsiteY12-76" fmla="*/ 2070579 h 520971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49" y="connsiteY12-50"/>
              </a:cxn>
            </a:cxnLst>
            <a:rect l="l" t="t" r="r" b="b"/>
            <a:pathLst>
              <a:path w="6857999" h="5209710">
                <a:moveTo>
                  <a:pt x="6857999" y="2070579"/>
                </a:moveTo>
                <a:lnTo>
                  <a:pt x="6848168" y="5180322"/>
                </a:lnTo>
                <a:lnTo>
                  <a:pt x="4823204" y="5181205"/>
                </a:lnTo>
                <a:cubicBezTo>
                  <a:pt x="4827415" y="4586473"/>
                  <a:pt x="4718227" y="4069986"/>
                  <a:pt x="4500041" y="3630126"/>
                </a:cubicBezTo>
                <a:cubicBezTo>
                  <a:pt x="4002069" y="2626216"/>
                  <a:pt x="3145159" y="2604722"/>
                  <a:pt x="2632417" y="3583278"/>
                </a:cubicBezTo>
                <a:cubicBezTo>
                  <a:pt x="2403365" y="4020418"/>
                  <a:pt x="2275429" y="4603292"/>
                  <a:pt x="2275429" y="5209710"/>
                </a:cubicBezTo>
                <a:lnTo>
                  <a:pt x="0" y="5209709"/>
                </a:lnTo>
                <a:lnTo>
                  <a:pt x="0" y="2536030"/>
                </a:lnTo>
                <a:lnTo>
                  <a:pt x="121010" y="2295451"/>
                </a:lnTo>
                <a:cubicBezTo>
                  <a:pt x="394490" y="1785650"/>
                  <a:pt x="741038" y="1334291"/>
                  <a:pt x="1149882" y="967672"/>
                </a:cubicBezTo>
                <a:cubicBezTo>
                  <a:pt x="2621157" y="-351653"/>
                  <a:pt x="4602607" y="-319092"/>
                  <a:pt x="6045978" y="1048127"/>
                </a:cubicBezTo>
                <a:cubicBezTo>
                  <a:pt x="6311277" y="1299430"/>
                  <a:pt x="6548593" y="1586935"/>
                  <a:pt x="6754942" y="1902939"/>
                </a:cubicBezTo>
                <a:lnTo>
                  <a:pt x="6857999" y="207057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 baseline="-250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57335" y="5721932"/>
            <a:ext cx="4524098" cy="674219"/>
            <a:chOff x="511927" y="5721933"/>
            <a:chExt cx="5477807" cy="827444"/>
          </a:xfrm>
        </p:grpSpPr>
        <p:grpSp>
          <p:nvGrpSpPr>
            <p:cNvPr id="5" name="Group 4"/>
            <p:cNvGrpSpPr/>
            <p:nvPr userDrawn="1"/>
          </p:nvGrpSpPr>
          <p:grpSpPr>
            <a:xfrm>
              <a:off x="511927" y="5796828"/>
              <a:ext cx="2882078" cy="561751"/>
              <a:chOff x="591331" y="5741687"/>
              <a:chExt cx="3153544" cy="614663"/>
            </a:xfrm>
          </p:grpSpPr>
          <p:pic>
            <p:nvPicPr>
              <p:cNvPr id="14" name="Picture 13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0630" y="5877381"/>
                <a:ext cx="1137355" cy="34327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331" y="5857217"/>
                <a:ext cx="1077737" cy="383602"/>
              </a:xfrm>
              <a:prstGeom prst="rect">
                <a:avLst/>
              </a:prstGeom>
            </p:spPr>
          </p:pic>
          <p:pic>
            <p:nvPicPr>
              <p:cNvPr id="16" name="Picture 15" descr="Logo&#10;&#10;Description automatically generated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0212" y="5741687"/>
                <a:ext cx="614663" cy="614663"/>
              </a:xfrm>
              <a:prstGeom prst="rect">
                <a:avLst/>
              </a:prstGeom>
            </p:spPr>
          </p:pic>
        </p:grpSp>
        <p:graphicFrame>
          <p:nvGraphicFramePr>
            <p:cNvPr id="6" name="Object 5"/>
            <p:cNvGraphicFramePr>
              <a:graphicFrameLocks noChangeAspect="1"/>
            </p:cNvGraphicFramePr>
            <p:nvPr userDrawn="1"/>
          </p:nvGraphicFramePr>
          <p:xfrm>
            <a:off x="4329143" y="5721933"/>
            <a:ext cx="1660591" cy="8274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7" imgW="785495" imgH="393065" progId="CorelDraw.Graphic.16">
                    <p:embed/>
                  </p:oleObj>
                </mc:Choice>
                <mc:Fallback>
                  <p:oleObj name="CorelDRAW" r:id="rId7" imgW="785495" imgH="393065" progId="CorelDraw.Graphic.16">
                    <p:embed/>
                    <p:pic>
                      <p:nvPicPr>
                        <p:cNvPr id="6" name="Object 5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329143" y="5721933"/>
                          <a:ext cx="1660591" cy="8274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7" name="Graphic 6"/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678887" y="5801590"/>
              <a:ext cx="571269" cy="55222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A5F1-B579-4B60-81B2-6A084146B4C0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4"/>
            <a:ext cx="262890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1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00202"/>
            <a:ext cx="11151029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122867"/>
              </a:buClr>
              <a:buFont typeface="Arial" panose="020B0604020202020204" pitchFamily="34" charset="0"/>
              <a:buChar char="•"/>
              <a:defRPr sz="2000">
                <a:latin typeface="Palatino Linotype" panose="02040502050505030304" pitchFamily="18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 sz="1800">
                <a:latin typeface="Palatino Linotype" panose="02040502050505030304" pitchFamily="18" charset="0"/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buNone/>
              <a:defRPr sz="1800">
                <a:latin typeface="Palatino Linotype" panose="02040502050505030304" pitchFamily="18" charset="0"/>
              </a:defRPr>
            </a:lvl9pPr>
          </a:lstStyle>
          <a:p>
            <a:pPr lvl="0"/>
            <a:r>
              <a:rPr lang="en-US" dirty="0"/>
              <a:t>Click icon to add table</a:t>
            </a:r>
          </a:p>
          <a:p>
            <a:pPr lvl="0"/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73600" y="6356351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33DC04A1-30EA-482C-AE0A-8A410F1A358F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0" y="1587262"/>
            <a:ext cx="6672064" cy="0"/>
          </a:xfrm>
          <a:prstGeom prst="line">
            <a:avLst/>
          </a:prstGeom>
          <a:ln w="19050">
            <a:solidFill>
              <a:srgbClr val="122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122867"/>
              </a:buClr>
              <a:buFont typeface="Arial" panose="020B0604020202020204" pitchFamily="34" charset="0"/>
              <a:buChar char="•"/>
              <a:defRPr sz="2000">
                <a:latin typeface="Palatino Linotype" panose="02040502050505030304" pitchFamily="18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 sz="1800">
                <a:latin typeface="Palatino Linotype" panose="02040502050505030304" pitchFamily="18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  <a:r>
              <a:rPr lang="en-US" sz="1800" dirty="0">
                <a:latin typeface="Palatino Linotype" panose="02040502050505030304" pitchFamily="18" charset="0"/>
              </a:rPr>
              <a:t>			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122867"/>
              </a:buClr>
              <a:buFont typeface="Arial" panose="020B0604020202020204" pitchFamily="34" charset="0"/>
              <a:buChar char="•"/>
              <a:defRPr sz="2000">
                <a:latin typeface="Palatino Linotype" panose="02040502050505030304" pitchFamily="18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800">
                <a:latin typeface="Palatino Linotype" panose="02040502050505030304" pitchFamily="18" charset="0"/>
              </a:defRPr>
            </a:lvl2pPr>
            <a:lvl3pPr>
              <a:buNone/>
              <a:defRPr sz="1800">
                <a:latin typeface="Palatino Linotype" panose="02040502050505030304" pitchFamily="18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icon to add media</a:t>
            </a:r>
            <a:endParaRPr lang="en-GB" dirty="0"/>
          </a:p>
          <a:p>
            <a:pPr lvl="2"/>
            <a:r>
              <a:rPr lang="en-US" dirty="0"/>
              <a:t>				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73600" y="6356351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33DC04A1-30EA-482C-AE0A-8A410F1A358F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0" y="1628800"/>
            <a:ext cx="6672064" cy="0"/>
          </a:xfrm>
          <a:prstGeom prst="line">
            <a:avLst/>
          </a:prstGeom>
          <a:ln w="19050">
            <a:solidFill>
              <a:srgbClr val="122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20485" y="2012950"/>
            <a:ext cx="11151029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122867"/>
              </a:buClr>
              <a:buFont typeface="Arial" panose="020B0604020202020204" pitchFamily="34" charset="0"/>
              <a:buChar char="•"/>
              <a:defRPr sz="20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>
              <a:buNone/>
              <a:defRPr sz="1800">
                <a:latin typeface="Palatino Linotype" panose="02040502050505030304" pitchFamily="18" charset="0"/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buNone/>
              <a:defRPr sz="1800">
                <a:latin typeface="Palatino Linotype" panose="02040502050505030304" pitchFamily="18" charset="0"/>
              </a:defRPr>
            </a:lvl9pPr>
          </a:lstStyle>
          <a:p>
            <a:pPr lvl="0"/>
            <a:r>
              <a:rPr lang="en-US" dirty="0"/>
              <a:t>Click icon to add table</a:t>
            </a:r>
          </a:p>
          <a:p>
            <a:pPr lvl="0"/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73600" y="6356351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33DC04A1-30EA-482C-AE0A-8A410F1A358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3886" y="895049"/>
            <a:ext cx="10739916" cy="100965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1904700"/>
            <a:ext cx="8686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86" y="895050"/>
            <a:ext cx="10739916" cy="9038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1" y="1803098"/>
            <a:ext cx="8686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86" y="895050"/>
            <a:ext cx="10739916" cy="9038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1" y="1803098"/>
            <a:ext cx="8686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-colo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1810237"/>
            <a:ext cx="11353801" cy="45628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86" y="895050"/>
            <a:ext cx="10739916" cy="9038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886" y="2010453"/>
            <a:ext cx="10449350" cy="41089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86" y="895050"/>
            <a:ext cx="10739916" cy="9038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1" y="1803098"/>
            <a:ext cx="8686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1254066" y="2518427"/>
            <a:ext cx="1243326" cy="990891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13884" y="3260751"/>
            <a:ext cx="10515600" cy="2702200"/>
            <a:chOff x="848595" y="2773376"/>
            <a:chExt cx="13803851" cy="2805376"/>
          </a:xfrm>
        </p:grpSpPr>
        <p:sp>
          <p:nvSpPr>
            <p:cNvPr id="10" name="Frame 9"/>
            <p:cNvSpPr/>
            <p:nvPr userDrawn="1"/>
          </p:nvSpPr>
          <p:spPr>
            <a:xfrm>
              <a:off x="848595" y="2773376"/>
              <a:ext cx="3379805" cy="2805376"/>
            </a:xfrm>
            <a:prstGeom prst="frame">
              <a:avLst>
                <a:gd name="adj1" fmla="val 157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 sz="1265" dirty="0">
                <a:solidFill>
                  <a:schemeClr val="tx1"/>
                </a:solidFill>
              </a:endParaRPr>
            </a:p>
          </p:txBody>
        </p:sp>
        <p:sp>
          <p:nvSpPr>
            <p:cNvPr id="11" name="Frame 10"/>
            <p:cNvSpPr/>
            <p:nvPr userDrawn="1"/>
          </p:nvSpPr>
          <p:spPr>
            <a:xfrm>
              <a:off x="4323277" y="2773376"/>
              <a:ext cx="3379805" cy="2805376"/>
            </a:xfrm>
            <a:prstGeom prst="frame">
              <a:avLst>
                <a:gd name="adj1" fmla="val 157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 sz="1265" dirty="0">
                <a:solidFill>
                  <a:schemeClr val="tx1"/>
                </a:solidFill>
              </a:endParaRPr>
            </a:p>
          </p:txBody>
        </p:sp>
        <p:sp>
          <p:nvSpPr>
            <p:cNvPr id="12" name="Frame 11"/>
            <p:cNvSpPr/>
            <p:nvPr userDrawn="1"/>
          </p:nvSpPr>
          <p:spPr>
            <a:xfrm>
              <a:off x="7797959" y="2773376"/>
              <a:ext cx="3379805" cy="2805376"/>
            </a:xfrm>
            <a:prstGeom prst="frame">
              <a:avLst>
                <a:gd name="adj1" fmla="val 157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 sz="1265" dirty="0">
                <a:solidFill>
                  <a:schemeClr val="tx1"/>
                </a:solidFill>
              </a:endParaRPr>
            </a:p>
          </p:txBody>
        </p:sp>
        <p:sp>
          <p:nvSpPr>
            <p:cNvPr id="13" name="Frame 12"/>
            <p:cNvSpPr/>
            <p:nvPr userDrawn="1"/>
          </p:nvSpPr>
          <p:spPr>
            <a:xfrm>
              <a:off x="11272641" y="2773376"/>
              <a:ext cx="3379805" cy="2805376"/>
            </a:xfrm>
            <a:prstGeom prst="frame">
              <a:avLst>
                <a:gd name="adj1" fmla="val 157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 sz="1265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926538" y="2518427"/>
            <a:ext cx="1243326" cy="990891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599010" y="2518427"/>
            <a:ext cx="1243326" cy="990891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9271482" y="2518427"/>
            <a:ext cx="1243326" cy="990891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800339" y="3599546"/>
            <a:ext cx="2230439" cy="221231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4pPr algn="l">
              <a:defRPr/>
            </a:lvl4pPr>
            <a:lvl5pPr algn="l">
              <a:defRPr sz="1400"/>
            </a:lvl5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3432981" y="3599546"/>
            <a:ext cx="2230439" cy="221231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4pPr algn="l">
              <a:defRPr/>
            </a:lvl4pPr>
            <a:lvl5pPr>
              <a:defRPr sz="1400"/>
            </a:lvl5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6085718" y="3599546"/>
            <a:ext cx="2230439" cy="221231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4pPr algn="l">
              <a:defRPr/>
            </a:lvl4pPr>
            <a:lvl5pPr>
              <a:defRPr sz="1400"/>
            </a:lvl5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8748505" y="3599546"/>
            <a:ext cx="2230439" cy="221231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4pPr algn="l">
              <a:defRPr/>
            </a:lvl4pPr>
            <a:lvl5pPr>
              <a:defRPr sz="1400"/>
            </a:lvl5pPr>
          </a:lstStyle>
          <a:p>
            <a:pPr lvl="0"/>
            <a:r>
              <a:rPr lang="en-US" dirty="0"/>
              <a:t>Your text here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86" y="895050"/>
            <a:ext cx="10739916" cy="9038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E29B-4394-4A0D-BDA6-31229D765609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1" y="1805109"/>
            <a:ext cx="8686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785801" y="3975062"/>
            <a:ext cx="914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1891244" y="2347176"/>
            <a:ext cx="2442404" cy="544212"/>
          </a:xfrm>
        </p:spPr>
        <p:txBody>
          <a:bodyPr/>
          <a:lstStyle>
            <a:lvl3pPr marL="803275" indent="0" algn="l">
              <a:buFont typeface="Arial" panose="020B0604020202020204" pitchFamily="34" charset="0"/>
              <a:buNone/>
              <a:defRPr/>
            </a:lvl3pPr>
          </a:lstStyle>
          <a:p>
            <a:pPr lvl="2"/>
            <a:r>
              <a:rPr lang="en-US" dirty="0"/>
              <a:t>Title</a:t>
            </a:r>
          </a:p>
        </p:txBody>
      </p:sp>
      <p:sp>
        <p:nvSpPr>
          <p:cNvPr id="22" name="Freeform 135"/>
          <p:cNvSpPr>
            <a:spLocks noChangeArrowheads="1"/>
          </p:cNvSpPr>
          <p:nvPr/>
        </p:nvSpPr>
        <p:spPr bwMode="auto">
          <a:xfrm>
            <a:off x="613886" y="2189003"/>
            <a:ext cx="1056604" cy="105660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265" dirty="0">
              <a:latin typeface="Poppins" panose="00000500000000000000" pitchFamily="2" charset="0"/>
            </a:endParaRPr>
          </a:p>
        </p:txBody>
      </p:sp>
      <p:sp>
        <p:nvSpPr>
          <p:cNvPr id="23" name="Freeform 207"/>
          <p:cNvSpPr>
            <a:spLocks noChangeArrowheads="1"/>
          </p:cNvSpPr>
          <p:nvPr/>
        </p:nvSpPr>
        <p:spPr bwMode="auto">
          <a:xfrm>
            <a:off x="613886" y="3520175"/>
            <a:ext cx="1056604" cy="1056604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265" dirty="0">
              <a:latin typeface="Poppins" panose="00000500000000000000" pitchFamily="2" charset="0"/>
            </a:endParaRPr>
          </a:p>
        </p:txBody>
      </p:sp>
      <p:sp>
        <p:nvSpPr>
          <p:cNvPr id="24" name="Freeform 279"/>
          <p:cNvSpPr>
            <a:spLocks noChangeArrowheads="1"/>
          </p:cNvSpPr>
          <p:nvPr/>
        </p:nvSpPr>
        <p:spPr bwMode="auto">
          <a:xfrm>
            <a:off x="613886" y="4923772"/>
            <a:ext cx="1056604" cy="1056604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265" dirty="0">
              <a:latin typeface="Poppins" panose="00000500000000000000" pitchFamily="2" charset="0"/>
            </a:endParaRPr>
          </a:p>
        </p:txBody>
      </p:sp>
      <p:sp>
        <p:nvSpPr>
          <p:cNvPr id="25" name="Freeform 351"/>
          <p:cNvSpPr>
            <a:spLocks noChangeArrowheads="1"/>
          </p:cNvSpPr>
          <p:nvPr/>
        </p:nvSpPr>
        <p:spPr bwMode="auto">
          <a:xfrm>
            <a:off x="6278289" y="2189003"/>
            <a:ext cx="1056604" cy="1056604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265" dirty="0">
              <a:latin typeface="Poppins" panose="00000500000000000000" pitchFamily="2" charset="0"/>
            </a:endParaRPr>
          </a:p>
        </p:txBody>
      </p:sp>
      <p:sp>
        <p:nvSpPr>
          <p:cNvPr id="26" name="Freeform 423"/>
          <p:cNvSpPr>
            <a:spLocks noChangeArrowheads="1"/>
          </p:cNvSpPr>
          <p:nvPr/>
        </p:nvSpPr>
        <p:spPr bwMode="auto">
          <a:xfrm>
            <a:off x="6278289" y="3520175"/>
            <a:ext cx="1056604" cy="1056604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265" dirty="0">
              <a:latin typeface="Poppins" panose="00000500000000000000" pitchFamily="2" charset="0"/>
            </a:endParaRPr>
          </a:p>
        </p:txBody>
      </p:sp>
      <p:sp>
        <p:nvSpPr>
          <p:cNvPr id="27" name="Freeform 495"/>
          <p:cNvSpPr>
            <a:spLocks noChangeArrowheads="1"/>
          </p:cNvSpPr>
          <p:nvPr/>
        </p:nvSpPr>
        <p:spPr bwMode="auto">
          <a:xfrm>
            <a:off x="6278289" y="4923772"/>
            <a:ext cx="1056604" cy="1056604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265" dirty="0">
              <a:latin typeface="Poppins" panose="00000500000000000000" pitchFamily="2" charset="0"/>
            </a:endParaRP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26" hasCustomPrompt="1"/>
          </p:nvPr>
        </p:nvSpPr>
        <p:spPr>
          <a:xfrm>
            <a:off x="749282" y="2312572"/>
            <a:ext cx="785812" cy="792162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7" hasCustomPrompt="1"/>
          </p:nvPr>
        </p:nvSpPr>
        <p:spPr>
          <a:xfrm>
            <a:off x="749282" y="3650848"/>
            <a:ext cx="785812" cy="792162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0" name="Text Placeholder 27"/>
          <p:cNvSpPr>
            <a:spLocks noGrp="1"/>
          </p:cNvSpPr>
          <p:nvPr>
            <p:ph type="body" sz="quarter" idx="28" hasCustomPrompt="1"/>
          </p:nvPr>
        </p:nvSpPr>
        <p:spPr>
          <a:xfrm>
            <a:off x="749282" y="5056997"/>
            <a:ext cx="785812" cy="792162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1" name="Text Placeholder 27"/>
          <p:cNvSpPr>
            <a:spLocks noGrp="1"/>
          </p:cNvSpPr>
          <p:nvPr>
            <p:ph type="body" sz="quarter" idx="29" hasCustomPrompt="1"/>
          </p:nvPr>
        </p:nvSpPr>
        <p:spPr>
          <a:xfrm>
            <a:off x="6426181" y="2337408"/>
            <a:ext cx="785812" cy="792162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2" name="Text Placeholder 27"/>
          <p:cNvSpPr>
            <a:spLocks noGrp="1"/>
          </p:cNvSpPr>
          <p:nvPr>
            <p:ph type="body" sz="quarter" idx="30" hasCustomPrompt="1"/>
          </p:nvPr>
        </p:nvSpPr>
        <p:spPr>
          <a:xfrm>
            <a:off x="6426181" y="3675685"/>
            <a:ext cx="785812" cy="792162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31" hasCustomPrompt="1"/>
          </p:nvPr>
        </p:nvSpPr>
        <p:spPr>
          <a:xfrm>
            <a:off x="6426181" y="5081833"/>
            <a:ext cx="785812" cy="792162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4" name="Text Placeholder 28"/>
          <p:cNvSpPr>
            <a:spLocks noGrp="1"/>
          </p:cNvSpPr>
          <p:nvPr>
            <p:ph type="body" sz="quarter" idx="32" hasCustomPrompt="1"/>
          </p:nvPr>
        </p:nvSpPr>
        <p:spPr>
          <a:xfrm>
            <a:off x="1891244" y="3849258"/>
            <a:ext cx="2442404" cy="544212"/>
          </a:xfrm>
        </p:spPr>
        <p:txBody>
          <a:bodyPr/>
          <a:lstStyle>
            <a:lvl3pPr marL="803275" indent="0" algn="l">
              <a:buNone/>
              <a:defRPr/>
            </a:lvl3pPr>
          </a:lstStyle>
          <a:p>
            <a:pPr lvl="2"/>
            <a:r>
              <a:rPr lang="en-US" dirty="0"/>
              <a:t>Title</a:t>
            </a:r>
          </a:p>
        </p:txBody>
      </p:sp>
      <p:sp>
        <p:nvSpPr>
          <p:cNvPr id="35" name="Text Placehold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1891244" y="5205808"/>
            <a:ext cx="2442404" cy="544212"/>
          </a:xfrm>
        </p:spPr>
        <p:txBody>
          <a:bodyPr/>
          <a:lstStyle>
            <a:lvl3pPr marL="803275" indent="0" algn="l">
              <a:buNone/>
              <a:defRPr/>
            </a:lvl3pPr>
          </a:lstStyle>
          <a:p>
            <a:pPr lvl="2"/>
            <a:r>
              <a:rPr lang="en-US" dirty="0"/>
              <a:t>Title</a:t>
            </a:r>
          </a:p>
        </p:txBody>
      </p:sp>
      <p:sp>
        <p:nvSpPr>
          <p:cNvPr id="36" name="Text Placeholder 28"/>
          <p:cNvSpPr>
            <a:spLocks noGrp="1"/>
          </p:cNvSpPr>
          <p:nvPr>
            <p:ph type="body" sz="quarter" idx="34" hasCustomPrompt="1"/>
          </p:nvPr>
        </p:nvSpPr>
        <p:spPr>
          <a:xfrm>
            <a:off x="7720244" y="2318198"/>
            <a:ext cx="2442404" cy="544212"/>
          </a:xfrm>
        </p:spPr>
        <p:txBody>
          <a:bodyPr/>
          <a:lstStyle>
            <a:lvl3pPr marL="803275" indent="0" algn="l">
              <a:buNone/>
              <a:defRPr/>
            </a:lvl3pPr>
          </a:lstStyle>
          <a:p>
            <a:pPr lvl="2"/>
            <a:r>
              <a:rPr lang="en-US" dirty="0"/>
              <a:t>Title</a:t>
            </a:r>
          </a:p>
        </p:txBody>
      </p:sp>
      <p:sp>
        <p:nvSpPr>
          <p:cNvPr id="37" name="Text Placeholder 28"/>
          <p:cNvSpPr>
            <a:spLocks noGrp="1"/>
          </p:cNvSpPr>
          <p:nvPr>
            <p:ph type="body" sz="quarter" idx="35" hasCustomPrompt="1"/>
          </p:nvPr>
        </p:nvSpPr>
        <p:spPr>
          <a:xfrm>
            <a:off x="7720242" y="3849258"/>
            <a:ext cx="2442404" cy="544212"/>
          </a:xfrm>
        </p:spPr>
        <p:txBody>
          <a:bodyPr/>
          <a:lstStyle>
            <a:lvl3pPr marL="803275" indent="0" algn="l">
              <a:buNone/>
              <a:defRPr/>
            </a:lvl3pPr>
          </a:lstStyle>
          <a:p>
            <a:pPr lvl="2"/>
            <a:r>
              <a:rPr lang="en-US" dirty="0"/>
              <a:t>Title</a:t>
            </a:r>
          </a:p>
        </p:txBody>
      </p:sp>
      <p:sp>
        <p:nvSpPr>
          <p:cNvPr id="38" name="Text Placeholder 28"/>
          <p:cNvSpPr>
            <a:spLocks noGrp="1"/>
          </p:cNvSpPr>
          <p:nvPr>
            <p:ph type="body" sz="quarter" idx="36" hasCustomPrompt="1"/>
          </p:nvPr>
        </p:nvSpPr>
        <p:spPr>
          <a:xfrm>
            <a:off x="7720242" y="5178550"/>
            <a:ext cx="2442404" cy="544212"/>
          </a:xfrm>
        </p:spPr>
        <p:txBody>
          <a:bodyPr/>
          <a:lstStyle>
            <a:lvl3pPr marL="803275" indent="0" algn="l">
              <a:buNone/>
              <a:defRPr/>
            </a:lvl3pPr>
          </a:lstStyle>
          <a:p>
            <a:pPr lvl="2"/>
            <a:r>
              <a:rPr lang="en-US" dirty="0"/>
              <a:t>Title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png"/><Relationship Id="rId55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3.png"/><Relationship Id="rId58" Type="http://schemas.openxmlformats.org/officeDocument/2006/relationships/image" Target="../media/image7.png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56" Type="http://schemas.openxmlformats.org/officeDocument/2006/relationships/oleObject" Target="../embeddings/oleObject1.bin"/><Relationship Id="rId8" Type="http://schemas.openxmlformats.org/officeDocument/2006/relationships/slideLayout" Target="../slideLayouts/slideLayout8.xml"/><Relationship Id="rId51" Type="http://schemas.microsoft.com/office/2007/relationships/hdphoto" Target="../media/hdphoto1.wdp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8.sv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ags" Target="../tags/tag1.xml"/><Relationship Id="rId57" Type="http://schemas.openxmlformats.org/officeDocument/2006/relationships/image" Target="../media/image6.emf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0" cstate="print">
            <a:alphaModFix amt="15000"/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rightnessContrast bright="75000" contrast="-35000"/>
                    </a14:imgEffect>
                    <a14:imgEffect>
                      <a14:saturation sat="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09" b="2148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11702373" y="0"/>
            <a:ext cx="489627" cy="11874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3886" y="895049"/>
            <a:ext cx="10739916" cy="10096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886" y="2010453"/>
            <a:ext cx="1073991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07800" y="6493343"/>
            <a:ext cx="2743200" cy="2233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F27E29B-4394-4A0D-BDA6-31229D765609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3587" y="6498436"/>
            <a:ext cx="1905098" cy="2232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7" name="Picture 16" descr="A black background with blue text&#10;&#10;Description automatically generated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86" y="266427"/>
            <a:ext cx="1621316" cy="56189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702373" y="1219200"/>
            <a:ext cx="489627" cy="5638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/>
          </a:p>
        </p:txBody>
      </p:sp>
      <p:sp>
        <p:nvSpPr>
          <p:cNvPr id="6" name="TextBox 5"/>
          <p:cNvSpPr txBox="1"/>
          <p:nvPr/>
        </p:nvSpPr>
        <p:spPr>
          <a:xfrm>
            <a:off x="11648866" y="266427"/>
            <a:ext cx="59663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2130A1F-96FE-9345-9E91-FD9BE4197128}" type="slidenum">
              <a:rPr lang="en-US" sz="1200" b="0" i="0" spc="0" smtClean="0">
                <a:solidFill>
                  <a:schemeClr val="bg1"/>
                </a:solidFill>
                <a:latin typeface="+mn-lt"/>
                <a:cs typeface="Poppins Medium" pitchFamily="2" charset="77"/>
              </a:rPr>
              <a:t>‹#›</a:t>
            </a:fld>
            <a:endParaRPr lang="en-US" sz="1200" b="0" i="0" spc="0" dirty="0">
              <a:solidFill>
                <a:schemeClr val="bg1"/>
              </a:solidFill>
              <a:latin typeface="+mn-lt"/>
              <a:cs typeface="Poppins Medium" pitchFamily="2" charset="77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271805" y="6361609"/>
            <a:ext cx="3306311" cy="472094"/>
            <a:chOff x="511927" y="5721934"/>
            <a:chExt cx="5379773" cy="778595"/>
          </a:xfrm>
        </p:grpSpPr>
        <p:grpSp>
          <p:nvGrpSpPr>
            <p:cNvPr id="10" name="Group 9"/>
            <p:cNvGrpSpPr/>
            <p:nvPr userDrawn="1"/>
          </p:nvGrpSpPr>
          <p:grpSpPr>
            <a:xfrm>
              <a:off x="511927" y="5796828"/>
              <a:ext cx="2882078" cy="561751"/>
              <a:chOff x="591331" y="5741687"/>
              <a:chExt cx="3153544" cy="614663"/>
            </a:xfrm>
          </p:grpSpPr>
          <p:pic>
            <p:nvPicPr>
              <p:cNvPr id="18" name="Picture 17"/>
              <p:cNvPicPr>
                <a:picLocks noChangeAspect="1"/>
              </p:cNvPicPr>
              <p:nvPr userDrawn="1"/>
            </p:nvPicPr>
            <p:blipFill>
              <a:blip r:embed="rId5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0630" y="5877381"/>
                <a:ext cx="1137355" cy="343274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 userDrawn="1"/>
            </p:nvPicPr>
            <p:blipFill>
              <a:blip r:embed="rId5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331" y="5857217"/>
                <a:ext cx="1077737" cy="383602"/>
              </a:xfrm>
              <a:prstGeom prst="rect">
                <a:avLst/>
              </a:prstGeom>
            </p:spPr>
          </p:pic>
          <p:pic>
            <p:nvPicPr>
              <p:cNvPr id="21" name="Picture 20" descr="Logo&#10;&#10;Description automatically generated"/>
              <p:cNvPicPr>
                <a:picLocks noChangeAspect="1"/>
              </p:cNvPicPr>
              <p:nvPr userDrawn="1"/>
            </p:nvPicPr>
            <p:blipFill>
              <a:blip r:embed="rId5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0212" y="5741687"/>
                <a:ext cx="614663" cy="614663"/>
              </a:xfrm>
              <a:prstGeom prst="rect">
                <a:avLst/>
              </a:prstGeom>
            </p:spPr>
          </p:pic>
        </p:grpSp>
        <p:graphicFrame>
          <p:nvGraphicFramePr>
            <p:cNvPr id="11" name="Object 10"/>
            <p:cNvGraphicFramePr>
              <a:graphicFrameLocks noChangeAspect="1"/>
            </p:cNvGraphicFramePr>
            <p:nvPr userDrawn="1"/>
          </p:nvGraphicFramePr>
          <p:xfrm>
            <a:off x="4329143" y="5721934"/>
            <a:ext cx="1562557" cy="7785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56" imgW="785495" imgH="393065" progId="CorelDraw.Graphic.16">
                    <p:embed/>
                  </p:oleObj>
                </mc:Choice>
                <mc:Fallback>
                  <p:oleObj name="CorelDRAW" r:id="rId56" imgW="785495" imgH="393065" progId="CorelDraw.Graphic.16">
                    <p:embed/>
                    <p:pic>
                      <p:nvPicPr>
                        <p:cNvPr id="11" name="Object 10"/>
                        <p:cNvPicPr/>
                        <p:nvPr/>
                      </p:nvPicPr>
                      <p:blipFill>
                        <a:blip r:embed="rId57"/>
                        <a:stretch>
                          <a:fillRect/>
                        </a:stretch>
                      </p:blipFill>
                      <p:spPr>
                        <a:xfrm>
                          <a:off x="4329143" y="5721934"/>
                          <a:ext cx="1562557" cy="7785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6" name="Graphic 15"/>
            <p:cNvPicPr>
              <a:picLocks noChangeAspect="1"/>
            </p:cNvPicPr>
            <p:nvPr userDrawn="1"/>
          </p:nvPicPr>
          <p:blipFill>
            <a:blip r:embed="rId58">
              <a:extLst>
                <a:ext uri="{96DAC541-7B7A-43D3-8B79-37D633B846F1}">
                  <asvg:svgBlip xmlns:asvg="http://schemas.microsoft.com/office/drawing/2016/SVG/main" r:embed="rId59"/>
                </a:ext>
              </a:extLst>
            </a:blip>
            <a:stretch>
              <a:fillRect/>
            </a:stretch>
          </p:blipFill>
          <p:spPr>
            <a:xfrm>
              <a:off x="3678887" y="5801590"/>
              <a:ext cx="571269" cy="552225"/>
            </a:xfrm>
            <a:prstGeom prst="rect">
              <a:avLst/>
            </a:prstGeom>
          </p:spPr>
        </p:pic>
      </p:grpSp>
    </p:spTree>
    <p:custDataLst>
      <p:tags r:id="rId4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Merriweather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574675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031875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tabLst>
          <a:tab pos="914400" algn="l"/>
        </a:tabLst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489075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887855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tags" Target="../tags/tag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tags" Target="../tags/tag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31404" y="2060848"/>
            <a:ext cx="10729192" cy="172819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3200" dirty="0"/>
              <a:t>54th  ANNUAL ACCOUNTANTS CONFERENCE-</a:t>
            </a:r>
            <a:br>
              <a:rPr lang="en-GB" sz="3200" dirty="0"/>
            </a:br>
            <a:r>
              <a:rPr lang="en-GB" sz="3200" dirty="0"/>
              <a:t> </a:t>
            </a:r>
            <a:r>
              <a:rPr lang="en-GB" sz="3200" b="1" i="1" dirty="0"/>
              <a:t>GOVERNANCE REIMAGINED</a:t>
            </a:r>
            <a:br>
              <a:rPr lang="en-GB" sz="3200" dirty="0"/>
            </a:br>
            <a:r>
              <a:rPr lang="en-GB" sz="3200" dirty="0"/>
              <a:t>Agribusiness Value Chain</a:t>
            </a:r>
            <a:endParaRPr lang="en-GB" sz="4400" dirty="0"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3432" y="1772816"/>
            <a:ext cx="10441160" cy="2387600"/>
          </a:xfrm>
        </p:spPr>
        <p:txBody>
          <a:bodyPr/>
          <a:lstStyle/>
          <a:p>
            <a:r>
              <a:rPr lang="en-GB" dirty="0"/>
              <a:t>Some Key Value Chains In Nigeria</a:t>
            </a:r>
            <a:endParaRPr lang="x-none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3392" y="908720"/>
            <a:ext cx="9865096" cy="706092"/>
          </a:xfrm>
        </p:spPr>
        <p:txBody>
          <a:bodyPr>
            <a:normAutofit/>
          </a:bodyPr>
          <a:lstStyle/>
          <a:p>
            <a:r>
              <a:rPr lang="en-US" dirty="0"/>
              <a:t>Global Cocoa Beans Production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916832"/>
            <a:ext cx="8595823" cy="4350890"/>
          </a:xfrm>
          <a:prstGeom prst="round2DiagRect">
            <a:avLst>
              <a:gd name="adj1" fmla="val 4803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3392" y="836712"/>
            <a:ext cx="7509792" cy="752129"/>
          </a:xfrm>
        </p:spPr>
        <p:txBody>
          <a:bodyPr>
            <a:normAutofit/>
          </a:bodyPr>
          <a:lstStyle/>
          <a:p>
            <a:r>
              <a:rPr lang="en-US" dirty="0"/>
              <a:t>Global Palm Oil Production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859083"/>
            <a:ext cx="8362950" cy="4162205"/>
          </a:xfrm>
          <a:prstGeom prst="round2DiagRect">
            <a:avLst>
              <a:gd name="adj1" fmla="val 603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3392" y="980728"/>
            <a:ext cx="7776864" cy="678708"/>
          </a:xfrm>
        </p:spPr>
        <p:txBody>
          <a:bodyPr>
            <a:normAutofit/>
          </a:bodyPr>
          <a:lstStyle/>
          <a:p>
            <a:r>
              <a:rPr lang="en-US" dirty="0"/>
              <a:t>Global Rice Production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1844824"/>
            <a:ext cx="5904656" cy="4599619"/>
          </a:xfrm>
          <a:prstGeom prst="round2DiagRect">
            <a:avLst>
              <a:gd name="adj1" fmla="val 6459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5440" y="1988840"/>
            <a:ext cx="10441160" cy="1656184"/>
          </a:xfrm>
        </p:spPr>
        <p:txBody>
          <a:bodyPr>
            <a:normAutofit/>
          </a:bodyPr>
          <a:lstStyle/>
          <a:p>
            <a:r>
              <a:rPr lang="en-GB" sz="8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Agricultural Exports</a:t>
            </a:r>
            <a:endParaRPr lang="x-none" sz="8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1384" y="836712"/>
            <a:ext cx="9865096" cy="706091"/>
          </a:xfrm>
        </p:spPr>
        <p:txBody>
          <a:bodyPr>
            <a:normAutofit/>
          </a:bodyPr>
          <a:lstStyle/>
          <a:p>
            <a:r>
              <a:rPr lang="en-US" dirty="0"/>
              <a:t>Total Value Agricultural Export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988840"/>
            <a:ext cx="6401685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1384" y="836712"/>
            <a:ext cx="9721080" cy="750716"/>
          </a:xfrm>
        </p:spPr>
        <p:txBody>
          <a:bodyPr>
            <a:normAutofit/>
          </a:bodyPr>
          <a:lstStyle/>
          <a:p>
            <a:r>
              <a:rPr lang="en-US" dirty="0"/>
              <a:t>Major Agricultural Export Crops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</p:nvPr>
        </p:nvGraphicFramePr>
        <p:xfrm>
          <a:off x="1559495" y="1859677"/>
          <a:ext cx="8424937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0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7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3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32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3690">
                <a:tc>
                  <a:txBody>
                    <a:bodyPr/>
                    <a:lstStyle/>
                    <a:p>
                      <a:endParaRPr lang="en-US" sz="1600" dirty="0"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AGRICULTURAL COMMODITY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2023 (NAIRA</a:t>
                      </a:r>
                      <a:r>
                        <a:rPr lang="en-US" sz="1600" baseline="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BN)</a:t>
                      </a:r>
                      <a:endParaRPr lang="en-US" sz="1600" dirty="0"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2022(NAIRA</a:t>
                      </a:r>
                      <a:r>
                        <a:rPr lang="en-US" sz="1600" baseline="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BN)</a:t>
                      </a:r>
                      <a:endParaRPr lang="en-US" sz="1600" dirty="0"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69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Superior</a:t>
                      </a:r>
                      <a:r>
                        <a:rPr lang="en-US" sz="1600" baseline="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Quality Cocoa Beans</a:t>
                      </a:r>
                      <a:endParaRPr lang="en-US" sz="1600" dirty="0"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258.5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200.2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69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Sesame Seeds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253.7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139.86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69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Soya Beans (excl</a:t>
                      </a:r>
                      <a:r>
                        <a:rPr lang="en-US" sz="1600" baseline="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uding Seeds)</a:t>
                      </a:r>
                      <a:endParaRPr lang="en-US" sz="1600" dirty="0"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120.1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9.1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69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In Shell Cashew Nuts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109.93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66.4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69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Std. Quality Cocoa Beans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99.71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32.6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69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Other Cut Flowers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86.7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15.6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69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Shelled Cashew Nuts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21.0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369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Flours</a:t>
                      </a:r>
                      <a:r>
                        <a:rPr lang="en-US" sz="1600" baseline="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&amp; Meals Soya Beans</a:t>
                      </a:r>
                      <a:endParaRPr lang="en-US" sz="1600" dirty="0"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63.2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203M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69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Natural Cocoa Butter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35.32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15.57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369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Soy Bean</a:t>
                      </a:r>
                      <a:r>
                        <a:rPr lang="en-US" sz="1600" baseline="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seeds</a:t>
                      </a:r>
                      <a:endParaRPr lang="en-US" sz="1600" dirty="0"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28.06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6.84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07468" y="5780904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The Agricultural sector has seen increase in export of its top commodities. Nigeria exported Agricultural goods of 1.23 trillion in 2023, a 53% increase from 583 billion in 2022.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1384" y="908720"/>
            <a:ext cx="7848872" cy="706092"/>
          </a:xfrm>
        </p:spPr>
        <p:txBody>
          <a:bodyPr>
            <a:normAutofit/>
          </a:bodyPr>
          <a:lstStyle/>
          <a:p>
            <a:r>
              <a:rPr lang="en-US" dirty="0" err="1"/>
              <a:t>Agro</a:t>
            </a:r>
            <a:r>
              <a:rPr lang="en-US" dirty="0"/>
              <a:t> Export Reimagined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600545" y="1966759"/>
            <a:ext cx="4453269" cy="4429108"/>
            <a:chOff x="3600545" y="1966759"/>
            <a:chExt cx="4453269" cy="4429108"/>
          </a:xfrm>
        </p:grpSpPr>
        <p:sp>
          <p:nvSpPr>
            <p:cNvPr id="7" name="Freeform 6"/>
            <p:cNvSpPr/>
            <p:nvPr/>
          </p:nvSpPr>
          <p:spPr>
            <a:xfrm>
              <a:off x="3971535" y="2202109"/>
              <a:ext cx="3801808" cy="3801808"/>
            </a:xfrm>
            <a:custGeom>
              <a:avLst/>
              <a:gdLst>
                <a:gd name="connsiteX0" fmla="*/ 1900904 w 3801808"/>
                <a:gd name="connsiteY0" fmla="*/ 0 h 3801808"/>
                <a:gd name="connsiteX1" fmla="*/ 3547135 w 3801808"/>
                <a:gd name="connsiteY1" fmla="*/ 950452 h 3801808"/>
                <a:gd name="connsiteX2" fmla="*/ 1900904 w 3801808"/>
                <a:gd name="connsiteY2" fmla="*/ 1900904 h 3801808"/>
                <a:gd name="connsiteX3" fmla="*/ 1900904 w 3801808"/>
                <a:gd name="connsiteY3" fmla="*/ 0 h 380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1808" h="3801808">
                  <a:moveTo>
                    <a:pt x="1900904" y="0"/>
                  </a:moveTo>
                  <a:cubicBezTo>
                    <a:pt x="2580032" y="0"/>
                    <a:pt x="3207571" y="362310"/>
                    <a:pt x="3547135" y="950452"/>
                  </a:cubicBezTo>
                  <a:lnTo>
                    <a:pt x="1900904" y="1900904"/>
                  </a:lnTo>
                  <a:lnTo>
                    <a:pt x="1900904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063" tIns="526276" rIns="855314" bIns="2587399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3200" kern="1200" dirty="0"/>
                <a:t>1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4016794" y="2280409"/>
              <a:ext cx="3801808" cy="3801808"/>
            </a:xfrm>
            <a:custGeom>
              <a:avLst/>
              <a:gdLst>
                <a:gd name="connsiteX0" fmla="*/ 3547135 w 3801808"/>
                <a:gd name="connsiteY0" fmla="*/ 950452 h 3801808"/>
                <a:gd name="connsiteX1" fmla="*/ 3547135 w 3801808"/>
                <a:gd name="connsiteY1" fmla="*/ 2851356 h 3801808"/>
                <a:gd name="connsiteX2" fmla="*/ 1900904 w 3801808"/>
                <a:gd name="connsiteY2" fmla="*/ 1900904 h 3801808"/>
                <a:gd name="connsiteX3" fmla="*/ 3547135 w 3801808"/>
                <a:gd name="connsiteY3" fmla="*/ 950452 h 380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1808" h="3801808">
                  <a:moveTo>
                    <a:pt x="3547135" y="950452"/>
                  </a:moveTo>
                  <a:cubicBezTo>
                    <a:pt x="3886699" y="1538594"/>
                    <a:pt x="3886699" y="2263214"/>
                    <a:pt x="3547135" y="2851356"/>
                  </a:cubicBezTo>
                  <a:lnTo>
                    <a:pt x="1900904" y="1900904"/>
                  </a:lnTo>
                  <a:lnTo>
                    <a:pt x="3547135" y="9504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20439" tIns="1579467" rIns="221678" bIns="1556838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3200" kern="1200" dirty="0"/>
                <a:t>2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3971535" y="2358708"/>
              <a:ext cx="3801808" cy="3801808"/>
            </a:xfrm>
            <a:custGeom>
              <a:avLst/>
              <a:gdLst>
                <a:gd name="connsiteX0" fmla="*/ 3547135 w 3801808"/>
                <a:gd name="connsiteY0" fmla="*/ 2851356 h 3801808"/>
                <a:gd name="connsiteX1" fmla="*/ 1900904 w 3801808"/>
                <a:gd name="connsiteY1" fmla="*/ 3801808 h 3801808"/>
                <a:gd name="connsiteX2" fmla="*/ 1900904 w 3801808"/>
                <a:gd name="connsiteY2" fmla="*/ 1900904 h 3801808"/>
                <a:gd name="connsiteX3" fmla="*/ 3547135 w 3801808"/>
                <a:gd name="connsiteY3" fmla="*/ 2851356 h 380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1808" h="3801808">
                  <a:moveTo>
                    <a:pt x="3547135" y="2851356"/>
                  </a:moveTo>
                  <a:cubicBezTo>
                    <a:pt x="3207571" y="3439498"/>
                    <a:pt x="2580031" y="3801808"/>
                    <a:pt x="1900904" y="3801808"/>
                  </a:cubicBezTo>
                  <a:lnTo>
                    <a:pt x="1900904" y="1900904"/>
                  </a:lnTo>
                  <a:lnTo>
                    <a:pt x="3547135" y="285135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063" tIns="2610029" rIns="855314" bIns="503646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3200" kern="1200" dirty="0"/>
                <a:t>3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3881015" y="2358708"/>
              <a:ext cx="3801808" cy="3801808"/>
            </a:xfrm>
            <a:custGeom>
              <a:avLst/>
              <a:gdLst>
                <a:gd name="connsiteX0" fmla="*/ 1900904 w 3801808"/>
                <a:gd name="connsiteY0" fmla="*/ 3801808 h 3801808"/>
                <a:gd name="connsiteX1" fmla="*/ 254673 w 3801808"/>
                <a:gd name="connsiteY1" fmla="*/ 2851356 h 3801808"/>
                <a:gd name="connsiteX2" fmla="*/ 1900904 w 3801808"/>
                <a:gd name="connsiteY2" fmla="*/ 1900904 h 3801808"/>
                <a:gd name="connsiteX3" fmla="*/ 1900904 w 3801808"/>
                <a:gd name="connsiteY3" fmla="*/ 3801808 h 380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1808" h="3801808">
                  <a:moveTo>
                    <a:pt x="1900904" y="3801808"/>
                  </a:moveTo>
                  <a:cubicBezTo>
                    <a:pt x="1221776" y="3801808"/>
                    <a:pt x="594237" y="3439498"/>
                    <a:pt x="254673" y="2851356"/>
                  </a:cubicBezTo>
                  <a:lnTo>
                    <a:pt x="1900904" y="1900904"/>
                  </a:lnTo>
                  <a:lnTo>
                    <a:pt x="1900904" y="380180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5314" tIns="2610029" rIns="2032063" bIns="503646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3200" kern="1200" dirty="0"/>
                <a:t>4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3835756" y="2280409"/>
              <a:ext cx="3801808" cy="3801808"/>
            </a:xfrm>
            <a:custGeom>
              <a:avLst/>
              <a:gdLst>
                <a:gd name="connsiteX0" fmla="*/ 254673 w 3801808"/>
                <a:gd name="connsiteY0" fmla="*/ 2851356 h 3801808"/>
                <a:gd name="connsiteX1" fmla="*/ 254673 w 3801808"/>
                <a:gd name="connsiteY1" fmla="*/ 950452 h 3801808"/>
                <a:gd name="connsiteX2" fmla="*/ 1900904 w 3801808"/>
                <a:gd name="connsiteY2" fmla="*/ 1900904 h 3801808"/>
                <a:gd name="connsiteX3" fmla="*/ 254673 w 3801808"/>
                <a:gd name="connsiteY3" fmla="*/ 2851356 h 380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1808" h="3801808">
                  <a:moveTo>
                    <a:pt x="254673" y="2851356"/>
                  </a:moveTo>
                  <a:cubicBezTo>
                    <a:pt x="-84891" y="2263214"/>
                    <a:pt x="-84891" y="1538594"/>
                    <a:pt x="254673" y="950452"/>
                  </a:cubicBezTo>
                  <a:lnTo>
                    <a:pt x="1900904" y="1900904"/>
                  </a:lnTo>
                  <a:lnTo>
                    <a:pt x="254673" y="285135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1678" tIns="1579467" rIns="2620439" bIns="1556838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3200" kern="1200" dirty="0"/>
                <a:t>5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3881015" y="2202109"/>
              <a:ext cx="3801808" cy="3801808"/>
            </a:xfrm>
            <a:custGeom>
              <a:avLst/>
              <a:gdLst>
                <a:gd name="connsiteX0" fmla="*/ 254673 w 3801808"/>
                <a:gd name="connsiteY0" fmla="*/ 950452 h 3801808"/>
                <a:gd name="connsiteX1" fmla="*/ 1900904 w 3801808"/>
                <a:gd name="connsiteY1" fmla="*/ 0 h 3801808"/>
                <a:gd name="connsiteX2" fmla="*/ 1900904 w 3801808"/>
                <a:gd name="connsiteY2" fmla="*/ 1900904 h 3801808"/>
                <a:gd name="connsiteX3" fmla="*/ 254673 w 3801808"/>
                <a:gd name="connsiteY3" fmla="*/ 950452 h 380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1808" h="3801808">
                  <a:moveTo>
                    <a:pt x="254673" y="950452"/>
                  </a:moveTo>
                  <a:cubicBezTo>
                    <a:pt x="594237" y="362310"/>
                    <a:pt x="1221777" y="0"/>
                    <a:pt x="1900904" y="0"/>
                  </a:cubicBezTo>
                  <a:lnTo>
                    <a:pt x="1900904" y="1900904"/>
                  </a:lnTo>
                  <a:lnTo>
                    <a:pt x="254673" y="9504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5314" tIns="526276" rIns="2032063" bIns="2587399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3200" kern="1200" dirty="0"/>
                <a:t>6</a:t>
              </a:r>
            </a:p>
          </p:txBody>
        </p:sp>
        <p:sp>
          <p:nvSpPr>
            <p:cNvPr id="13" name="Circular Arrow 12"/>
            <p:cNvSpPr/>
            <p:nvPr/>
          </p:nvSpPr>
          <p:spPr>
            <a:xfrm>
              <a:off x="3736046" y="1966759"/>
              <a:ext cx="4272509" cy="4272509"/>
            </a:xfrm>
            <a:prstGeom prst="circularArrow">
              <a:avLst>
                <a:gd name="adj1" fmla="val 5085"/>
                <a:gd name="adj2" fmla="val 327528"/>
                <a:gd name="adj3" fmla="val 19472472"/>
                <a:gd name="adj4" fmla="val 1620025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x-none"/>
            </a:p>
          </p:txBody>
        </p:sp>
        <p:sp>
          <p:nvSpPr>
            <p:cNvPr id="14" name="Circular Arrow 13"/>
            <p:cNvSpPr/>
            <p:nvPr/>
          </p:nvSpPr>
          <p:spPr>
            <a:xfrm>
              <a:off x="3781305" y="2045058"/>
              <a:ext cx="4272509" cy="4272509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98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x-none"/>
            </a:p>
          </p:txBody>
        </p:sp>
        <p:sp>
          <p:nvSpPr>
            <p:cNvPr id="15" name="Circular Arrow 14"/>
            <p:cNvSpPr/>
            <p:nvPr/>
          </p:nvSpPr>
          <p:spPr>
            <a:xfrm>
              <a:off x="3736046" y="2123358"/>
              <a:ext cx="4272509" cy="4272509"/>
            </a:xfrm>
            <a:prstGeom prst="circularArrow">
              <a:avLst>
                <a:gd name="adj1" fmla="val 5085"/>
                <a:gd name="adj2" fmla="val 327528"/>
                <a:gd name="adj3" fmla="val 5072221"/>
                <a:gd name="adj4" fmla="val 18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x-none"/>
            </a:p>
          </p:txBody>
        </p:sp>
        <p:sp>
          <p:nvSpPr>
            <p:cNvPr id="16" name="Circular Arrow 15"/>
            <p:cNvSpPr/>
            <p:nvPr/>
          </p:nvSpPr>
          <p:spPr>
            <a:xfrm>
              <a:off x="3645804" y="2123358"/>
              <a:ext cx="4272509" cy="4272509"/>
            </a:xfrm>
            <a:prstGeom prst="circularArrow">
              <a:avLst>
                <a:gd name="adj1" fmla="val 5085"/>
                <a:gd name="adj2" fmla="val 327528"/>
                <a:gd name="adj3" fmla="val 8672472"/>
                <a:gd name="adj4" fmla="val 540025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x-none"/>
            </a:p>
          </p:txBody>
        </p:sp>
        <p:sp>
          <p:nvSpPr>
            <p:cNvPr id="17" name="Circular Arrow 16"/>
            <p:cNvSpPr/>
            <p:nvPr/>
          </p:nvSpPr>
          <p:spPr>
            <a:xfrm>
              <a:off x="3600545" y="2045058"/>
              <a:ext cx="4272509" cy="4272509"/>
            </a:xfrm>
            <a:prstGeom prst="circularArrow">
              <a:avLst>
                <a:gd name="adj1" fmla="val 5085"/>
                <a:gd name="adj2" fmla="val 327528"/>
                <a:gd name="adj3" fmla="val 12272472"/>
                <a:gd name="adj4" fmla="val 90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x-none"/>
            </a:p>
          </p:txBody>
        </p:sp>
        <p:sp>
          <p:nvSpPr>
            <p:cNvPr id="18" name="Circular Arrow 17"/>
            <p:cNvSpPr/>
            <p:nvPr/>
          </p:nvSpPr>
          <p:spPr>
            <a:xfrm>
              <a:off x="3645804" y="1966759"/>
              <a:ext cx="4272509" cy="4272509"/>
            </a:xfrm>
            <a:prstGeom prst="circularArrow">
              <a:avLst>
                <a:gd name="adj1" fmla="val 5085"/>
                <a:gd name="adj2" fmla="val 327528"/>
                <a:gd name="adj3" fmla="val 15872221"/>
                <a:gd name="adj4" fmla="val 126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x-none"/>
            </a:p>
          </p:txBody>
        </p:sp>
      </p:grpSp>
      <p:cxnSp>
        <p:nvCxnSpPr>
          <p:cNvPr id="20" name="Straight Arrow Connector 19"/>
          <p:cNvCxnSpPr/>
          <p:nvPr/>
        </p:nvCxnSpPr>
        <p:spPr>
          <a:xfrm flipH="1">
            <a:off x="2887080" y="2564904"/>
            <a:ext cx="2056792" cy="0"/>
          </a:xfrm>
          <a:prstGeom prst="straightConnector1">
            <a:avLst/>
          </a:prstGeom>
          <a:ln w="38100">
            <a:solidFill>
              <a:srgbClr val="00AEE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28994" y="2091593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Agribusiness is critical to our Food security, productivity and competitiveness. </a:t>
            </a:r>
          </a:p>
          <a:p>
            <a:endParaRPr lang="x-none" sz="1400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860945" y="3940651"/>
            <a:ext cx="2056792" cy="0"/>
          </a:xfrm>
          <a:prstGeom prst="straightConnector1">
            <a:avLst/>
          </a:prstGeom>
          <a:ln w="38100">
            <a:solidFill>
              <a:srgbClr val="00AEE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02859" y="3467340"/>
            <a:ext cx="2232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This current system was designed for us, to serve as suppliers of raw materials and commodities for value addition in Europe </a:t>
            </a:r>
            <a:r>
              <a:rPr lang="en-US" sz="1400" dirty="0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etc</a:t>
            </a:r>
            <a:endParaRPr lang="en-US" sz="14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2864451" y="5432511"/>
            <a:ext cx="2056792" cy="0"/>
          </a:xfrm>
          <a:prstGeom prst="straightConnector1">
            <a:avLst/>
          </a:prstGeom>
          <a:ln w="38100">
            <a:solidFill>
              <a:srgbClr val="00AEE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06365" y="4959200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We have complied diligently for over 5 decades exporting our raw materials without Value addition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312024" y="2564904"/>
            <a:ext cx="2448272" cy="0"/>
          </a:xfrm>
          <a:prstGeom prst="straightConnector1">
            <a:avLst/>
          </a:prstGeom>
          <a:ln w="38100">
            <a:solidFill>
              <a:srgbClr val="00AEE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828798" y="2080417"/>
            <a:ext cx="26678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400" dirty="0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Agroeknor</a:t>
            </a:r>
            <a:r>
              <a:rPr lang="en-US" sz="1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exporting Hibiscus Flowers, we are changing that with new offerings of Hibiscus Cordials, Drinks and various Teas and products for exports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828798" y="3525152"/>
            <a:ext cx="26678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The re-imagination begins with the question, What are they doing with these raw commodities we are exporting?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828798" y="4948024"/>
            <a:ext cx="26678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We then employ technologies to create and add value and compete on the global marketplace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7041029" y="3825857"/>
            <a:ext cx="1719267" cy="0"/>
          </a:xfrm>
          <a:prstGeom prst="straightConnector1">
            <a:avLst/>
          </a:prstGeom>
          <a:ln w="38100">
            <a:solidFill>
              <a:srgbClr val="00AEE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684333" y="5444401"/>
            <a:ext cx="2003955" cy="0"/>
          </a:xfrm>
          <a:prstGeom prst="straightConnector1">
            <a:avLst/>
          </a:prstGeom>
          <a:ln w="38100">
            <a:solidFill>
              <a:srgbClr val="00AEE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Hibiscus Cordial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916832"/>
            <a:ext cx="6138598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Hibiscus Cordial Packaging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619" y="2009775"/>
            <a:ext cx="7740924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Academic Director Agribusiness Management Program</a:t>
            </a:r>
          </a:p>
          <a:p>
            <a:endParaRPr lang="en-US" sz="1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5242560" y="4077072"/>
            <a:ext cx="4358640" cy="544212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jadedeji@lbs.edu.ng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5242560" y="2291815"/>
            <a:ext cx="3877776" cy="54421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Dr. Jide Adedeji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640080" y="13487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1384" y="980728"/>
            <a:ext cx="8928992" cy="634084"/>
          </a:xfrm>
        </p:spPr>
        <p:txBody>
          <a:bodyPr>
            <a:normAutofit fontScale="90000"/>
          </a:bodyPr>
          <a:lstStyle/>
          <a:p>
            <a:r>
              <a:rPr lang="en-US" dirty="0"/>
              <a:t>Key Tool Of Value Addition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2132856"/>
            <a:ext cx="986733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63552" y="2204864"/>
            <a:ext cx="4464496" cy="4525963"/>
          </a:xfrm>
        </p:spPr>
        <p:txBody>
          <a:bodyPr/>
          <a:lstStyle/>
          <a:p>
            <a:r>
              <a:rPr lang="en-US" dirty="0"/>
              <a:t>Understand Trends</a:t>
            </a:r>
          </a:p>
          <a:p>
            <a:r>
              <a:rPr lang="en-US" dirty="0"/>
              <a:t>Customer Feedback/Input</a:t>
            </a:r>
          </a:p>
          <a:p>
            <a:r>
              <a:rPr lang="en-US" dirty="0"/>
              <a:t>Agile Development</a:t>
            </a:r>
          </a:p>
          <a:p>
            <a:r>
              <a:rPr lang="en-US" dirty="0"/>
              <a:t>Unique Value</a:t>
            </a:r>
          </a:p>
          <a:p>
            <a:r>
              <a:rPr lang="en-US" dirty="0"/>
              <a:t>Collaborative Culture</a:t>
            </a:r>
          </a:p>
          <a:p>
            <a:r>
              <a:rPr lang="en-US" dirty="0"/>
              <a:t>Continuous Learning and Improvement</a:t>
            </a:r>
          </a:p>
          <a:p>
            <a:r>
              <a:rPr lang="en-US" dirty="0"/>
              <a:t>Product Development in Emerging Markets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" r="4618"/>
          <a:stretch>
            <a:fillRect/>
          </a:stretch>
        </p:blipFill>
        <p:spPr bwMode="auto">
          <a:xfrm>
            <a:off x="6601144" y="2276871"/>
            <a:ext cx="3737730" cy="4114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/>
          <p:nvPr/>
        </p:nvSpPr>
        <p:spPr>
          <a:xfrm>
            <a:off x="695400" y="908720"/>
            <a:ext cx="10801200" cy="8812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erriweather"/>
                <a:ea typeface="+mj-ea"/>
                <a:cs typeface="+mj-cs"/>
              </a:defRPr>
            </a:lvl1pPr>
          </a:lstStyle>
          <a:p>
            <a:r>
              <a:rPr lang="en-US" dirty="0"/>
              <a:t>Keys For Product Development Success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3392" y="908720"/>
            <a:ext cx="9937104" cy="706091"/>
          </a:xfrm>
        </p:spPr>
        <p:txBody>
          <a:bodyPr>
            <a:normAutofit/>
          </a:bodyPr>
          <a:lstStyle/>
          <a:p>
            <a:r>
              <a:rPr lang="en-GB" dirty="0"/>
              <a:t>Funding And Investment Solutions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04A1-30EA-482C-AE0A-8A410F1A358F}" type="slidenum">
              <a:rPr lang="en-GB" sz="1400"/>
              <a:t>22</a:t>
            </a:fld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121962" y="2702664"/>
            <a:ext cx="3690168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GB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Inadequate and Ineffective Bank participation in Agribusiness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6522562" y="2702664"/>
            <a:ext cx="3690168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Little to no Funding of local Start-ups, innovators and SMEs</a:t>
            </a:r>
            <a:endParaRPr lang="x-none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3432" y="3717032"/>
            <a:ext cx="44644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1825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Operations based on Depositors' funds</a:t>
            </a:r>
          </a:p>
          <a:p>
            <a:pPr marL="631825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Funding to Foreign companies and multinationals that export their profits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12024" y="3717032"/>
            <a:ext cx="503507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1825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Banks are Licensed to collect money, they have a responsibility</a:t>
            </a:r>
          </a:p>
          <a:p>
            <a:pPr marL="631825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Use a rating system to not fund small business, entrepreneurs and innovators</a:t>
            </a:r>
          </a:p>
          <a:p>
            <a:pPr marL="631825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Use a dual Credit rating for local agribusinesses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4501" y="692696"/>
            <a:ext cx="5856651" cy="922115"/>
          </a:xfrm>
        </p:spPr>
        <p:txBody>
          <a:bodyPr>
            <a:normAutofit/>
          </a:bodyPr>
          <a:lstStyle/>
          <a:p>
            <a:r>
              <a:rPr lang="en-US" dirty="0"/>
              <a:t>Funding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72464" y="1772816"/>
            <a:ext cx="7704856" cy="4525963"/>
          </a:xfrm>
        </p:spPr>
        <p:txBody>
          <a:bodyPr/>
          <a:lstStyle/>
          <a:p>
            <a:pPr marL="0" indent="0">
              <a:buNone/>
            </a:pPr>
            <a:endParaRPr lang="en-US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2315580" y="1614811"/>
          <a:ext cx="7560840" cy="4813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3392" y="908720"/>
            <a:ext cx="7632848" cy="706092"/>
          </a:xfrm>
        </p:spPr>
        <p:txBody>
          <a:bodyPr>
            <a:normAutofit/>
          </a:bodyPr>
          <a:lstStyle/>
          <a:p>
            <a:r>
              <a:rPr lang="en-US" dirty="0"/>
              <a:t>Productivity Solutions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03512" y="1804993"/>
            <a:ext cx="3816424" cy="1754326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Establish Small Business Administration for mentors/Mentee relationships, Peer-to-Peer learning opportunities, Network of Agribusiness practitioners to collaborate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03512" y="3786690"/>
            <a:ext cx="3456384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One million seedlings grants and distribution of Cocoa/Cashew seedlings to farmers in all South west states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03512" y="5196295"/>
            <a:ext cx="3456384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One million seedlings grant and distribution of oil palm/Cashew seedlings to farmers in all South East states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28048" y="4734630"/>
            <a:ext cx="3456384" cy="92333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One million Yam/Cassava sets grant and distribution to farmers in the Middle belt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29586" y="3221157"/>
            <a:ext cx="3456384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One million acre Irrigation facility for all Northern states for cultivation Corn, Sorghum, millet and tomato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27448" y="2473555"/>
            <a:ext cx="465328" cy="432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37723" y="4059096"/>
            <a:ext cx="465328" cy="432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27448" y="5551482"/>
            <a:ext cx="465328" cy="432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23992" y="4980271"/>
            <a:ext cx="465328" cy="432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23992" y="3501008"/>
            <a:ext cx="465328" cy="432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5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023992" y="1984683"/>
            <a:ext cx="3960440" cy="923330"/>
            <a:chOff x="6023992" y="1984683"/>
            <a:chExt cx="3960440" cy="923330"/>
          </a:xfrm>
        </p:grpSpPr>
        <p:sp>
          <p:nvSpPr>
            <p:cNvPr id="10" name="TextBox 9"/>
            <p:cNvSpPr txBox="1"/>
            <p:nvPr/>
          </p:nvSpPr>
          <p:spPr>
            <a:xfrm>
              <a:off x="6528048" y="1984683"/>
              <a:ext cx="3456384" cy="92333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marL="0" indent="0">
                <a:buNone/>
              </a:pPr>
              <a:r>
                <a:rPr lang="en-US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This will lead to a complete transformation of our Rural communities and increased GDP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023992" y="2201960"/>
              <a:ext cx="465328" cy="4320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dirty="0"/>
                <a:t>6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1384" y="836712"/>
            <a:ext cx="7704856" cy="750716"/>
          </a:xfrm>
        </p:spPr>
        <p:txBody>
          <a:bodyPr>
            <a:normAutofit/>
          </a:bodyPr>
          <a:lstStyle/>
          <a:p>
            <a:r>
              <a:rPr lang="en-US" dirty="0"/>
              <a:t>Close The Expertise Gap</a:t>
            </a:r>
          </a:p>
        </p:txBody>
      </p:sp>
      <p:sp>
        <p:nvSpPr>
          <p:cNvPr id="4" name="Oval 3"/>
          <p:cNvSpPr/>
          <p:nvPr/>
        </p:nvSpPr>
        <p:spPr>
          <a:xfrm>
            <a:off x="263352" y="2852936"/>
            <a:ext cx="2016224" cy="20162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Create a Small business/ SME advisory body</a:t>
            </a:r>
          </a:p>
        </p:txBody>
      </p:sp>
      <p:sp>
        <p:nvSpPr>
          <p:cNvPr id="5" name="Oval 4"/>
          <p:cNvSpPr/>
          <p:nvPr/>
        </p:nvSpPr>
        <p:spPr>
          <a:xfrm>
            <a:off x="2567608" y="2852936"/>
            <a:ext cx="2016224" cy="20162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Captain of Industry and Mentoring Service</a:t>
            </a:r>
          </a:p>
        </p:txBody>
      </p:sp>
      <p:sp>
        <p:nvSpPr>
          <p:cNvPr id="6" name="Oval 5"/>
          <p:cNvSpPr/>
          <p:nvPr/>
        </p:nvSpPr>
        <p:spPr>
          <a:xfrm>
            <a:off x="4871864" y="2852936"/>
            <a:ext cx="2016224" cy="20162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Innovation hubs and Venture incubators</a:t>
            </a:r>
          </a:p>
        </p:txBody>
      </p:sp>
      <p:sp>
        <p:nvSpPr>
          <p:cNvPr id="7" name="Oval 6"/>
          <p:cNvSpPr/>
          <p:nvPr/>
        </p:nvSpPr>
        <p:spPr>
          <a:xfrm>
            <a:off x="7176120" y="2852936"/>
            <a:ext cx="2016224" cy="20162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Invest in skills acquisition and ethics</a:t>
            </a:r>
          </a:p>
        </p:txBody>
      </p:sp>
      <p:sp>
        <p:nvSpPr>
          <p:cNvPr id="8" name="Oval 7"/>
          <p:cNvSpPr/>
          <p:nvPr/>
        </p:nvSpPr>
        <p:spPr>
          <a:xfrm>
            <a:off x="9480376" y="2852936"/>
            <a:ext cx="2016224" cy="20162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Educate and skill up agriculture extension agents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1384" y="954875"/>
            <a:ext cx="6768752" cy="648073"/>
          </a:xfrm>
        </p:spPr>
        <p:txBody>
          <a:bodyPr>
            <a:normAutofit/>
          </a:bodyPr>
          <a:lstStyle/>
          <a:p>
            <a:r>
              <a:rPr lang="en-US" dirty="0"/>
              <a:t>Food Insecurity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10" y="1988840"/>
            <a:ext cx="8618009" cy="42004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48128" y="2420888"/>
            <a:ext cx="2806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Russian invasion of Ukraine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3392" y="908720"/>
            <a:ext cx="8136904" cy="706091"/>
          </a:xfrm>
        </p:spPr>
        <p:txBody>
          <a:bodyPr>
            <a:normAutofit/>
          </a:bodyPr>
          <a:lstStyle/>
          <a:p>
            <a:r>
              <a:rPr lang="en-US" dirty="0"/>
              <a:t>Food Security Solutions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55640" y="1772816"/>
            <a:ext cx="7084755" cy="4652019"/>
            <a:chOff x="2908639" y="1700808"/>
            <a:chExt cx="6053580" cy="4652019"/>
          </a:xfrm>
        </p:grpSpPr>
        <p:sp>
          <p:nvSpPr>
            <p:cNvPr id="8" name="Triangle 7"/>
            <p:cNvSpPr/>
            <p:nvPr/>
          </p:nvSpPr>
          <p:spPr>
            <a:xfrm>
              <a:off x="2908639" y="1700808"/>
              <a:ext cx="4652019" cy="4652019"/>
            </a:xfrm>
            <a:prstGeom prst="triangl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x-none" sz="1600"/>
            </a:p>
          </p:txBody>
        </p:sp>
        <p:sp>
          <p:nvSpPr>
            <p:cNvPr id="9" name="Freeform 8"/>
            <p:cNvSpPr/>
            <p:nvPr/>
          </p:nvSpPr>
          <p:spPr>
            <a:xfrm>
              <a:off x="5099726" y="2303740"/>
              <a:ext cx="3862493" cy="550610"/>
            </a:xfrm>
            <a:custGeom>
              <a:avLst/>
              <a:gdLst>
                <a:gd name="connsiteX0" fmla="*/ 0 w 3308746"/>
                <a:gd name="connsiteY0" fmla="*/ 91770 h 550610"/>
                <a:gd name="connsiteX1" fmla="*/ 91770 w 3308746"/>
                <a:gd name="connsiteY1" fmla="*/ 0 h 550610"/>
                <a:gd name="connsiteX2" fmla="*/ 3216976 w 3308746"/>
                <a:gd name="connsiteY2" fmla="*/ 0 h 550610"/>
                <a:gd name="connsiteX3" fmla="*/ 3308746 w 3308746"/>
                <a:gd name="connsiteY3" fmla="*/ 91770 h 550610"/>
                <a:gd name="connsiteX4" fmla="*/ 3308746 w 3308746"/>
                <a:gd name="connsiteY4" fmla="*/ 458840 h 550610"/>
                <a:gd name="connsiteX5" fmla="*/ 3216976 w 3308746"/>
                <a:gd name="connsiteY5" fmla="*/ 550610 h 550610"/>
                <a:gd name="connsiteX6" fmla="*/ 91770 w 3308746"/>
                <a:gd name="connsiteY6" fmla="*/ 550610 h 550610"/>
                <a:gd name="connsiteX7" fmla="*/ 0 w 3308746"/>
                <a:gd name="connsiteY7" fmla="*/ 458840 h 550610"/>
                <a:gd name="connsiteX8" fmla="*/ 0 w 3308746"/>
                <a:gd name="connsiteY8" fmla="*/ 91770 h 55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8746" h="550610">
                  <a:moveTo>
                    <a:pt x="0" y="91770"/>
                  </a:moveTo>
                  <a:cubicBezTo>
                    <a:pt x="0" y="41087"/>
                    <a:pt x="41087" y="0"/>
                    <a:pt x="91770" y="0"/>
                  </a:cubicBezTo>
                  <a:lnTo>
                    <a:pt x="3216976" y="0"/>
                  </a:lnTo>
                  <a:cubicBezTo>
                    <a:pt x="3267659" y="0"/>
                    <a:pt x="3308746" y="41087"/>
                    <a:pt x="3308746" y="91770"/>
                  </a:cubicBezTo>
                  <a:lnTo>
                    <a:pt x="3308746" y="458840"/>
                  </a:lnTo>
                  <a:cubicBezTo>
                    <a:pt x="3308746" y="509523"/>
                    <a:pt x="3267659" y="550610"/>
                    <a:pt x="3216976" y="550610"/>
                  </a:cubicBezTo>
                  <a:lnTo>
                    <a:pt x="91770" y="550610"/>
                  </a:lnTo>
                  <a:cubicBezTo>
                    <a:pt x="41087" y="550610"/>
                    <a:pt x="0" y="509523"/>
                    <a:pt x="0" y="458840"/>
                  </a:cubicBezTo>
                  <a:lnTo>
                    <a:pt x="0" y="917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789" tIns="68789" rIns="68789" bIns="68789" numCol="1" spcCol="1270" anchor="ctr" anchorCtr="0">
              <a:noAutofit/>
            </a:bodyPr>
            <a:lstStyle/>
            <a:p>
              <a:pPr marL="0" lvl="0" indent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0" i="0" kern="1200" dirty="0">
                  <a:solidFill>
                    <a:schemeClr val="tx1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The major problem is lawlessness in the land</a:t>
              </a:r>
              <a:endParaRPr lang="en-GB" sz="1200" b="0" i="0" kern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5099726" y="2923177"/>
              <a:ext cx="3862493" cy="550610"/>
            </a:xfrm>
            <a:custGeom>
              <a:avLst/>
              <a:gdLst>
                <a:gd name="connsiteX0" fmla="*/ 0 w 3308746"/>
                <a:gd name="connsiteY0" fmla="*/ 91770 h 550610"/>
                <a:gd name="connsiteX1" fmla="*/ 91770 w 3308746"/>
                <a:gd name="connsiteY1" fmla="*/ 0 h 550610"/>
                <a:gd name="connsiteX2" fmla="*/ 3216976 w 3308746"/>
                <a:gd name="connsiteY2" fmla="*/ 0 h 550610"/>
                <a:gd name="connsiteX3" fmla="*/ 3308746 w 3308746"/>
                <a:gd name="connsiteY3" fmla="*/ 91770 h 550610"/>
                <a:gd name="connsiteX4" fmla="*/ 3308746 w 3308746"/>
                <a:gd name="connsiteY4" fmla="*/ 458840 h 550610"/>
                <a:gd name="connsiteX5" fmla="*/ 3216976 w 3308746"/>
                <a:gd name="connsiteY5" fmla="*/ 550610 h 550610"/>
                <a:gd name="connsiteX6" fmla="*/ 91770 w 3308746"/>
                <a:gd name="connsiteY6" fmla="*/ 550610 h 550610"/>
                <a:gd name="connsiteX7" fmla="*/ 0 w 3308746"/>
                <a:gd name="connsiteY7" fmla="*/ 458840 h 550610"/>
                <a:gd name="connsiteX8" fmla="*/ 0 w 3308746"/>
                <a:gd name="connsiteY8" fmla="*/ 91770 h 55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8746" h="550610">
                  <a:moveTo>
                    <a:pt x="0" y="91770"/>
                  </a:moveTo>
                  <a:cubicBezTo>
                    <a:pt x="0" y="41087"/>
                    <a:pt x="41087" y="0"/>
                    <a:pt x="91770" y="0"/>
                  </a:cubicBezTo>
                  <a:lnTo>
                    <a:pt x="3216976" y="0"/>
                  </a:lnTo>
                  <a:cubicBezTo>
                    <a:pt x="3267659" y="0"/>
                    <a:pt x="3308746" y="41087"/>
                    <a:pt x="3308746" y="91770"/>
                  </a:cubicBezTo>
                  <a:lnTo>
                    <a:pt x="3308746" y="458840"/>
                  </a:lnTo>
                  <a:cubicBezTo>
                    <a:pt x="3308746" y="509523"/>
                    <a:pt x="3267659" y="550610"/>
                    <a:pt x="3216976" y="550610"/>
                  </a:cubicBezTo>
                  <a:lnTo>
                    <a:pt x="91770" y="550610"/>
                  </a:lnTo>
                  <a:cubicBezTo>
                    <a:pt x="41087" y="550610"/>
                    <a:pt x="0" y="509523"/>
                    <a:pt x="0" y="458840"/>
                  </a:cubicBezTo>
                  <a:lnTo>
                    <a:pt x="0" y="917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789" tIns="68789" rIns="68789" bIns="68789" numCol="1" spcCol="1270" anchor="ctr" anchorCtr="0">
              <a:noAutofit/>
            </a:bodyPr>
            <a:lstStyle/>
            <a:p>
              <a:pPr marL="0" lvl="0" indent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0" i="0" kern="1200" dirty="0">
                  <a:solidFill>
                    <a:schemeClr val="tx1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Banditry in the Northwest</a:t>
              </a:r>
              <a:endParaRPr lang="en-GB" sz="1200" b="0" i="0" kern="1200" dirty="0">
                <a:solidFill>
                  <a:schemeClr val="tx1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5099726" y="3542613"/>
              <a:ext cx="3862493" cy="550610"/>
            </a:xfrm>
            <a:custGeom>
              <a:avLst/>
              <a:gdLst>
                <a:gd name="connsiteX0" fmla="*/ 0 w 3308746"/>
                <a:gd name="connsiteY0" fmla="*/ 91770 h 550610"/>
                <a:gd name="connsiteX1" fmla="*/ 91770 w 3308746"/>
                <a:gd name="connsiteY1" fmla="*/ 0 h 550610"/>
                <a:gd name="connsiteX2" fmla="*/ 3216976 w 3308746"/>
                <a:gd name="connsiteY2" fmla="*/ 0 h 550610"/>
                <a:gd name="connsiteX3" fmla="*/ 3308746 w 3308746"/>
                <a:gd name="connsiteY3" fmla="*/ 91770 h 550610"/>
                <a:gd name="connsiteX4" fmla="*/ 3308746 w 3308746"/>
                <a:gd name="connsiteY4" fmla="*/ 458840 h 550610"/>
                <a:gd name="connsiteX5" fmla="*/ 3216976 w 3308746"/>
                <a:gd name="connsiteY5" fmla="*/ 550610 h 550610"/>
                <a:gd name="connsiteX6" fmla="*/ 91770 w 3308746"/>
                <a:gd name="connsiteY6" fmla="*/ 550610 h 550610"/>
                <a:gd name="connsiteX7" fmla="*/ 0 w 3308746"/>
                <a:gd name="connsiteY7" fmla="*/ 458840 h 550610"/>
                <a:gd name="connsiteX8" fmla="*/ 0 w 3308746"/>
                <a:gd name="connsiteY8" fmla="*/ 91770 h 55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8746" h="550610">
                  <a:moveTo>
                    <a:pt x="0" y="91770"/>
                  </a:moveTo>
                  <a:cubicBezTo>
                    <a:pt x="0" y="41087"/>
                    <a:pt x="41087" y="0"/>
                    <a:pt x="91770" y="0"/>
                  </a:cubicBezTo>
                  <a:lnTo>
                    <a:pt x="3216976" y="0"/>
                  </a:lnTo>
                  <a:cubicBezTo>
                    <a:pt x="3267659" y="0"/>
                    <a:pt x="3308746" y="41087"/>
                    <a:pt x="3308746" y="91770"/>
                  </a:cubicBezTo>
                  <a:lnTo>
                    <a:pt x="3308746" y="458840"/>
                  </a:lnTo>
                  <a:cubicBezTo>
                    <a:pt x="3308746" y="509523"/>
                    <a:pt x="3267659" y="550610"/>
                    <a:pt x="3216976" y="550610"/>
                  </a:cubicBezTo>
                  <a:lnTo>
                    <a:pt x="91770" y="550610"/>
                  </a:lnTo>
                  <a:cubicBezTo>
                    <a:pt x="41087" y="550610"/>
                    <a:pt x="0" y="509523"/>
                    <a:pt x="0" y="458840"/>
                  </a:cubicBezTo>
                  <a:lnTo>
                    <a:pt x="0" y="917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789" tIns="68789" rIns="68789" bIns="68789" numCol="1" spcCol="1270" anchor="ctr" anchorCtr="0">
              <a:noAutofit/>
            </a:bodyPr>
            <a:lstStyle/>
            <a:p>
              <a:pPr marL="0" lvl="0" indent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0" i="0" kern="1200" dirty="0">
                  <a:solidFill>
                    <a:schemeClr val="tx1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Religious unrest and Islamic terrorists in the North East</a:t>
              </a:r>
              <a:endParaRPr lang="en-GB" sz="1200" b="0" i="0" kern="1200" dirty="0">
                <a:solidFill>
                  <a:schemeClr val="tx1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5099726" y="4162049"/>
              <a:ext cx="3862493" cy="550610"/>
            </a:xfrm>
            <a:custGeom>
              <a:avLst/>
              <a:gdLst>
                <a:gd name="connsiteX0" fmla="*/ 0 w 3308746"/>
                <a:gd name="connsiteY0" fmla="*/ 91770 h 550610"/>
                <a:gd name="connsiteX1" fmla="*/ 91770 w 3308746"/>
                <a:gd name="connsiteY1" fmla="*/ 0 h 550610"/>
                <a:gd name="connsiteX2" fmla="*/ 3216976 w 3308746"/>
                <a:gd name="connsiteY2" fmla="*/ 0 h 550610"/>
                <a:gd name="connsiteX3" fmla="*/ 3308746 w 3308746"/>
                <a:gd name="connsiteY3" fmla="*/ 91770 h 550610"/>
                <a:gd name="connsiteX4" fmla="*/ 3308746 w 3308746"/>
                <a:gd name="connsiteY4" fmla="*/ 458840 h 550610"/>
                <a:gd name="connsiteX5" fmla="*/ 3216976 w 3308746"/>
                <a:gd name="connsiteY5" fmla="*/ 550610 h 550610"/>
                <a:gd name="connsiteX6" fmla="*/ 91770 w 3308746"/>
                <a:gd name="connsiteY6" fmla="*/ 550610 h 550610"/>
                <a:gd name="connsiteX7" fmla="*/ 0 w 3308746"/>
                <a:gd name="connsiteY7" fmla="*/ 458840 h 550610"/>
                <a:gd name="connsiteX8" fmla="*/ 0 w 3308746"/>
                <a:gd name="connsiteY8" fmla="*/ 91770 h 55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8746" h="550610">
                  <a:moveTo>
                    <a:pt x="0" y="91770"/>
                  </a:moveTo>
                  <a:cubicBezTo>
                    <a:pt x="0" y="41087"/>
                    <a:pt x="41087" y="0"/>
                    <a:pt x="91770" y="0"/>
                  </a:cubicBezTo>
                  <a:lnTo>
                    <a:pt x="3216976" y="0"/>
                  </a:lnTo>
                  <a:cubicBezTo>
                    <a:pt x="3267659" y="0"/>
                    <a:pt x="3308746" y="41087"/>
                    <a:pt x="3308746" y="91770"/>
                  </a:cubicBezTo>
                  <a:lnTo>
                    <a:pt x="3308746" y="458840"/>
                  </a:lnTo>
                  <a:cubicBezTo>
                    <a:pt x="3308746" y="509523"/>
                    <a:pt x="3267659" y="550610"/>
                    <a:pt x="3216976" y="550610"/>
                  </a:cubicBezTo>
                  <a:lnTo>
                    <a:pt x="91770" y="550610"/>
                  </a:lnTo>
                  <a:cubicBezTo>
                    <a:pt x="41087" y="550610"/>
                    <a:pt x="0" y="509523"/>
                    <a:pt x="0" y="458840"/>
                  </a:cubicBezTo>
                  <a:lnTo>
                    <a:pt x="0" y="917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789" tIns="68789" rIns="68789" bIns="68789" numCol="1" spcCol="1270" anchor="ctr" anchorCtr="0">
              <a:noAutofit/>
            </a:bodyPr>
            <a:lstStyle/>
            <a:p>
              <a:pPr marL="0" lvl="0" indent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0" i="0" kern="1200" dirty="0">
                  <a:solidFill>
                    <a:schemeClr val="tx1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Kidnappings in the Middle Belt and spreading</a:t>
              </a:r>
              <a:endParaRPr lang="en-GB" sz="1200" b="0" i="0" kern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5099726" y="4781486"/>
              <a:ext cx="3862493" cy="550610"/>
            </a:xfrm>
            <a:custGeom>
              <a:avLst/>
              <a:gdLst>
                <a:gd name="connsiteX0" fmla="*/ 0 w 3308746"/>
                <a:gd name="connsiteY0" fmla="*/ 91770 h 550610"/>
                <a:gd name="connsiteX1" fmla="*/ 91770 w 3308746"/>
                <a:gd name="connsiteY1" fmla="*/ 0 h 550610"/>
                <a:gd name="connsiteX2" fmla="*/ 3216976 w 3308746"/>
                <a:gd name="connsiteY2" fmla="*/ 0 h 550610"/>
                <a:gd name="connsiteX3" fmla="*/ 3308746 w 3308746"/>
                <a:gd name="connsiteY3" fmla="*/ 91770 h 550610"/>
                <a:gd name="connsiteX4" fmla="*/ 3308746 w 3308746"/>
                <a:gd name="connsiteY4" fmla="*/ 458840 h 550610"/>
                <a:gd name="connsiteX5" fmla="*/ 3216976 w 3308746"/>
                <a:gd name="connsiteY5" fmla="*/ 550610 h 550610"/>
                <a:gd name="connsiteX6" fmla="*/ 91770 w 3308746"/>
                <a:gd name="connsiteY6" fmla="*/ 550610 h 550610"/>
                <a:gd name="connsiteX7" fmla="*/ 0 w 3308746"/>
                <a:gd name="connsiteY7" fmla="*/ 458840 h 550610"/>
                <a:gd name="connsiteX8" fmla="*/ 0 w 3308746"/>
                <a:gd name="connsiteY8" fmla="*/ 91770 h 55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8746" h="550610">
                  <a:moveTo>
                    <a:pt x="0" y="91770"/>
                  </a:moveTo>
                  <a:cubicBezTo>
                    <a:pt x="0" y="41087"/>
                    <a:pt x="41087" y="0"/>
                    <a:pt x="91770" y="0"/>
                  </a:cubicBezTo>
                  <a:lnTo>
                    <a:pt x="3216976" y="0"/>
                  </a:lnTo>
                  <a:cubicBezTo>
                    <a:pt x="3267659" y="0"/>
                    <a:pt x="3308746" y="41087"/>
                    <a:pt x="3308746" y="91770"/>
                  </a:cubicBezTo>
                  <a:lnTo>
                    <a:pt x="3308746" y="458840"/>
                  </a:lnTo>
                  <a:cubicBezTo>
                    <a:pt x="3308746" y="509523"/>
                    <a:pt x="3267659" y="550610"/>
                    <a:pt x="3216976" y="550610"/>
                  </a:cubicBezTo>
                  <a:lnTo>
                    <a:pt x="91770" y="550610"/>
                  </a:lnTo>
                  <a:cubicBezTo>
                    <a:pt x="41087" y="550610"/>
                    <a:pt x="0" y="509523"/>
                    <a:pt x="0" y="458840"/>
                  </a:cubicBezTo>
                  <a:lnTo>
                    <a:pt x="0" y="917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789" tIns="68789" rIns="68789" bIns="68789" numCol="1" spcCol="1270" anchor="ctr" anchorCtr="0">
              <a:noAutofit/>
            </a:bodyPr>
            <a:lstStyle/>
            <a:p>
              <a:pPr marL="0" lvl="0" indent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0" i="0" kern="1200" dirty="0">
                  <a:solidFill>
                    <a:schemeClr val="tx1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Farms are in remote areas and farmers work in isolation thereby vulnerable to attacks, kidnapping for ransom</a:t>
              </a:r>
              <a:endParaRPr lang="en-GB" sz="1200" b="0" i="0" kern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5099726" y="5400922"/>
              <a:ext cx="3862493" cy="550610"/>
            </a:xfrm>
            <a:custGeom>
              <a:avLst/>
              <a:gdLst>
                <a:gd name="connsiteX0" fmla="*/ 0 w 3308746"/>
                <a:gd name="connsiteY0" fmla="*/ 91770 h 550610"/>
                <a:gd name="connsiteX1" fmla="*/ 91770 w 3308746"/>
                <a:gd name="connsiteY1" fmla="*/ 0 h 550610"/>
                <a:gd name="connsiteX2" fmla="*/ 3216976 w 3308746"/>
                <a:gd name="connsiteY2" fmla="*/ 0 h 550610"/>
                <a:gd name="connsiteX3" fmla="*/ 3308746 w 3308746"/>
                <a:gd name="connsiteY3" fmla="*/ 91770 h 550610"/>
                <a:gd name="connsiteX4" fmla="*/ 3308746 w 3308746"/>
                <a:gd name="connsiteY4" fmla="*/ 458840 h 550610"/>
                <a:gd name="connsiteX5" fmla="*/ 3216976 w 3308746"/>
                <a:gd name="connsiteY5" fmla="*/ 550610 h 550610"/>
                <a:gd name="connsiteX6" fmla="*/ 91770 w 3308746"/>
                <a:gd name="connsiteY6" fmla="*/ 550610 h 550610"/>
                <a:gd name="connsiteX7" fmla="*/ 0 w 3308746"/>
                <a:gd name="connsiteY7" fmla="*/ 458840 h 550610"/>
                <a:gd name="connsiteX8" fmla="*/ 0 w 3308746"/>
                <a:gd name="connsiteY8" fmla="*/ 91770 h 55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8746" h="550610">
                  <a:moveTo>
                    <a:pt x="0" y="91770"/>
                  </a:moveTo>
                  <a:cubicBezTo>
                    <a:pt x="0" y="41087"/>
                    <a:pt x="41087" y="0"/>
                    <a:pt x="91770" y="0"/>
                  </a:cubicBezTo>
                  <a:lnTo>
                    <a:pt x="3216976" y="0"/>
                  </a:lnTo>
                  <a:cubicBezTo>
                    <a:pt x="3267659" y="0"/>
                    <a:pt x="3308746" y="41087"/>
                    <a:pt x="3308746" y="91770"/>
                  </a:cubicBezTo>
                  <a:lnTo>
                    <a:pt x="3308746" y="458840"/>
                  </a:lnTo>
                  <a:cubicBezTo>
                    <a:pt x="3308746" y="509523"/>
                    <a:pt x="3267659" y="550610"/>
                    <a:pt x="3216976" y="550610"/>
                  </a:cubicBezTo>
                  <a:lnTo>
                    <a:pt x="91770" y="550610"/>
                  </a:lnTo>
                  <a:cubicBezTo>
                    <a:pt x="41087" y="550610"/>
                    <a:pt x="0" y="509523"/>
                    <a:pt x="0" y="458840"/>
                  </a:cubicBezTo>
                  <a:lnTo>
                    <a:pt x="0" y="917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789" tIns="68789" rIns="68789" bIns="68789" numCol="1" spcCol="1270" anchor="ctr" anchorCtr="0">
              <a:noAutofit/>
            </a:bodyPr>
            <a:lstStyle/>
            <a:p>
              <a:pPr marL="0" lvl="0" indent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0" i="0" kern="1200">
                  <a:solidFill>
                    <a:schemeClr val="tx1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Warlords and local bandits are demanding payments for farmers to operate their farms or  harvest their crops</a:t>
              </a:r>
              <a:endParaRPr lang="en-GB" sz="1200" b="0" i="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207765" y="2973461"/>
            <a:ext cx="4176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b="1" i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There is low productivity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3392" y="908720"/>
            <a:ext cx="9865096" cy="706091"/>
          </a:xfrm>
        </p:spPr>
        <p:txBody>
          <a:bodyPr>
            <a:normAutofit/>
          </a:bodyPr>
          <a:lstStyle/>
          <a:p>
            <a:r>
              <a:rPr lang="en-US" sz="4000" dirty="0"/>
              <a:t>Agribusiness Value Chain In Forestry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013562" y="1647935"/>
            <a:ext cx="7018697" cy="4652019"/>
            <a:chOff x="2908639" y="1700808"/>
            <a:chExt cx="5997137" cy="4652019"/>
          </a:xfrm>
        </p:grpSpPr>
        <p:sp>
          <p:nvSpPr>
            <p:cNvPr id="8" name="Triangle 7"/>
            <p:cNvSpPr/>
            <p:nvPr/>
          </p:nvSpPr>
          <p:spPr>
            <a:xfrm>
              <a:off x="2908639" y="1700808"/>
              <a:ext cx="4652019" cy="4652019"/>
            </a:xfrm>
            <a:prstGeom prst="triangl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x-none" sz="1600"/>
            </a:p>
          </p:txBody>
        </p:sp>
        <p:sp>
          <p:nvSpPr>
            <p:cNvPr id="9" name="Freeform 8"/>
            <p:cNvSpPr/>
            <p:nvPr/>
          </p:nvSpPr>
          <p:spPr>
            <a:xfrm>
              <a:off x="5043283" y="2689785"/>
              <a:ext cx="3862493" cy="550610"/>
            </a:xfrm>
            <a:custGeom>
              <a:avLst/>
              <a:gdLst>
                <a:gd name="connsiteX0" fmla="*/ 0 w 3308746"/>
                <a:gd name="connsiteY0" fmla="*/ 91770 h 550610"/>
                <a:gd name="connsiteX1" fmla="*/ 91770 w 3308746"/>
                <a:gd name="connsiteY1" fmla="*/ 0 h 550610"/>
                <a:gd name="connsiteX2" fmla="*/ 3216976 w 3308746"/>
                <a:gd name="connsiteY2" fmla="*/ 0 h 550610"/>
                <a:gd name="connsiteX3" fmla="*/ 3308746 w 3308746"/>
                <a:gd name="connsiteY3" fmla="*/ 91770 h 550610"/>
                <a:gd name="connsiteX4" fmla="*/ 3308746 w 3308746"/>
                <a:gd name="connsiteY4" fmla="*/ 458840 h 550610"/>
                <a:gd name="connsiteX5" fmla="*/ 3216976 w 3308746"/>
                <a:gd name="connsiteY5" fmla="*/ 550610 h 550610"/>
                <a:gd name="connsiteX6" fmla="*/ 91770 w 3308746"/>
                <a:gd name="connsiteY6" fmla="*/ 550610 h 550610"/>
                <a:gd name="connsiteX7" fmla="*/ 0 w 3308746"/>
                <a:gd name="connsiteY7" fmla="*/ 458840 h 550610"/>
                <a:gd name="connsiteX8" fmla="*/ 0 w 3308746"/>
                <a:gd name="connsiteY8" fmla="*/ 91770 h 55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8746" h="550610">
                  <a:moveTo>
                    <a:pt x="0" y="91770"/>
                  </a:moveTo>
                  <a:cubicBezTo>
                    <a:pt x="0" y="41087"/>
                    <a:pt x="41087" y="0"/>
                    <a:pt x="91770" y="0"/>
                  </a:cubicBezTo>
                  <a:lnTo>
                    <a:pt x="3216976" y="0"/>
                  </a:lnTo>
                  <a:cubicBezTo>
                    <a:pt x="3267659" y="0"/>
                    <a:pt x="3308746" y="41087"/>
                    <a:pt x="3308746" y="91770"/>
                  </a:cubicBezTo>
                  <a:lnTo>
                    <a:pt x="3308746" y="458840"/>
                  </a:lnTo>
                  <a:cubicBezTo>
                    <a:pt x="3308746" y="509523"/>
                    <a:pt x="3267659" y="550610"/>
                    <a:pt x="3216976" y="550610"/>
                  </a:cubicBezTo>
                  <a:lnTo>
                    <a:pt x="91770" y="550610"/>
                  </a:lnTo>
                  <a:cubicBezTo>
                    <a:pt x="41087" y="550610"/>
                    <a:pt x="0" y="509523"/>
                    <a:pt x="0" y="458840"/>
                  </a:cubicBezTo>
                  <a:lnTo>
                    <a:pt x="0" y="917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789" tIns="68789" rIns="68789" bIns="68789" numCol="1" spcCol="1270" anchor="ctr" anchorCtr="0">
              <a:noAutofit/>
            </a:bodyPr>
            <a:lstStyle/>
            <a:p>
              <a:pPr marL="0" indent="0">
                <a:buNone/>
              </a:pPr>
              <a:r>
                <a:rPr lang="en-US" sz="12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The forestry sector takes up about 1% of the agricultural sector's GDP 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5043283" y="3309222"/>
              <a:ext cx="3862493" cy="550610"/>
            </a:xfrm>
            <a:custGeom>
              <a:avLst/>
              <a:gdLst>
                <a:gd name="connsiteX0" fmla="*/ 0 w 3308746"/>
                <a:gd name="connsiteY0" fmla="*/ 91770 h 550610"/>
                <a:gd name="connsiteX1" fmla="*/ 91770 w 3308746"/>
                <a:gd name="connsiteY1" fmla="*/ 0 h 550610"/>
                <a:gd name="connsiteX2" fmla="*/ 3216976 w 3308746"/>
                <a:gd name="connsiteY2" fmla="*/ 0 h 550610"/>
                <a:gd name="connsiteX3" fmla="*/ 3308746 w 3308746"/>
                <a:gd name="connsiteY3" fmla="*/ 91770 h 550610"/>
                <a:gd name="connsiteX4" fmla="*/ 3308746 w 3308746"/>
                <a:gd name="connsiteY4" fmla="*/ 458840 h 550610"/>
                <a:gd name="connsiteX5" fmla="*/ 3216976 w 3308746"/>
                <a:gd name="connsiteY5" fmla="*/ 550610 h 550610"/>
                <a:gd name="connsiteX6" fmla="*/ 91770 w 3308746"/>
                <a:gd name="connsiteY6" fmla="*/ 550610 h 550610"/>
                <a:gd name="connsiteX7" fmla="*/ 0 w 3308746"/>
                <a:gd name="connsiteY7" fmla="*/ 458840 h 550610"/>
                <a:gd name="connsiteX8" fmla="*/ 0 w 3308746"/>
                <a:gd name="connsiteY8" fmla="*/ 91770 h 55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8746" h="550610">
                  <a:moveTo>
                    <a:pt x="0" y="91770"/>
                  </a:moveTo>
                  <a:cubicBezTo>
                    <a:pt x="0" y="41087"/>
                    <a:pt x="41087" y="0"/>
                    <a:pt x="91770" y="0"/>
                  </a:cubicBezTo>
                  <a:lnTo>
                    <a:pt x="3216976" y="0"/>
                  </a:lnTo>
                  <a:cubicBezTo>
                    <a:pt x="3267659" y="0"/>
                    <a:pt x="3308746" y="41087"/>
                    <a:pt x="3308746" y="91770"/>
                  </a:cubicBezTo>
                  <a:lnTo>
                    <a:pt x="3308746" y="458840"/>
                  </a:lnTo>
                  <a:cubicBezTo>
                    <a:pt x="3308746" y="509523"/>
                    <a:pt x="3267659" y="550610"/>
                    <a:pt x="3216976" y="550610"/>
                  </a:cubicBezTo>
                  <a:lnTo>
                    <a:pt x="91770" y="550610"/>
                  </a:lnTo>
                  <a:cubicBezTo>
                    <a:pt x="41087" y="550610"/>
                    <a:pt x="0" y="509523"/>
                    <a:pt x="0" y="458840"/>
                  </a:cubicBezTo>
                  <a:lnTo>
                    <a:pt x="0" y="917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789" tIns="68789" rIns="68789" bIns="68789" numCol="1" spcCol="1270" anchor="ctr" anchorCtr="0">
              <a:noAutofit/>
            </a:bodyPr>
            <a:lstStyle/>
            <a:p>
              <a:pPr marL="0" indent="0">
                <a:buNone/>
              </a:pPr>
              <a:r>
                <a:rPr lang="en-US" sz="12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The sector requires long-term investment as the tree crop life cycle ranges between 7 and 50 years. 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5043283" y="3928658"/>
              <a:ext cx="3862493" cy="550610"/>
            </a:xfrm>
            <a:custGeom>
              <a:avLst/>
              <a:gdLst>
                <a:gd name="connsiteX0" fmla="*/ 0 w 3308746"/>
                <a:gd name="connsiteY0" fmla="*/ 91770 h 550610"/>
                <a:gd name="connsiteX1" fmla="*/ 91770 w 3308746"/>
                <a:gd name="connsiteY1" fmla="*/ 0 h 550610"/>
                <a:gd name="connsiteX2" fmla="*/ 3216976 w 3308746"/>
                <a:gd name="connsiteY2" fmla="*/ 0 h 550610"/>
                <a:gd name="connsiteX3" fmla="*/ 3308746 w 3308746"/>
                <a:gd name="connsiteY3" fmla="*/ 91770 h 550610"/>
                <a:gd name="connsiteX4" fmla="*/ 3308746 w 3308746"/>
                <a:gd name="connsiteY4" fmla="*/ 458840 h 550610"/>
                <a:gd name="connsiteX5" fmla="*/ 3216976 w 3308746"/>
                <a:gd name="connsiteY5" fmla="*/ 550610 h 550610"/>
                <a:gd name="connsiteX6" fmla="*/ 91770 w 3308746"/>
                <a:gd name="connsiteY6" fmla="*/ 550610 h 550610"/>
                <a:gd name="connsiteX7" fmla="*/ 0 w 3308746"/>
                <a:gd name="connsiteY7" fmla="*/ 458840 h 550610"/>
                <a:gd name="connsiteX8" fmla="*/ 0 w 3308746"/>
                <a:gd name="connsiteY8" fmla="*/ 91770 h 55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8746" h="550610">
                  <a:moveTo>
                    <a:pt x="0" y="91770"/>
                  </a:moveTo>
                  <a:cubicBezTo>
                    <a:pt x="0" y="41087"/>
                    <a:pt x="41087" y="0"/>
                    <a:pt x="91770" y="0"/>
                  </a:cubicBezTo>
                  <a:lnTo>
                    <a:pt x="3216976" y="0"/>
                  </a:lnTo>
                  <a:cubicBezTo>
                    <a:pt x="3267659" y="0"/>
                    <a:pt x="3308746" y="41087"/>
                    <a:pt x="3308746" y="91770"/>
                  </a:cubicBezTo>
                  <a:lnTo>
                    <a:pt x="3308746" y="458840"/>
                  </a:lnTo>
                  <a:cubicBezTo>
                    <a:pt x="3308746" y="509523"/>
                    <a:pt x="3267659" y="550610"/>
                    <a:pt x="3216976" y="550610"/>
                  </a:cubicBezTo>
                  <a:lnTo>
                    <a:pt x="91770" y="550610"/>
                  </a:lnTo>
                  <a:cubicBezTo>
                    <a:pt x="41087" y="550610"/>
                    <a:pt x="0" y="509523"/>
                    <a:pt x="0" y="458840"/>
                  </a:cubicBezTo>
                  <a:lnTo>
                    <a:pt x="0" y="917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789" tIns="68789" rIns="68789" bIns="68789" numCol="1" spcCol="1270" anchor="ctr" anchorCtr="0">
              <a:noAutofit/>
            </a:bodyPr>
            <a:lstStyle/>
            <a:p>
              <a:pPr marL="0" indent="0">
                <a:buNone/>
              </a:pPr>
              <a:r>
                <a:rPr lang="en-US" sz="12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An example of the opportunities within the tree crop value chain can be seen in the forward and backward linkages in the PULP tree sector. 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5043283" y="4548094"/>
              <a:ext cx="3862493" cy="550610"/>
            </a:xfrm>
            <a:custGeom>
              <a:avLst/>
              <a:gdLst>
                <a:gd name="connsiteX0" fmla="*/ 0 w 3308746"/>
                <a:gd name="connsiteY0" fmla="*/ 91770 h 550610"/>
                <a:gd name="connsiteX1" fmla="*/ 91770 w 3308746"/>
                <a:gd name="connsiteY1" fmla="*/ 0 h 550610"/>
                <a:gd name="connsiteX2" fmla="*/ 3216976 w 3308746"/>
                <a:gd name="connsiteY2" fmla="*/ 0 h 550610"/>
                <a:gd name="connsiteX3" fmla="*/ 3308746 w 3308746"/>
                <a:gd name="connsiteY3" fmla="*/ 91770 h 550610"/>
                <a:gd name="connsiteX4" fmla="*/ 3308746 w 3308746"/>
                <a:gd name="connsiteY4" fmla="*/ 458840 h 550610"/>
                <a:gd name="connsiteX5" fmla="*/ 3216976 w 3308746"/>
                <a:gd name="connsiteY5" fmla="*/ 550610 h 550610"/>
                <a:gd name="connsiteX6" fmla="*/ 91770 w 3308746"/>
                <a:gd name="connsiteY6" fmla="*/ 550610 h 550610"/>
                <a:gd name="connsiteX7" fmla="*/ 0 w 3308746"/>
                <a:gd name="connsiteY7" fmla="*/ 458840 h 550610"/>
                <a:gd name="connsiteX8" fmla="*/ 0 w 3308746"/>
                <a:gd name="connsiteY8" fmla="*/ 91770 h 55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8746" h="550610">
                  <a:moveTo>
                    <a:pt x="0" y="91770"/>
                  </a:moveTo>
                  <a:cubicBezTo>
                    <a:pt x="0" y="41087"/>
                    <a:pt x="41087" y="0"/>
                    <a:pt x="91770" y="0"/>
                  </a:cubicBezTo>
                  <a:lnTo>
                    <a:pt x="3216976" y="0"/>
                  </a:lnTo>
                  <a:cubicBezTo>
                    <a:pt x="3267659" y="0"/>
                    <a:pt x="3308746" y="41087"/>
                    <a:pt x="3308746" y="91770"/>
                  </a:cubicBezTo>
                  <a:lnTo>
                    <a:pt x="3308746" y="458840"/>
                  </a:lnTo>
                  <a:cubicBezTo>
                    <a:pt x="3308746" y="509523"/>
                    <a:pt x="3267659" y="550610"/>
                    <a:pt x="3216976" y="550610"/>
                  </a:cubicBezTo>
                  <a:lnTo>
                    <a:pt x="91770" y="550610"/>
                  </a:lnTo>
                  <a:cubicBezTo>
                    <a:pt x="41087" y="550610"/>
                    <a:pt x="0" y="509523"/>
                    <a:pt x="0" y="458840"/>
                  </a:cubicBezTo>
                  <a:lnTo>
                    <a:pt x="0" y="917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789" tIns="68789" rIns="68789" bIns="68789" numCol="1" spcCol="1270" anchor="ctr" anchorCtr="0">
              <a:noAutofit/>
            </a:bodyPr>
            <a:lstStyle/>
            <a:p>
              <a:pPr marL="0" indent="0">
                <a:buNone/>
              </a:pPr>
              <a:r>
                <a:rPr lang="en-US" sz="12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1001 industries have forward or backward linkage to the Pulp tree or forest product value-chain in Nigeria 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5043283" y="5167531"/>
              <a:ext cx="3862493" cy="550610"/>
            </a:xfrm>
            <a:custGeom>
              <a:avLst/>
              <a:gdLst>
                <a:gd name="connsiteX0" fmla="*/ 0 w 3308746"/>
                <a:gd name="connsiteY0" fmla="*/ 91770 h 550610"/>
                <a:gd name="connsiteX1" fmla="*/ 91770 w 3308746"/>
                <a:gd name="connsiteY1" fmla="*/ 0 h 550610"/>
                <a:gd name="connsiteX2" fmla="*/ 3216976 w 3308746"/>
                <a:gd name="connsiteY2" fmla="*/ 0 h 550610"/>
                <a:gd name="connsiteX3" fmla="*/ 3308746 w 3308746"/>
                <a:gd name="connsiteY3" fmla="*/ 91770 h 550610"/>
                <a:gd name="connsiteX4" fmla="*/ 3308746 w 3308746"/>
                <a:gd name="connsiteY4" fmla="*/ 458840 h 550610"/>
                <a:gd name="connsiteX5" fmla="*/ 3216976 w 3308746"/>
                <a:gd name="connsiteY5" fmla="*/ 550610 h 550610"/>
                <a:gd name="connsiteX6" fmla="*/ 91770 w 3308746"/>
                <a:gd name="connsiteY6" fmla="*/ 550610 h 550610"/>
                <a:gd name="connsiteX7" fmla="*/ 0 w 3308746"/>
                <a:gd name="connsiteY7" fmla="*/ 458840 h 550610"/>
                <a:gd name="connsiteX8" fmla="*/ 0 w 3308746"/>
                <a:gd name="connsiteY8" fmla="*/ 91770 h 55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8746" h="550610">
                  <a:moveTo>
                    <a:pt x="0" y="91770"/>
                  </a:moveTo>
                  <a:cubicBezTo>
                    <a:pt x="0" y="41087"/>
                    <a:pt x="41087" y="0"/>
                    <a:pt x="91770" y="0"/>
                  </a:cubicBezTo>
                  <a:lnTo>
                    <a:pt x="3216976" y="0"/>
                  </a:lnTo>
                  <a:cubicBezTo>
                    <a:pt x="3267659" y="0"/>
                    <a:pt x="3308746" y="41087"/>
                    <a:pt x="3308746" y="91770"/>
                  </a:cubicBezTo>
                  <a:lnTo>
                    <a:pt x="3308746" y="458840"/>
                  </a:lnTo>
                  <a:cubicBezTo>
                    <a:pt x="3308746" y="509523"/>
                    <a:pt x="3267659" y="550610"/>
                    <a:pt x="3216976" y="550610"/>
                  </a:cubicBezTo>
                  <a:lnTo>
                    <a:pt x="91770" y="550610"/>
                  </a:lnTo>
                  <a:cubicBezTo>
                    <a:pt x="41087" y="550610"/>
                    <a:pt x="0" y="509523"/>
                    <a:pt x="0" y="458840"/>
                  </a:cubicBezTo>
                  <a:lnTo>
                    <a:pt x="0" y="917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789" tIns="68789" rIns="68789" bIns="68789" numCol="1" spcCol="1270" anchor="ctr" anchorCtr="0">
              <a:noAutofit/>
            </a:bodyPr>
            <a:lstStyle/>
            <a:p>
              <a:pPr marL="0" indent="0">
                <a:buNone/>
              </a:pPr>
              <a:r>
                <a:rPr lang="en-US" sz="12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Products linked to the pulp are presented below. 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oup 119"/>
          <p:cNvGrpSpPr/>
          <p:nvPr/>
        </p:nvGrpSpPr>
        <p:grpSpPr>
          <a:xfrm>
            <a:off x="1775520" y="1268760"/>
            <a:ext cx="8856983" cy="4631962"/>
            <a:chOff x="107504" y="65262"/>
            <a:chExt cx="8856983" cy="4631962"/>
          </a:xfrm>
        </p:grpSpPr>
        <p:sp>
          <p:nvSpPr>
            <p:cNvPr id="70" name="TextBox 23"/>
            <p:cNvSpPr txBox="1">
              <a:spLocks noChangeArrowheads="1"/>
            </p:cNvSpPr>
            <p:nvPr/>
          </p:nvSpPr>
          <p:spPr bwMode="auto">
            <a:xfrm>
              <a:off x="6124253" y="2941892"/>
              <a:ext cx="768215" cy="41549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accent1"/>
              </a:solidFill>
              <a:miter lim="800000"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sz="1050" b="1" dirty="0"/>
            </a:p>
            <a:p>
              <a:pPr eaLnBrk="1" hangingPunct="1">
                <a:defRPr/>
              </a:pPr>
              <a:endParaRPr lang="en-US" sz="1050" b="1" dirty="0"/>
            </a:p>
          </p:txBody>
        </p:sp>
        <p:sp>
          <p:nvSpPr>
            <p:cNvPr id="67" name="TextBox 23"/>
            <p:cNvSpPr txBox="1">
              <a:spLocks noChangeArrowheads="1"/>
            </p:cNvSpPr>
            <p:nvPr/>
          </p:nvSpPr>
          <p:spPr bwMode="auto">
            <a:xfrm>
              <a:off x="2671342" y="2466078"/>
              <a:ext cx="373724" cy="57708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accent1"/>
              </a:solidFill>
              <a:miter lim="800000"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sz="1050" b="1" dirty="0"/>
            </a:p>
            <a:p>
              <a:pPr eaLnBrk="1" hangingPunct="1">
                <a:defRPr/>
              </a:pPr>
              <a:endParaRPr lang="en-US" sz="1050" b="1" dirty="0"/>
            </a:p>
            <a:p>
              <a:pPr eaLnBrk="1" hangingPunct="1">
                <a:defRPr/>
              </a:pPr>
              <a:endParaRPr lang="en-US" sz="1050" b="1" dirty="0"/>
            </a:p>
          </p:txBody>
        </p:sp>
        <p:sp>
          <p:nvSpPr>
            <p:cNvPr id="20484" name="TextBox 23"/>
            <p:cNvSpPr txBox="1">
              <a:spLocks noChangeArrowheads="1"/>
            </p:cNvSpPr>
            <p:nvPr/>
          </p:nvSpPr>
          <p:spPr bwMode="auto">
            <a:xfrm>
              <a:off x="438320" y="496518"/>
              <a:ext cx="1162703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sz="1050" b="1"/>
                <a:t>Paper making Chemical  </a:t>
              </a:r>
              <a:endParaRPr lang="en-US" sz="1050" b="1" baseline="-25000"/>
            </a:p>
          </p:txBody>
        </p:sp>
        <p:sp>
          <p:nvSpPr>
            <p:cNvPr id="20485" name="TextBox 23"/>
            <p:cNvSpPr txBox="1">
              <a:spLocks noChangeArrowheads="1"/>
            </p:cNvSpPr>
            <p:nvPr/>
          </p:nvSpPr>
          <p:spPr bwMode="auto">
            <a:xfrm>
              <a:off x="1844297" y="590607"/>
              <a:ext cx="1245751" cy="41549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sz="1050" b="1" dirty="0"/>
                <a:t>Forest Fire prevention  </a:t>
              </a:r>
              <a:endParaRPr lang="en-US" sz="1050" b="1" baseline="-25000" dirty="0"/>
            </a:p>
          </p:txBody>
        </p:sp>
        <p:sp>
          <p:nvSpPr>
            <p:cNvPr id="20486" name="TextBox 23"/>
            <p:cNvSpPr txBox="1">
              <a:spLocks noChangeArrowheads="1"/>
            </p:cNvSpPr>
            <p:nvPr/>
          </p:nvSpPr>
          <p:spPr bwMode="auto">
            <a:xfrm>
              <a:off x="5235181" y="600381"/>
              <a:ext cx="1453377" cy="5770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endParaRPr lang="en-US" sz="1050" b="1"/>
            </a:p>
            <a:p>
              <a:r>
                <a:rPr lang="en-US" sz="1050" b="1"/>
                <a:t>Harvesting Machinery </a:t>
              </a:r>
            </a:p>
            <a:p>
              <a:r>
                <a:rPr lang="en-US" sz="1050" b="1"/>
                <a:t>  </a:t>
              </a:r>
              <a:endParaRPr lang="en-US" sz="1050" b="1" baseline="-25000"/>
            </a:p>
          </p:txBody>
        </p:sp>
        <p:sp>
          <p:nvSpPr>
            <p:cNvPr id="20487" name="TextBox 23"/>
            <p:cNvSpPr txBox="1">
              <a:spLocks noChangeArrowheads="1"/>
            </p:cNvSpPr>
            <p:nvPr/>
          </p:nvSpPr>
          <p:spPr bwMode="auto">
            <a:xfrm>
              <a:off x="7137382" y="711804"/>
              <a:ext cx="1494903" cy="25391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sz="1050" b="1"/>
                <a:t>Chainsaw Blade   </a:t>
              </a:r>
              <a:endParaRPr lang="en-US" sz="1050" b="1" baseline="-25000"/>
            </a:p>
          </p:txBody>
        </p:sp>
        <p:cxnSp>
          <p:nvCxnSpPr>
            <p:cNvPr id="40" name="Straight Arrow Connector 39"/>
            <p:cNvCxnSpPr>
              <a:stCxn id="20487" idx="1"/>
            </p:cNvCxnSpPr>
            <p:nvPr/>
          </p:nvCxnSpPr>
          <p:spPr>
            <a:xfrm flipH="1">
              <a:off x="6682514" y="838762"/>
              <a:ext cx="454868" cy="39328"/>
            </a:xfrm>
            <a:prstGeom prst="straightConnector1">
              <a:avLst/>
            </a:prstGeom>
            <a:ln w="28575">
              <a:solidFill>
                <a:schemeClr val="accent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89" name="TextBox 23"/>
            <p:cNvSpPr txBox="1">
              <a:spLocks noChangeArrowheads="1"/>
            </p:cNvSpPr>
            <p:nvPr/>
          </p:nvSpPr>
          <p:spPr bwMode="auto">
            <a:xfrm>
              <a:off x="438319" y="1267787"/>
              <a:ext cx="1411850" cy="5078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sz="1050" b="1"/>
                <a:t>Consulting Engineering</a:t>
              </a:r>
            </a:p>
            <a:p>
              <a:endParaRPr lang="en-US" sz="900" b="1" baseline="-25000"/>
            </a:p>
          </p:txBody>
        </p:sp>
        <p:sp>
          <p:nvSpPr>
            <p:cNvPr id="20490" name="TextBox 23"/>
            <p:cNvSpPr txBox="1">
              <a:spLocks noChangeArrowheads="1"/>
            </p:cNvSpPr>
            <p:nvPr/>
          </p:nvSpPr>
          <p:spPr bwMode="auto">
            <a:xfrm>
              <a:off x="521025" y="1972856"/>
              <a:ext cx="1661003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sz="1050" b="1"/>
                <a:t>Pulp and Paper Machinery and Equipment </a:t>
              </a:r>
              <a:endParaRPr lang="en-US" sz="1050" b="1" baseline="-25000"/>
            </a:p>
          </p:txBody>
        </p:sp>
        <p:sp>
          <p:nvSpPr>
            <p:cNvPr id="20491" name="TextBox 23"/>
            <p:cNvSpPr txBox="1">
              <a:spLocks noChangeArrowheads="1"/>
            </p:cNvSpPr>
            <p:nvPr/>
          </p:nvSpPr>
          <p:spPr bwMode="auto">
            <a:xfrm>
              <a:off x="603730" y="3005005"/>
              <a:ext cx="1245751" cy="34624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sz="1050" b="1"/>
                <a:t>Printing </a:t>
              </a:r>
            </a:p>
            <a:p>
              <a:endParaRPr lang="en-US" sz="900" b="1" baseline="-25000"/>
            </a:p>
          </p:txBody>
        </p:sp>
        <p:sp>
          <p:nvSpPr>
            <p:cNvPr id="49" name="TextBox 23"/>
            <p:cNvSpPr txBox="1">
              <a:spLocks noChangeArrowheads="1"/>
            </p:cNvSpPr>
            <p:nvPr/>
          </p:nvSpPr>
          <p:spPr bwMode="auto">
            <a:xfrm>
              <a:off x="2340524" y="1533645"/>
              <a:ext cx="747453" cy="55399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accent1"/>
              </a:solidFill>
              <a:miter lim="800000"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sz="1050" b="1" dirty="0"/>
            </a:p>
            <a:p>
              <a:pPr eaLnBrk="1" hangingPunct="1">
                <a:defRPr/>
              </a:pPr>
              <a:r>
                <a:rPr lang="en-US" sz="1050" b="1" dirty="0"/>
                <a:t>Pulp</a:t>
              </a:r>
            </a:p>
            <a:p>
              <a:pPr eaLnBrk="1" hangingPunct="1">
                <a:defRPr/>
              </a:pPr>
              <a:endParaRPr lang="en-US" sz="900" b="1" dirty="0"/>
            </a:p>
          </p:txBody>
        </p:sp>
        <p:sp>
          <p:nvSpPr>
            <p:cNvPr id="20493" name="TextBox 23"/>
            <p:cNvSpPr txBox="1">
              <a:spLocks noChangeArrowheads="1"/>
            </p:cNvSpPr>
            <p:nvPr/>
          </p:nvSpPr>
          <p:spPr bwMode="auto">
            <a:xfrm>
              <a:off x="2257819" y="2467165"/>
              <a:ext cx="747453" cy="5770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endParaRPr lang="en-US" sz="1050" b="1"/>
            </a:p>
            <a:p>
              <a:r>
                <a:rPr lang="en-US" sz="1050" b="1"/>
                <a:t>Paper</a:t>
              </a:r>
            </a:p>
            <a:p>
              <a:endParaRPr lang="en-US" sz="1050" b="1"/>
            </a:p>
          </p:txBody>
        </p:sp>
        <p:sp>
          <p:nvSpPr>
            <p:cNvPr id="20494" name="TextBox 23"/>
            <p:cNvSpPr txBox="1">
              <a:spLocks noChangeArrowheads="1"/>
            </p:cNvSpPr>
            <p:nvPr/>
          </p:nvSpPr>
          <p:spPr bwMode="auto">
            <a:xfrm>
              <a:off x="3498385" y="1007109"/>
              <a:ext cx="1079653" cy="5770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endParaRPr lang="en-US" sz="1050" b="1"/>
            </a:p>
            <a:p>
              <a:r>
                <a:rPr lang="en-US" sz="1050" b="1"/>
                <a:t>Logging</a:t>
              </a:r>
            </a:p>
            <a:p>
              <a:endParaRPr lang="en-US" sz="1050" b="1"/>
            </a:p>
          </p:txBody>
        </p:sp>
        <p:sp>
          <p:nvSpPr>
            <p:cNvPr id="20495" name="TextBox 23"/>
            <p:cNvSpPr txBox="1">
              <a:spLocks noChangeArrowheads="1"/>
            </p:cNvSpPr>
            <p:nvPr/>
          </p:nvSpPr>
          <p:spPr bwMode="auto">
            <a:xfrm>
              <a:off x="3746500" y="1763781"/>
              <a:ext cx="913552" cy="5539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sz="1050" b="1"/>
                <a:t>Wood </a:t>
              </a:r>
            </a:p>
            <a:p>
              <a:r>
                <a:rPr lang="en-US" sz="1050" b="1"/>
                <a:t>Chips</a:t>
              </a:r>
            </a:p>
            <a:p>
              <a:r>
                <a:rPr lang="en-US" sz="900" b="1"/>
                <a:t> </a:t>
              </a:r>
              <a:endParaRPr lang="en-US" sz="900" b="1" baseline="-25000"/>
            </a:p>
          </p:txBody>
        </p:sp>
        <p:sp>
          <p:nvSpPr>
            <p:cNvPr id="20496" name="TextBox 23"/>
            <p:cNvSpPr txBox="1">
              <a:spLocks noChangeArrowheads="1"/>
            </p:cNvSpPr>
            <p:nvPr/>
          </p:nvSpPr>
          <p:spPr bwMode="auto">
            <a:xfrm>
              <a:off x="5317887" y="1565126"/>
              <a:ext cx="1370328" cy="5539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sz="1050" b="1"/>
                <a:t>Sawmill</a:t>
              </a:r>
            </a:p>
            <a:p>
              <a:r>
                <a:rPr lang="en-US" sz="1050" b="1"/>
                <a:t>Machinery</a:t>
              </a:r>
            </a:p>
            <a:p>
              <a:r>
                <a:rPr lang="en-US" sz="900" b="1"/>
                <a:t> </a:t>
              </a:r>
              <a:endParaRPr lang="en-US" sz="900" b="1" baseline="-25000"/>
            </a:p>
          </p:txBody>
        </p:sp>
        <p:sp>
          <p:nvSpPr>
            <p:cNvPr id="20497" name="TextBox 23"/>
            <p:cNvSpPr txBox="1">
              <a:spLocks noChangeArrowheads="1"/>
            </p:cNvSpPr>
            <p:nvPr/>
          </p:nvSpPr>
          <p:spPr bwMode="auto">
            <a:xfrm>
              <a:off x="2092409" y="3378634"/>
              <a:ext cx="1411850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sz="1050" b="1"/>
                <a:t>Paperboard  Paper packaging</a:t>
              </a:r>
            </a:p>
          </p:txBody>
        </p:sp>
        <p:sp>
          <p:nvSpPr>
            <p:cNvPr id="20498" name="TextBox 23"/>
            <p:cNvSpPr txBox="1">
              <a:spLocks noChangeArrowheads="1"/>
            </p:cNvSpPr>
            <p:nvPr/>
          </p:nvSpPr>
          <p:spPr bwMode="auto">
            <a:xfrm>
              <a:off x="5545321" y="3609601"/>
              <a:ext cx="1349565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sz="900" b="1"/>
                <a:t>Prefabricated</a:t>
              </a:r>
            </a:p>
            <a:p>
              <a:r>
                <a:rPr lang="en-US" sz="900" b="1"/>
                <a:t>Houses</a:t>
              </a:r>
            </a:p>
          </p:txBody>
        </p:sp>
        <p:sp>
          <p:nvSpPr>
            <p:cNvPr id="20499" name="TextBox 23"/>
            <p:cNvSpPr txBox="1">
              <a:spLocks noChangeArrowheads="1"/>
            </p:cNvSpPr>
            <p:nvPr/>
          </p:nvSpPr>
          <p:spPr bwMode="auto">
            <a:xfrm>
              <a:off x="7137383" y="3609601"/>
              <a:ext cx="996601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sz="900" b="1"/>
                <a:t>Wood</a:t>
              </a:r>
            </a:p>
            <a:p>
              <a:r>
                <a:rPr lang="en-US" sz="900" b="1"/>
                <a:t>Furniture </a:t>
              </a:r>
              <a:endParaRPr lang="en-US" sz="900" b="1" baseline="-25000"/>
            </a:p>
          </p:txBody>
        </p:sp>
        <p:sp>
          <p:nvSpPr>
            <p:cNvPr id="20500" name="TextBox 23"/>
            <p:cNvSpPr txBox="1">
              <a:spLocks noChangeArrowheads="1"/>
            </p:cNvSpPr>
            <p:nvPr/>
          </p:nvSpPr>
          <p:spPr bwMode="auto">
            <a:xfrm>
              <a:off x="7137384" y="1556792"/>
              <a:ext cx="1827103" cy="3924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sz="1050" b="1"/>
                <a:t>Silviculture</a:t>
              </a:r>
            </a:p>
            <a:p>
              <a:r>
                <a:rPr lang="en-US" sz="900" b="1"/>
                <a:t> </a:t>
              </a:r>
              <a:endParaRPr lang="en-US" sz="900" b="1" baseline="-25000"/>
            </a:p>
          </p:txBody>
        </p:sp>
        <p:sp>
          <p:nvSpPr>
            <p:cNvPr id="20501" name="TextBox 23"/>
            <p:cNvSpPr txBox="1">
              <a:spLocks noChangeArrowheads="1"/>
            </p:cNvSpPr>
            <p:nvPr/>
          </p:nvSpPr>
          <p:spPr bwMode="auto">
            <a:xfrm>
              <a:off x="5690056" y="2285191"/>
              <a:ext cx="1121176" cy="3924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sz="1050" b="1" dirty="0"/>
                <a:t>Sawmills</a:t>
              </a:r>
            </a:p>
            <a:p>
              <a:r>
                <a:rPr lang="en-US" sz="900" b="1" dirty="0"/>
                <a:t> </a:t>
              </a:r>
              <a:endParaRPr lang="en-US" sz="900" b="1" baseline="-25000" dirty="0"/>
            </a:p>
          </p:txBody>
        </p:sp>
        <p:sp>
          <p:nvSpPr>
            <p:cNvPr id="20502" name="TextBox 23"/>
            <p:cNvSpPr txBox="1">
              <a:spLocks noChangeArrowheads="1"/>
            </p:cNvSpPr>
            <p:nvPr/>
          </p:nvSpPr>
          <p:spPr bwMode="auto">
            <a:xfrm>
              <a:off x="7054679" y="2286277"/>
              <a:ext cx="664401" cy="3924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sz="1050" b="1"/>
                <a:t>Cork</a:t>
              </a:r>
            </a:p>
            <a:p>
              <a:r>
                <a:rPr lang="en-US" sz="900" b="1"/>
                <a:t> </a:t>
              </a:r>
              <a:endParaRPr lang="en-US" sz="900" b="1" baseline="-25000"/>
            </a:p>
          </p:txBody>
        </p:sp>
        <p:sp>
          <p:nvSpPr>
            <p:cNvPr id="20503" name="TextBox 23"/>
            <p:cNvSpPr txBox="1">
              <a:spLocks noChangeArrowheads="1"/>
            </p:cNvSpPr>
            <p:nvPr/>
          </p:nvSpPr>
          <p:spPr bwMode="auto">
            <a:xfrm>
              <a:off x="5731407" y="2941892"/>
              <a:ext cx="1162703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sz="1050" b="1"/>
                <a:t>Building Materials </a:t>
              </a:r>
            </a:p>
          </p:txBody>
        </p:sp>
        <p:sp>
          <p:nvSpPr>
            <p:cNvPr id="20504" name="TextBox 23"/>
            <p:cNvSpPr txBox="1">
              <a:spLocks noChangeArrowheads="1"/>
            </p:cNvSpPr>
            <p:nvPr/>
          </p:nvSpPr>
          <p:spPr bwMode="auto">
            <a:xfrm>
              <a:off x="7137383" y="2941892"/>
              <a:ext cx="1411850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sz="1050" b="1"/>
                <a:t>Other Wood</a:t>
              </a:r>
            </a:p>
            <a:p>
              <a:r>
                <a:rPr lang="en-US" sz="1050" b="1"/>
                <a:t>Products</a:t>
              </a:r>
            </a:p>
          </p:txBody>
        </p:sp>
        <p:sp>
          <p:nvSpPr>
            <p:cNvPr id="20505" name="TextBox 23"/>
            <p:cNvSpPr txBox="1">
              <a:spLocks noChangeArrowheads="1"/>
            </p:cNvSpPr>
            <p:nvPr/>
          </p:nvSpPr>
          <p:spPr bwMode="auto">
            <a:xfrm>
              <a:off x="3250272" y="2517887"/>
              <a:ext cx="1079653" cy="715581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sz="1050" b="1" dirty="0"/>
                <a:t>Diapers</a:t>
              </a:r>
            </a:p>
            <a:p>
              <a:r>
                <a:rPr lang="en-US" sz="1050" b="1" dirty="0"/>
                <a:t>Sanitary Products</a:t>
              </a:r>
            </a:p>
            <a:p>
              <a:r>
                <a:rPr lang="en-US" sz="900" b="1" dirty="0"/>
                <a:t> </a:t>
              </a:r>
              <a:endParaRPr lang="en-US" sz="900" b="1" baseline="-25000" dirty="0"/>
            </a:p>
          </p:txBody>
        </p:sp>
        <p:sp>
          <p:nvSpPr>
            <p:cNvPr id="20506" name="TextBox 23"/>
            <p:cNvSpPr txBox="1">
              <a:spLocks noChangeArrowheads="1"/>
            </p:cNvSpPr>
            <p:nvPr/>
          </p:nvSpPr>
          <p:spPr bwMode="auto">
            <a:xfrm>
              <a:off x="4408135" y="2555491"/>
              <a:ext cx="1162703" cy="39241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sz="1050" b="1"/>
                <a:t>Recycling</a:t>
              </a:r>
            </a:p>
            <a:p>
              <a:r>
                <a:rPr lang="en-US" sz="900" b="1"/>
                <a:t> </a:t>
              </a:r>
              <a:endParaRPr lang="en-US" sz="900" b="1" baseline="-25000"/>
            </a:p>
          </p:txBody>
        </p:sp>
        <p:cxnSp>
          <p:nvCxnSpPr>
            <p:cNvPr id="2" name="Straight Arrow Connector 14342"/>
            <p:cNvCxnSpPr>
              <a:stCxn id="20493" idx="2"/>
            </p:cNvCxnSpPr>
            <p:nvPr/>
          </p:nvCxnSpPr>
          <p:spPr>
            <a:xfrm flipH="1">
              <a:off x="2629992" y="3044246"/>
              <a:ext cx="1554" cy="32516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>
              <a:stCxn id="20491" idx="3"/>
            </p:cNvCxnSpPr>
            <p:nvPr/>
          </p:nvCxnSpPr>
          <p:spPr>
            <a:xfrm flipV="1">
              <a:off x="1849481" y="3005752"/>
              <a:ext cx="615100" cy="172378"/>
            </a:xfrm>
            <a:prstGeom prst="straightConnector1">
              <a:avLst/>
            </a:prstGeom>
            <a:ln w="952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20490" idx="3"/>
            </p:cNvCxnSpPr>
            <p:nvPr/>
          </p:nvCxnSpPr>
          <p:spPr>
            <a:xfrm>
              <a:off x="2182028" y="2180605"/>
              <a:ext cx="282553" cy="273689"/>
            </a:xfrm>
            <a:prstGeom prst="straightConnector1">
              <a:avLst/>
            </a:prstGeom>
            <a:ln w="952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2588637" y="2030658"/>
              <a:ext cx="0" cy="488769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49" idx="2"/>
            </p:cNvCxnSpPr>
            <p:nvPr/>
          </p:nvCxnSpPr>
          <p:spPr>
            <a:xfrm>
              <a:off x="2714251" y="2087643"/>
              <a:ext cx="618727" cy="431783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flipH="1" flipV="1">
              <a:off x="3002165" y="2017907"/>
              <a:ext cx="1716119" cy="538429"/>
            </a:xfrm>
            <a:prstGeom prst="straightConnector1">
              <a:avLst/>
            </a:prstGeom>
            <a:ln w="952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>
              <a:stCxn id="20495" idx="1"/>
            </p:cNvCxnSpPr>
            <p:nvPr/>
          </p:nvCxnSpPr>
          <p:spPr>
            <a:xfrm flipH="1" flipV="1">
              <a:off x="3084864" y="1737836"/>
              <a:ext cx="661636" cy="302944"/>
            </a:xfrm>
            <a:prstGeom prst="straightConnector1">
              <a:avLst/>
            </a:prstGeom>
            <a:ln w="9525">
              <a:solidFill>
                <a:schemeClr val="accent1"/>
              </a:solidFill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>
              <a:off x="1513479" y="1008350"/>
              <a:ext cx="827045" cy="526489"/>
            </a:xfrm>
            <a:prstGeom prst="straightConnector1">
              <a:avLst/>
            </a:prstGeom>
            <a:ln w="9525">
              <a:solidFill>
                <a:schemeClr val="accent1"/>
              </a:solidFill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2754046" y="1377785"/>
              <a:ext cx="0" cy="17985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2754046" y="1373093"/>
              <a:ext cx="747453" cy="0"/>
            </a:xfrm>
            <a:prstGeom prst="line">
              <a:avLst/>
            </a:prstGeom>
            <a:ln w="28575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>
              <a:off x="3167569" y="747820"/>
              <a:ext cx="620284" cy="260530"/>
            </a:xfrm>
            <a:prstGeom prst="straightConnector1">
              <a:avLst/>
            </a:prstGeom>
            <a:ln w="9525">
              <a:solidFill>
                <a:schemeClr val="accent1"/>
              </a:solidFill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>
              <a:endCxn id="20494" idx="0"/>
            </p:cNvCxnSpPr>
            <p:nvPr/>
          </p:nvCxnSpPr>
          <p:spPr>
            <a:xfrm flipH="1">
              <a:off x="4038212" y="770616"/>
              <a:ext cx="1196974" cy="236493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7633612" y="1401021"/>
              <a:ext cx="0" cy="18751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/>
            <p:nvPr/>
          </p:nvCxnSpPr>
          <p:spPr>
            <a:xfrm flipH="1">
              <a:off x="7625387" y="1408683"/>
              <a:ext cx="8281" cy="1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>
              <a:stCxn id="20496" idx="2"/>
            </p:cNvCxnSpPr>
            <p:nvPr/>
          </p:nvCxnSpPr>
          <p:spPr>
            <a:xfrm flipH="1">
              <a:off x="6000201" y="2119124"/>
              <a:ext cx="2850" cy="215761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/>
            <p:nvPr/>
          </p:nvCxnSpPr>
          <p:spPr>
            <a:xfrm>
              <a:off x="7302794" y="1903675"/>
              <a:ext cx="0" cy="36499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7137385" y="2727850"/>
              <a:ext cx="332200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7137385" y="2832062"/>
              <a:ext cx="332200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/>
            <p:nvPr/>
          </p:nvCxnSpPr>
          <p:spPr>
            <a:xfrm>
              <a:off x="7468203" y="2836755"/>
              <a:ext cx="0" cy="17985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7468203" y="2611557"/>
              <a:ext cx="0" cy="12081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7137385" y="2715769"/>
              <a:ext cx="0" cy="12081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/>
            <p:nvPr/>
          </p:nvCxnSpPr>
          <p:spPr>
            <a:xfrm>
              <a:off x="5958846" y="2847675"/>
              <a:ext cx="0" cy="140706"/>
            </a:xfrm>
            <a:prstGeom prst="straightConnector1">
              <a:avLst/>
            </a:prstGeom>
            <a:ln w="952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V="1">
              <a:off x="5958845" y="2831685"/>
              <a:ext cx="1183466" cy="379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flipV="1">
              <a:off x="5979522" y="2727473"/>
              <a:ext cx="1183466" cy="379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>
            <a:xfrm>
              <a:off x="6000199" y="2611100"/>
              <a:ext cx="0" cy="11453"/>
            </a:xfrm>
            <a:prstGeom prst="straightConnector1">
              <a:avLst/>
            </a:prstGeom>
            <a:ln w="952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/>
            <p:cNvCxnSpPr>
              <a:endCxn id="20498" idx="0"/>
            </p:cNvCxnSpPr>
            <p:nvPr/>
          </p:nvCxnSpPr>
          <p:spPr>
            <a:xfrm>
              <a:off x="6217297" y="3301016"/>
              <a:ext cx="2807" cy="308585"/>
            </a:xfrm>
            <a:prstGeom prst="straightConnector1">
              <a:avLst/>
            </a:prstGeom>
            <a:ln w="28575">
              <a:solidFill>
                <a:schemeClr val="accent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/>
            <p:cNvCxnSpPr/>
            <p:nvPr/>
          </p:nvCxnSpPr>
          <p:spPr>
            <a:xfrm>
              <a:off x="7633612" y="3308882"/>
              <a:ext cx="0" cy="301515"/>
            </a:xfrm>
            <a:prstGeom prst="straightConnector1">
              <a:avLst/>
            </a:prstGeom>
            <a:ln w="28575">
              <a:solidFill>
                <a:schemeClr val="accent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>
              <a:off x="1596183" y="1822918"/>
              <a:ext cx="0" cy="1913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/>
            <p:cNvCxnSpPr/>
            <p:nvPr/>
          </p:nvCxnSpPr>
          <p:spPr>
            <a:xfrm>
              <a:off x="1596183" y="1842047"/>
              <a:ext cx="747453" cy="0"/>
            </a:xfrm>
            <a:prstGeom prst="straightConnector1">
              <a:avLst/>
            </a:prstGeom>
            <a:ln w="952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/>
            <p:cNvCxnSpPr/>
            <p:nvPr/>
          </p:nvCxnSpPr>
          <p:spPr>
            <a:xfrm>
              <a:off x="1182661" y="1743576"/>
              <a:ext cx="0" cy="220052"/>
            </a:xfrm>
            <a:prstGeom prst="straightConnector1">
              <a:avLst/>
            </a:prstGeom>
            <a:ln w="952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/>
            <p:cNvCxnSpPr>
              <a:stCxn id="20501" idx="1"/>
            </p:cNvCxnSpPr>
            <p:nvPr/>
          </p:nvCxnSpPr>
          <p:spPr>
            <a:xfrm flipH="1" flipV="1">
              <a:off x="4676928" y="2122121"/>
              <a:ext cx="1013128" cy="359278"/>
            </a:xfrm>
            <a:prstGeom prst="straightConnector1">
              <a:avLst/>
            </a:prstGeom>
            <a:ln w="952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/>
            <p:cNvCxnSpPr>
              <a:endCxn id="20496" idx="1"/>
            </p:cNvCxnSpPr>
            <p:nvPr/>
          </p:nvCxnSpPr>
          <p:spPr>
            <a:xfrm>
              <a:off x="4408136" y="1534839"/>
              <a:ext cx="909751" cy="307286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39" name="Rectangle 127"/>
            <p:cNvSpPr>
              <a:spLocks noChangeArrowheads="1"/>
            </p:cNvSpPr>
            <p:nvPr/>
          </p:nvSpPr>
          <p:spPr bwMode="auto">
            <a:xfrm>
              <a:off x="1596183" y="65262"/>
              <a:ext cx="7142308" cy="40011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latin typeface="Palatino Linotype" panose="02040502050505030304" pitchFamily="18" charset="0"/>
                </a:rPr>
                <a:t> The Pulp Tree or Forest Product value Chain in Nigeria </a:t>
              </a:r>
              <a:endParaRPr lang="en-US" sz="2000" b="1" baseline="-25000" dirty="0">
                <a:latin typeface="Palatino Linotype" panose="02040502050505030304" pitchFamily="18" charset="0"/>
              </a:endParaRPr>
            </a:p>
          </p:txBody>
        </p:sp>
        <p:sp>
          <p:nvSpPr>
            <p:cNvPr id="179" name="TextBox 23"/>
            <p:cNvSpPr txBox="1">
              <a:spLocks noChangeArrowheads="1"/>
            </p:cNvSpPr>
            <p:nvPr/>
          </p:nvSpPr>
          <p:spPr bwMode="auto">
            <a:xfrm>
              <a:off x="603728" y="4071056"/>
              <a:ext cx="664401" cy="32316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accent1"/>
              </a:solidFill>
              <a:miter lim="800000"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sz="900" b="1" dirty="0"/>
                <a:t> </a:t>
              </a:r>
            </a:p>
            <a:p>
              <a:pPr eaLnBrk="1" hangingPunct="1">
                <a:defRPr/>
              </a:pPr>
              <a:endParaRPr lang="en-US" sz="900" b="1" baseline="-25000" dirty="0"/>
            </a:p>
          </p:txBody>
        </p:sp>
        <p:sp>
          <p:nvSpPr>
            <p:cNvPr id="20541" name="TextBox 128"/>
            <p:cNvSpPr txBox="1">
              <a:spLocks noChangeArrowheads="1"/>
            </p:cNvSpPr>
            <p:nvPr/>
          </p:nvSpPr>
          <p:spPr bwMode="auto">
            <a:xfrm>
              <a:off x="1348070" y="4153756"/>
              <a:ext cx="3205827" cy="23083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sz="900" b="1" dirty="0"/>
                <a:t>Internationally Un-competitive Industries </a:t>
              </a:r>
            </a:p>
          </p:txBody>
        </p:sp>
        <p:cxnSp>
          <p:nvCxnSpPr>
            <p:cNvPr id="181" name="Straight Arrow Connector 180"/>
            <p:cNvCxnSpPr/>
            <p:nvPr/>
          </p:nvCxnSpPr>
          <p:spPr>
            <a:xfrm>
              <a:off x="5565999" y="4134713"/>
              <a:ext cx="560589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/>
            <p:cNvCxnSpPr/>
            <p:nvPr/>
          </p:nvCxnSpPr>
          <p:spPr>
            <a:xfrm>
              <a:off x="5565999" y="4343137"/>
              <a:ext cx="622876" cy="0"/>
            </a:xfrm>
            <a:prstGeom prst="straightConnector1">
              <a:avLst/>
            </a:prstGeom>
            <a:ln w="952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/>
            <p:cNvCxnSpPr/>
            <p:nvPr/>
          </p:nvCxnSpPr>
          <p:spPr>
            <a:xfrm>
              <a:off x="5483295" y="4551561"/>
              <a:ext cx="830501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45" name="TextBox 189"/>
            <p:cNvSpPr txBox="1">
              <a:spLocks noChangeArrowheads="1"/>
            </p:cNvSpPr>
            <p:nvPr/>
          </p:nvSpPr>
          <p:spPr bwMode="auto">
            <a:xfrm>
              <a:off x="6298279" y="4030004"/>
              <a:ext cx="1027767" cy="23083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sz="900" b="1"/>
                <a:t>Weak Link </a:t>
              </a:r>
            </a:p>
          </p:txBody>
        </p:sp>
        <p:sp>
          <p:nvSpPr>
            <p:cNvPr id="20546" name="TextBox 190"/>
            <p:cNvSpPr txBox="1">
              <a:spLocks noChangeArrowheads="1"/>
            </p:cNvSpPr>
            <p:nvPr/>
          </p:nvSpPr>
          <p:spPr bwMode="auto">
            <a:xfrm>
              <a:off x="6310343" y="4257968"/>
              <a:ext cx="1325938" cy="23083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sz="900" b="1"/>
                <a:t>Moderate Link </a:t>
              </a:r>
            </a:p>
          </p:txBody>
        </p:sp>
        <p:sp>
          <p:nvSpPr>
            <p:cNvPr id="20547" name="TextBox 191"/>
            <p:cNvSpPr txBox="1">
              <a:spLocks noChangeArrowheads="1"/>
            </p:cNvSpPr>
            <p:nvPr/>
          </p:nvSpPr>
          <p:spPr bwMode="auto">
            <a:xfrm>
              <a:off x="6398214" y="4466392"/>
              <a:ext cx="1086003" cy="23083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sz="900" b="1"/>
                <a:t>Strong Link </a:t>
              </a:r>
            </a:p>
          </p:txBody>
        </p:sp>
        <p:sp>
          <p:nvSpPr>
            <p:cNvPr id="20548" name="TextBox 192"/>
            <p:cNvSpPr txBox="1">
              <a:spLocks noChangeArrowheads="1"/>
            </p:cNvSpPr>
            <p:nvPr/>
          </p:nvSpPr>
          <p:spPr bwMode="auto">
            <a:xfrm>
              <a:off x="107504" y="4411564"/>
              <a:ext cx="4477720" cy="20774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sz="750" b="1"/>
                <a:t>Source: Monitor Company (1994) and Porter, Solvell, and Zander  (1991) 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5400" y="1700808"/>
            <a:ext cx="10801200" cy="2387600"/>
          </a:xfrm>
        </p:spPr>
        <p:txBody>
          <a:bodyPr/>
          <a:lstStyle/>
          <a:p>
            <a:r>
              <a:rPr lang="en-GB" dirty="0"/>
              <a:t>Brief Profile of Dr Jide Adedeji</a:t>
            </a:r>
            <a:endParaRPr lang="x-none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487488" y="1628800"/>
            <a:ext cx="3960440" cy="3960440"/>
          </a:xfrm>
          <a:prstGeom prst="ellipse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Paper products, tissue papers, wipes, diapers, sanitary products,  paperboards, pre-fabricated wood, paper-making chemicals, corks (for corking wine) and wood furniture are all linked to the Pulp Tree </a:t>
            </a:r>
          </a:p>
        </p:txBody>
      </p:sp>
      <p:sp>
        <p:nvSpPr>
          <p:cNvPr id="4" name="Oval 3"/>
          <p:cNvSpPr/>
          <p:nvPr/>
        </p:nvSpPr>
        <p:spPr>
          <a:xfrm>
            <a:off x="6096000" y="1628800"/>
            <a:ext cx="3960440" cy="3960440"/>
          </a:xfrm>
          <a:prstGeom prst="ellipse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These products are currently imported given the un-competitiveness of Nigeria’s forest tree value chain</a:t>
            </a:r>
            <a:r>
              <a:rPr lang="en-US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.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18197" y="905429"/>
            <a:ext cx="5856651" cy="709540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03459" y="2060848"/>
            <a:ext cx="6864762" cy="4299399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Academic Director Agribusiness Management Program at the Lagos Business School</a:t>
            </a:r>
          </a:p>
          <a:p>
            <a:r>
              <a:rPr lang="en-US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Research and Executive Education focus is on Transformation, Value addition, Value creation in Agricultural Commodities and raw materials</a:t>
            </a:r>
          </a:p>
          <a:p>
            <a:r>
              <a:rPr lang="en-US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Work in Postgraduate and Executive Education in Agribusiness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AgMP- Executive Program</a:t>
            </a:r>
          </a:p>
          <a:p>
            <a:pPr lvl="2"/>
            <a:r>
              <a:rPr lang="en-US" sz="16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Module 1-Strategic Thinking and Value Chains (Virtual Program)</a:t>
            </a:r>
          </a:p>
          <a:p>
            <a:pPr lvl="2"/>
            <a:r>
              <a:rPr lang="en-US" sz="16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Module 2-Entrepreneural and operational excellence (On Campus)</a:t>
            </a:r>
          </a:p>
          <a:p>
            <a:pPr lvl="2"/>
            <a:r>
              <a:rPr lang="en-US" sz="16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Module 3-Field Trip (Visit Farms and Factories)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Agribusiness Elective in FTMBA, MMBA, EMBA, MEMBA</a:t>
            </a:r>
          </a:p>
          <a:p>
            <a:r>
              <a:rPr lang="en-US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Consulting and Solutions Providers in Agribusiness Innovations and Technology Implementation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7"/>
          <a:stretch>
            <a:fillRect/>
          </a:stretch>
        </p:blipFill>
        <p:spPr bwMode="auto">
          <a:xfrm>
            <a:off x="1487489" y="2060848"/>
            <a:ext cx="2808312" cy="368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23992" y="5949280"/>
            <a:ext cx="30243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This is a Challenge, Try Us!</a:t>
            </a:r>
            <a:endParaRPr lang="x-none" sz="1400" b="1" i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Nigeria Agriculture Overview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984954" y="2132856"/>
            <a:ext cx="7891466" cy="4176464"/>
            <a:chOff x="2442672" y="4461246"/>
            <a:chExt cx="19503288" cy="8088017"/>
          </a:xfrm>
        </p:grpSpPr>
        <p:sp>
          <p:nvSpPr>
            <p:cNvPr id="5" name="Freeform 69"/>
            <p:cNvSpPr>
              <a:spLocks noChangeArrowheads="1"/>
            </p:cNvSpPr>
            <p:nvPr/>
          </p:nvSpPr>
          <p:spPr bwMode="auto">
            <a:xfrm>
              <a:off x="2656811" y="4636953"/>
              <a:ext cx="8593089" cy="2218301"/>
            </a:xfrm>
            <a:prstGeom prst="roundRect">
              <a:avLst>
                <a:gd name="adj" fmla="val 1746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600" dirty="0">
                <a:latin typeface="Poppins" pitchFamily="2" charset="77"/>
              </a:endParaRPr>
            </a:p>
          </p:txBody>
        </p:sp>
        <p:sp>
          <p:nvSpPr>
            <p:cNvPr id="6" name="Freeform 141"/>
            <p:cNvSpPr>
              <a:spLocks noChangeArrowheads="1"/>
            </p:cNvSpPr>
            <p:nvPr/>
          </p:nvSpPr>
          <p:spPr bwMode="auto">
            <a:xfrm>
              <a:off x="2442672" y="4461246"/>
              <a:ext cx="8637012" cy="2421464"/>
            </a:xfrm>
            <a:custGeom>
              <a:avLst/>
              <a:gdLst>
                <a:gd name="T0" fmla="*/ 3396730 w 6936"/>
                <a:gd name="T1" fmla="*/ 1227787 h 1946"/>
                <a:gd name="T2" fmla="*/ 3331408 w 6936"/>
                <a:gd name="T3" fmla="*/ 1210163 h 1946"/>
                <a:gd name="T4" fmla="*/ 3326836 w 6936"/>
                <a:gd name="T5" fmla="*/ 1144237 h 1946"/>
                <a:gd name="T6" fmla="*/ 3386278 w 6936"/>
                <a:gd name="T7" fmla="*/ 1116822 h 1946"/>
                <a:gd name="T8" fmla="*/ 3433963 w 6936"/>
                <a:gd name="T9" fmla="*/ 1173610 h 1946"/>
                <a:gd name="T10" fmla="*/ 4387660 w 6936"/>
                <a:gd name="T11" fmla="*/ 18929 h 1946"/>
                <a:gd name="T12" fmla="*/ 4228275 w 6936"/>
                <a:gd name="T13" fmla="*/ 4569 h 1946"/>
                <a:gd name="T14" fmla="*/ 3559381 w 6936"/>
                <a:gd name="T15" fmla="*/ 4569 h 1946"/>
                <a:gd name="T16" fmla="*/ 2493330 w 6936"/>
                <a:gd name="T17" fmla="*/ 4569 h 1946"/>
                <a:gd name="T18" fmla="*/ 1363918 w 6936"/>
                <a:gd name="T19" fmla="*/ 4569 h 1946"/>
                <a:gd name="T20" fmla="*/ 499058 w 6936"/>
                <a:gd name="T21" fmla="*/ 4569 h 1946"/>
                <a:gd name="T22" fmla="*/ 269779 w 6936"/>
                <a:gd name="T23" fmla="*/ 4569 h 1946"/>
                <a:gd name="T24" fmla="*/ 225360 w 6936"/>
                <a:gd name="T25" fmla="*/ 4569 h 1946"/>
                <a:gd name="T26" fmla="*/ 31354 w 6936"/>
                <a:gd name="T27" fmla="*/ 114881 h 1946"/>
                <a:gd name="T28" fmla="*/ 1960 w 6936"/>
                <a:gd name="T29" fmla="*/ 528059 h 1946"/>
                <a:gd name="T30" fmla="*/ 1960 w 6936"/>
                <a:gd name="T31" fmla="*/ 962125 h 1946"/>
                <a:gd name="T32" fmla="*/ 181594 w 6936"/>
                <a:gd name="T33" fmla="*/ 1182095 h 1946"/>
                <a:gd name="T34" fmla="*/ 321383 w 6936"/>
                <a:gd name="T35" fmla="*/ 1186012 h 1946"/>
                <a:gd name="T36" fmla="*/ 955657 w 6936"/>
                <a:gd name="T37" fmla="*/ 1186012 h 1946"/>
                <a:gd name="T38" fmla="*/ 870085 w 6936"/>
                <a:gd name="T39" fmla="*/ 1245410 h 1946"/>
                <a:gd name="T40" fmla="*/ 879884 w 6936"/>
                <a:gd name="T41" fmla="*/ 1262381 h 1946"/>
                <a:gd name="T42" fmla="*/ 990277 w 6936"/>
                <a:gd name="T43" fmla="*/ 1186012 h 1946"/>
                <a:gd name="T44" fmla="*/ 990277 w 6936"/>
                <a:gd name="T45" fmla="*/ 1169041 h 1946"/>
                <a:gd name="T46" fmla="*/ 894254 w 6936"/>
                <a:gd name="T47" fmla="*/ 1095282 h 1946"/>
                <a:gd name="T48" fmla="*/ 879884 w 6936"/>
                <a:gd name="T49" fmla="*/ 1084838 h 1946"/>
                <a:gd name="T50" fmla="*/ 866166 w 6936"/>
                <a:gd name="T51" fmla="*/ 1088102 h 1946"/>
                <a:gd name="T52" fmla="*/ 870085 w 6936"/>
                <a:gd name="T53" fmla="*/ 1101809 h 1946"/>
                <a:gd name="T54" fmla="*/ 953044 w 6936"/>
                <a:gd name="T55" fmla="*/ 1165777 h 1946"/>
                <a:gd name="T56" fmla="*/ 326609 w 6936"/>
                <a:gd name="T57" fmla="*/ 1165777 h 1946"/>
                <a:gd name="T58" fmla="*/ 187473 w 6936"/>
                <a:gd name="T59" fmla="*/ 1162513 h 1946"/>
                <a:gd name="T60" fmla="*/ 38540 w 6936"/>
                <a:gd name="T61" fmla="*/ 1045022 h 1946"/>
                <a:gd name="T62" fmla="*/ 22209 w 6936"/>
                <a:gd name="T63" fmla="*/ 953640 h 1946"/>
                <a:gd name="T64" fmla="*/ 22209 w 6936"/>
                <a:gd name="T65" fmla="*/ 274147 h 1946"/>
                <a:gd name="T66" fmla="*/ 22209 w 6936"/>
                <a:gd name="T67" fmla="*/ 225845 h 1946"/>
                <a:gd name="T68" fmla="*/ 76426 w 6936"/>
                <a:gd name="T69" fmla="*/ 87466 h 1946"/>
                <a:gd name="T70" fmla="*/ 231239 w 6936"/>
                <a:gd name="T71" fmla="*/ 24151 h 1946"/>
                <a:gd name="T72" fmla="*/ 700902 w 6936"/>
                <a:gd name="T73" fmla="*/ 24151 h 1946"/>
                <a:gd name="T74" fmla="*/ 1655253 w 6936"/>
                <a:gd name="T75" fmla="*/ 24151 h 1946"/>
                <a:gd name="T76" fmla="*/ 2781399 w 6936"/>
                <a:gd name="T77" fmla="*/ 24151 h 1946"/>
                <a:gd name="T78" fmla="*/ 3763185 w 6936"/>
                <a:gd name="T79" fmla="*/ 24151 h 1946"/>
                <a:gd name="T80" fmla="*/ 4287718 w 6936"/>
                <a:gd name="T81" fmla="*/ 24151 h 1946"/>
                <a:gd name="T82" fmla="*/ 4332790 w 6936"/>
                <a:gd name="T83" fmla="*/ 26109 h 1946"/>
                <a:gd name="T84" fmla="*/ 4510465 w 6936"/>
                <a:gd name="T85" fmla="*/ 234330 h 1946"/>
                <a:gd name="T86" fmla="*/ 4510465 w 6936"/>
                <a:gd name="T87" fmla="*/ 911865 h 1946"/>
                <a:gd name="T88" fmla="*/ 4510465 w 6936"/>
                <a:gd name="T89" fmla="*/ 962778 h 1946"/>
                <a:gd name="T90" fmla="*/ 4462127 w 6936"/>
                <a:gd name="T91" fmla="*/ 1096588 h 1946"/>
                <a:gd name="T92" fmla="*/ 4309928 w 6936"/>
                <a:gd name="T93" fmla="*/ 1165777 h 1946"/>
                <a:gd name="T94" fmla="*/ 4272694 w 6936"/>
                <a:gd name="T95" fmla="*/ 1165777 h 1946"/>
                <a:gd name="T96" fmla="*/ 3548929 w 6936"/>
                <a:gd name="T97" fmla="*/ 1165777 h 1946"/>
                <a:gd name="T98" fmla="*/ 3453560 w 6936"/>
                <a:gd name="T99" fmla="*/ 1165777 h 1946"/>
                <a:gd name="T100" fmla="*/ 3403262 w 6936"/>
                <a:gd name="T101" fmla="*/ 1100504 h 1946"/>
                <a:gd name="T102" fmla="*/ 3316384 w 6936"/>
                <a:gd name="T103" fmla="*/ 1124002 h 1946"/>
                <a:gd name="T104" fmla="*/ 3309199 w 6936"/>
                <a:gd name="T105" fmla="*/ 1213426 h 1946"/>
                <a:gd name="T106" fmla="*/ 3391504 w 6936"/>
                <a:gd name="T107" fmla="*/ 1249979 h 1946"/>
                <a:gd name="T108" fmla="*/ 3814136 w 6936"/>
                <a:gd name="T109" fmla="*/ 1186012 h 1946"/>
                <a:gd name="T110" fmla="*/ 4285105 w 6936"/>
                <a:gd name="T111" fmla="*/ 1186012 h 1946"/>
                <a:gd name="T112" fmla="*/ 4326258 w 6936"/>
                <a:gd name="T113" fmla="*/ 1185359 h 1946"/>
                <a:gd name="T114" fmla="*/ 4483683 w 6936"/>
                <a:gd name="T115" fmla="*/ 1101809 h 1946"/>
                <a:gd name="T116" fmla="*/ 4530062 w 6936"/>
                <a:gd name="T117" fmla="*/ 409915 h 1946"/>
                <a:gd name="T118" fmla="*/ 4530062 w 6936"/>
                <a:gd name="T119" fmla="*/ 233678 h 194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6936" h="1946">
                  <a:moveTo>
                    <a:pt x="5200" y="1881"/>
                  </a:moveTo>
                  <a:lnTo>
                    <a:pt x="5200" y="1881"/>
                  </a:lnTo>
                  <a:cubicBezTo>
                    <a:pt x="5164" y="1894"/>
                    <a:pt x="5124" y="1883"/>
                    <a:pt x="5100" y="1854"/>
                  </a:cubicBezTo>
                  <a:cubicBezTo>
                    <a:pt x="5077" y="1825"/>
                    <a:pt x="5074" y="1784"/>
                    <a:pt x="5093" y="1753"/>
                  </a:cubicBezTo>
                  <a:cubicBezTo>
                    <a:pt x="5112" y="1722"/>
                    <a:pt x="5149" y="1704"/>
                    <a:pt x="5184" y="1711"/>
                  </a:cubicBezTo>
                  <a:cubicBezTo>
                    <a:pt x="5227" y="1719"/>
                    <a:pt x="5256" y="1755"/>
                    <a:pt x="5257" y="1798"/>
                  </a:cubicBezTo>
                  <a:cubicBezTo>
                    <a:pt x="5256" y="1835"/>
                    <a:pt x="5234" y="1869"/>
                    <a:pt x="5200" y="1881"/>
                  </a:cubicBezTo>
                  <a:close/>
                  <a:moveTo>
                    <a:pt x="6717" y="29"/>
                  </a:moveTo>
                  <a:lnTo>
                    <a:pt x="6717" y="29"/>
                  </a:lnTo>
                  <a:cubicBezTo>
                    <a:pt x="6641" y="0"/>
                    <a:pt x="6554" y="7"/>
                    <a:pt x="6473" y="7"/>
                  </a:cubicBezTo>
                  <a:lnTo>
                    <a:pt x="6068" y="7"/>
                  </a:lnTo>
                  <a:lnTo>
                    <a:pt x="5449" y="7"/>
                  </a:lnTo>
                  <a:lnTo>
                    <a:pt x="4679" y="7"/>
                  </a:lnTo>
                  <a:lnTo>
                    <a:pt x="3817" y="7"/>
                  </a:lnTo>
                  <a:lnTo>
                    <a:pt x="2934" y="7"/>
                  </a:lnTo>
                  <a:lnTo>
                    <a:pt x="2088" y="7"/>
                  </a:lnTo>
                  <a:lnTo>
                    <a:pt x="1342" y="7"/>
                  </a:lnTo>
                  <a:lnTo>
                    <a:pt x="764" y="7"/>
                  </a:lnTo>
                  <a:lnTo>
                    <a:pt x="413" y="7"/>
                  </a:lnTo>
                  <a:cubicBezTo>
                    <a:pt x="391" y="7"/>
                    <a:pt x="368" y="7"/>
                    <a:pt x="345" y="7"/>
                  </a:cubicBezTo>
                  <a:cubicBezTo>
                    <a:pt x="223" y="8"/>
                    <a:pt x="109" y="69"/>
                    <a:pt x="48" y="176"/>
                  </a:cubicBezTo>
                  <a:cubicBezTo>
                    <a:pt x="0" y="260"/>
                    <a:pt x="3" y="348"/>
                    <a:pt x="3" y="440"/>
                  </a:cubicBezTo>
                  <a:lnTo>
                    <a:pt x="3" y="809"/>
                  </a:lnTo>
                  <a:cubicBezTo>
                    <a:pt x="3" y="1031"/>
                    <a:pt x="3" y="1253"/>
                    <a:pt x="3" y="1474"/>
                  </a:cubicBezTo>
                  <a:cubicBezTo>
                    <a:pt x="4" y="1637"/>
                    <a:pt x="116" y="1782"/>
                    <a:pt x="278" y="1811"/>
                  </a:cubicBezTo>
                  <a:cubicBezTo>
                    <a:pt x="347" y="1823"/>
                    <a:pt x="423" y="1817"/>
                    <a:pt x="492" y="1817"/>
                  </a:cubicBezTo>
                  <a:lnTo>
                    <a:pt x="1300" y="1817"/>
                  </a:lnTo>
                  <a:lnTo>
                    <a:pt x="1463" y="1817"/>
                  </a:lnTo>
                  <a:cubicBezTo>
                    <a:pt x="1420" y="1847"/>
                    <a:pt x="1376" y="1878"/>
                    <a:pt x="1332" y="1908"/>
                  </a:cubicBezTo>
                  <a:cubicBezTo>
                    <a:pt x="1316" y="1919"/>
                    <a:pt x="1331" y="1945"/>
                    <a:pt x="1347" y="1934"/>
                  </a:cubicBezTo>
                  <a:cubicBezTo>
                    <a:pt x="1404" y="1896"/>
                    <a:pt x="1460" y="1856"/>
                    <a:pt x="1516" y="1817"/>
                  </a:cubicBezTo>
                  <a:cubicBezTo>
                    <a:pt x="1526" y="1810"/>
                    <a:pt x="1525" y="1798"/>
                    <a:pt x="1516" y="1791"/>
                  </a:cubicBezTo>
                  <a:cubicBezTo>
                    <a:pt x="1467" y="1753"/>
                    <a:pt x="1418" y="1716"/>
                    <a:pt x="1369" y="1678"/>
                  </a:cubicBezTo>
                  <a:cubicBezTo>
                    <a:pt x="1361" y="1673"/>
                    <a:pt x="1355" y="1667"/>
                    <a:pt x="1347" y="1662"/>
                  </a:cubicBezTo>
                  <a:cubicBezTo>
                    <a:pt x="1341" y="1656"/>
                    <a:pt x="1330" y="1661"/>
                    <a:pt x="1326" y="1667"/>
                  </a:cubicBezTo>
                  <a:cubicBezTo>
                    <a:pt x="1322" y="1675"/>
                    <a:pt x="1325" y="1683"/>
                    <a:pt x="1332" y="1688"/>
                  </a:cubicBezTo>
                  <a:cubicBezTo>
                    <a:pt x="1374" y="1721"/>
                    <a:pt x="1417" y="1753"/>
                    <a:pt x="1459" y="1786"/>
                  </a:cubicBezTo>
                  <a:lnTo>
                    <a:pt x="891" y="1786"/>
                  </a:lnTo>
                  <a:lnTo>
                    <a:pt x="500" y="1786"/>
                  </a:lnTo>
                  <a:cubicBezTo>
                    <a:pt x="430" y="1786"/>
                    <a:pt x="355" y="1793"/>
                    <a:pt x="287" y="1781"/>
                  </a:cubicBezTo>
                  <a:cubicBezTo>
                    <a:pt x="186" y="1764"/>
                    <a:pt x="99" y="1695"/>
                    <a:pt x="59" y="1601"/>
                  </a:cubicBezTo>
                  <a:cubicBezTo>
                    <a:pt x="39" y="1557"/>
                    <a:pt x="34" y="1510"/>
                    <a:pt x="34" y="1461"/>
                  </a:cubicBezTo>
                  <a:lnTo>
                    <a:pt x="34" y="1190"/>
                  </a:lnTo>
                  <a:lnTo>
                    <a:pt x="34" y="420"/>
                  </a:lnTo>
                  <a:cubicBezTo>
                    <a:pt x="34" y="396"/>
                    <a:pt x="34" y="371"/>
                    <a:pt x="34" y="346"/>
                  </a:cubicBezTo>
                  <a:cubicBezTo>
                    <a:pt x="34" y="267"/>
                    <a:pt x="62" y="191"/>
                    <a:pt x="117" y="134"/>
                  </a:cubicBezTo>
                  <a:cubicBezTo>
                    <a:pt x="180" y="68"/>
                    <a:pt x="264" y="37"/>
                    <a:pt x="354" y="37"/>
                  </a:cubicBezTo>
                  <a:lnTo>
                    <a:pt x="590" y="37"/>
                  </a:lnTo>
                  <a:lnTo>
                    <a:pt x="1073" y="37"/>
                  </a:lnTo>
                  <a:lnTo>
                    <a:pt x="1742" y="37"/>
                  </a:lnTo>
                  <a:lnTo>
                    <a:pt x="2534" y="37"/>
                  </a:lnTo>
                  <a:lnTo>
                    <a:pt x="3394" y="37"/>
                  </a:lnTo>
                  <a:lnTo>
                    <a:pt x="4258" y="37"/>
                  </a:lnTo>
                  <a:lnTo>
                    <a:pt x="5066" y="37"/>
                  </a:lnTo>
                  <a:lnTo>
                    <a:pt x="5761" y="37"/>
                  </a:lnTo>
                  <a:lnTo>
                    <a:pt x="6281" y="37"/>
                  </a:lnTo>
                  <a:lnTo>
                    <a:pt x="6564" y="37"/>
                  </a:lnTo>
                  <a:cubicBezTo>
                    <a:pt x="6587" y="37"/>
                    <a:pt x="6610" y="37"/>
                    <a:pt x="6633" y="40"/>
                  </a:cubicBezTo>
                  <a:cubicBezTo>
                    <a:pt x="6798" y="57"/>
                    <a:pt x="6905" y="200"/>
                    <a:pt x="6905" y="359"/>
                  </a:cubicBezTo>
                  <a:lnTo>
                    <a:pt x="6905" y="1048"/>
                  </a:lnTo>
                  <a:lnTo>
                    <a:pt x="6905" y="1397"/>
                  </a:lnTo>
                  <a:cubicBezTo>
                    <a:pt x="6905" y="1423"/>
                    <a:pt x="6905" y="1450"/>
                    <a:pt x="6905" y="1475"/>
                  </a:cubicBezTo>
                  <a:cubicBezTo>
                    <a:pt x="6905" y="1551"/>
                    <a:pt x="6880" y="1623"/>
                    <a:pt x="6831" y="1680"/>
                  </a:cubicBezTo>
                  <a:cubicBezTo>
                    <a:pt x="6772" y="1748"/>
                    <a:pt x="6687" y="1785"/>
                    <a:pt x="6598" y="1786"/>
                  </a:cubicBezTo>
                  <a:cubicBezTo>
                    <a:pt x="6579" y="1786"/>
                    <a:pt x="6560" y="1786"/>
                    <a:pt x="6541" y="1786"/>
                  </a:cubicBezTo>
                  <a:lnTo>
                    <a:pt x="6233" y="1786"/>
                  </a:lnTo>
                  <a:lnTo>
                    <a:pt x="5433" y="1786"/>
                  </a:lnTo>
                  <a:lnTo>
                    <a:pt x="5287" y="1786"/>
                  </a:lnTo>
                  <a:cubicBezTo>
                    <a:pt x="5282" y="1741"/>
                    <a:pt x="5253" y="1703"/>
                    <a:pt x="5210" y="1686"/>
                  </a:cubicBezTo>
                  <a:cubicBezTo>
                    <a:pt x="5164" y="1669"/>
                    <a:pt x="5108" y="1684"/>
                    <a:pt x="5077" y="1722"/>
                  </a:cubicBezTo>
                  <a:cubicBezTo>
                    <a:pt x="5046" y="1760"/>
                    <a:pt x="5041" y="1816"/>
                    <a:pt x="5066" y="1859"/>
                  </a:cubicBezTo>
                  <a:cubicBezTo>
                    <a:pt x="5092" y="1902"/>
                    <a:pt x="5142" y="1923"/>
                    <a:pt x="5192" y="1915"/>
                  </a:cubicBezTo>
                  <a:cubicBezTo>
                    <a:pt x="5241" y="1906"/>
                    <a:pt x="5278" y="1865"/>
                    <a:pt x="5286" y="1817"/>
                  </a:cubicBezTo>
                  <a:lnTo>
                    <a:pt x="5839" y="1817"/>
                  </a:lnTo>
                  <a:lnTo>
                    <a:pt x="6560" y="1817"/>
                  </a:lnTo>
                  <a:cubicBezTo>
                    <a:pt x="6581" y="1817"/>
                    <a:pt x="6603" y="1817"/>
                    <a:pt x="6623" y="1816"/>
                  </a:cubicBezTo>
                  <a:cubicBezTo>
                    <a:pt x="6717" y="1809"/>
                    <a:pt x="6806" y="1762"/>
                    <a:pt x="6864" y="1688"/>
                  </a:cubicBezTo>
                  <a:cubicBezTo>
                    <a:pt x="6930" y="1604"/>
                    <a:pt x="6935" y="1509"/>
                    <a:pt x="6935" y="1408"/>
                  </a:cubicBezTo>
                  <a:lnTo>
                    <a:pt x="6935" y="628"/>
                  </a:lnTo>
                  <a:lnTo>
                    <a:pt x="6935" y="358"/>
                  </a:lnTo>
                  <a:cubicBezTo>
                    <a:pt x="6935" y="213"/>
                    <a:pt x="6856" y="81"/>
                    <a:pt x="6717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600" dirty="0">
                <a:latin typeface="Poppins" pitchFamily="2" charset="77"/>
              </a:endParaRPr>
            </a:p>
          </p:txBody>
        </p:sp>
        <p:sp>
          <p:nvSpPr>
            <p:cNvPr id="7" name="Freeform 144"/>
            <p:cNvSpPr>
              <a:spLocks noChangeArrowheads="1"/>
            </p:cNvSpPr>
            <p:nvPr/>
          </p:nvSpPr>
          <p:spPr bwMode="auto">
            <a:xfrm>
              <a:off x="2656811" y="7464739"/>
              <a:ext cx="8593089" cy="2218301"/>
            </a:xfrm>
            <a:prstGeom prst="roundRect">
              <a:avLst>
                <a:gd name="adj" fmla="val 1746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600" dirty="0">
                <a:latin typeface="Poppins" pitchFamily="2" charset="77"/>
              </a:endParaRPr>
            </a:p>
          </p:txBody>
        </p:sp>
        <p:sp>
          <p:nvSpPr>
            <p:cNvPr id="8" name="Freeform 216"/>
            <p:cNvSpPr>
              <a:spLocks noChangeArrowheads="1"/>
            </p:cNvSpPr>
            <p:nvPr/>
          </p:nvSpPr>
          <p:spPr bwMode="auto">
            <a:xfrm>
              <a:off x="2442672" y="7289033"/>
              <a:ext cx="8637012" cy="2426954"/>
            </a:xfrm>
            <a:custGeom>
              <a:avLst/>
              <a:gdLst>
                <a:gd name="T0" fmla="*/ 3396730 w 6936"/>
                <a:gd name="T1" fmla="*/ 1230592 h 1947"/>
                <a:gd name="T2" fmla="*/ 3331408 w 6936"/>
                <a:gd name="T3" fmla="*/ 1212284 h 1947"/>
                <a:gd name="T4" fmla="*/ 3326836 w 6936"/>
                <a:gd name="T5" fmla="*/ 1146242 h 1947"/>
                <a:gd name="T6" fmla="*/ 3386278 w 6936"/>
                <a:gd name="T7" fmla="*/ 1118780 h 1947"/>
                <a:gd name="T8" fmla="*/ 3433963 w 6936"/>
                <a:gd name="T9" fmla="*/ 1175667 h 1947"/>
                <a:gd name="T10" fmla="*/ 4387660 w 6936"/>
                <a:gd name="T11" fmla="*/ 18308 h 1947"/>
                <a:gd name="T12" fmla="*/ 4228275 w 6936"/>
                <a:gd name="T13" fmla="*/ 4577 h 1947"/>
                <a:gd name="T14" fmla="*/ 3559381 w 6936"/>
                <a:gd name="T15" fmla="*/ 4577 h 1947"/>
                <a:gd name="T16" fmla="*/ 2493330 w 6936"/>
                <a:gd name="T17" fmla="*/ 4577 h 1947"/>
                <a:gd name="T18" fmla="*/ 1363918 w 6936"/>
                <a:gd name="T19" fmla="*/ 4577 h 1947"/>
                <a:gd name="T20" fmla="*/ 499058 w 6936"/>
                <a:gd name="T21" fmla="*/ 4577 h 1947"/>
                <a:gd name="T22" fmla="*/ 269779 w 6936"/>
                <a:gd name="T23" fmla="*/ 4577 h 1947"/>
                <a:gd name="T24" fmla="*/ 225360 w 6936"/>
                <a:gd name="T25" fmla="*/ 4577 h 1947"/>
                <a:gd name="T26" fmla="*/ 31354 w 6936"/>
                <a:gd name="T27" fmla="*/ 115082 h 1947"/>
                <a:gd name="T28" fmla="*/ 1960 w 6936"/>
                <a:gd name="T29" fmla="*/ 528985 h 1947"/>
                <a:gd name="T30" fmla="*/ 1960 w 6936"/>
                <a:gd name="T31" fmla="*/ 963811 h 1947"/>
                <a:gd name="T32" fmla="*/ 181594 w 6936"/>
                <a:gd name="T33" fmla="*/ 1184167 h 1947"/>
                <a:gd name="T34" fmla="*/ 321383 w 6936"/>
                <a:gd name="T35" fmla="*/ 1188090 h 1947"/>
                <a:gd name="T36" fmla="*/ 955657 w 6936"/>
                <a:gd name="T37" fmla="*/ 1188090 h 1947"/>
                <a:gd name="T38" fmla="*/ 870085 w 6936"/>
                <a:gd name="T39" fmla="*/ 1248247 h 1947"/>
                <a:gd name="T40" fmla="*/ 879884 w 6936"/>
                <a:gd name="T41" fmla="*/ 1265248 h 1947"/>
                <a:gd name="T42" fmla="*/ 990277 w 6936"/>
                <a:gd name="T43" fmla="*/ 1188744 h 1947"/>
                <a:gd name="T44" fmla="*/ 990277 w 6936"/>
                <a:gd name="T45" fmla="*/ 1171090 h 1947"/>
                <a:gd name="T46" fmla="*/ 894254 w 6936"/>
                <a:gd name="T47" fmla="*/ 1097856 h 1947"/>
                <a:gd name="T48" fmla="*/ 879884 w 6936"/>
                <a:gd name="T49" fmla="*/ 1086740 h 1947"/>
                <a:gd name="T50" fmla="*/ 866166 w 6936"/>
                <a:gd name="T51" fmla="*/ 1090663 h 1947"/>
                <a:gd name="T52" fmla="*/ 870085 w 6936"/>
                <a:gd name="T53" fmla="*/ 1103740 h 1947"/>
                <a:gd name="T54" fmla="*/ 953044 w 6936"/>
                <a:gd name="T55" fmla="*/ 1167820 h 1947"/>
                <a:gd name="T56" fmla="*/ 326609 w 6936"/>
                <a:gd name="T57" fmla="*/ 1167820 h 1947"/>
                <a:gd name="T58" fmla="*/ 187473 w 6936"/>
                <a:gd name="T59" fmla="*/ 1164551 h 1947"/>
                <a:gd name="T60" fmla="*/ 38540 w 6936"/>
                <a:gd name="T61" fmla="*/ 1046853 h 1947"/>
                <a:gd name="T62" fmla="*/ 22209 w 6936"/>
                <a:gd name="T63" fmla="*/ 955965 h 1947"/>
                <a:gd name="T64" fmla="*/ 22209 w 6936"/>
                <a:gd name="T65" fmla="*/ 275281 h 1947"/>
                <a:gd name="T66" fmla="*/ 22209 w 6936"/>
                <a:gd name="T67" fmla="*/ 226895 h 1947"/>
                <a:gd name="T68" fmla="*/ 76426 w 6936"/>
                <a:gd name="T69" fmla="*/ 87619 h 1947"/>
                <a:gd name="T70" fmla="*/ 231239 w 6936"/>
                <a:gd name="T71" fmla="*/ 24847 h 1947"/>
                <a:gd name="T72" fmla="*/ 700902 w 6936"/>
                <a:gd name="T73" fmla="*/ 24847 h 1947"/>
                <a:gd name="T74" fmla="*/ 1655253 w 6936"/>
                <a:gd name="T75" fmla="*/ 24847 h 1947"/>
                <a:gd name="T76" fmla="*/ 2781399 w 6936"/>
                <a:gd name="T77" fmla="*/ 24847 h 1947"/>
                <a:gd name="T78" fmla="*/ 3763185 w 6936"/>
                <a:gd name="T79" fmla="*/ 24847 h 1947"/>
                <a:gd name="T80" fmla="*/ 4287718 w 6936"/>
                <a:gd name="T81" fmla="*/ 24847 h 1947"/>
                <a:gd name="T82" fmla="*/ 4332790 w 6936"/>
                <a:gd name="T83" fmla="*/ 25501 h 1947"/>
                <a:gd name="T84" fmla="*/ 4510465 w 6936"/>
                <a:gd name="T85" fmla="*/ 235395 h 1947"/>
                <a:gd name="T86" fmla="*/ 4510465 w 6936"/>
                <a:gd name="T87" fmla="*/ 913463 h 1947"/>
                <a:gd name="T88" fmla="*/ 4510465 w 6936"/>
                <a:gd name="T89" fmla="*/ 964465 h 1947"/>
                <a:gd name="T90" fmla="*/ 4462127 w 6936"/>
                <a:gd name="T91" fmla="*/ 1099163 h 1947"/>
                <a:gd name="T92" fmla="*/ 4309928 w 6936"/>
                <a:gd name="T93" fmla="*/ 1167820 h 1947"/>
                <a:gd name="T94" fmla="*/ 4272694 w 6936"/>
                <a:gd name="T95" fmla="*/ 1167820 h 1947"/>
                <a:gd name="T96" fmla="*/ 3548929 w 6936"/>
                <a:gd name="T97" fmla="*/ 1167820 h 1947"/>
                <a:gd name="T98" fmla="*/ 3453560 w 6936"/>
                <a:gd name="T99" fmla="*/ 1167820 h 1947"/>
                <a:gd name="T100" fmla="*/ 3403262 w 6936"/>
                <a:gd name="T101" fmla="*/ 1103087 h 1947"/>
                <a:gd name="T102" fmla="*/ 3316384 w 6936"/>
                <a:gd name="T103" fmla="*/ 1125972 h 1947"/>
                <a:gd name="T104" fmla="*/ 3309199 w 6936"/>
                <a:gd name="T105" fmla="*/ 1215553 h 1947"/>
                <a:gd name="T106" fmla="*/ 3391504 w 6936"/>
                <a:gd name="T107" fmla="*/ 1252170 h 1947"/>
                <a:gd name="T108" fmla="*/ 3814136 w 6936"/>
                <a:gd name="T109" fmla="*/ 1188090 h 1947"/>
                <a:gd name="T110" fmla="*/ 4285105 w 6936"/>
                <a:gd name="T111" fmla="*/ 1188090 h 1947"/>
                <a:gd name="T112" fmla="*/ 4326258 w 6936"/>
                <a:gd name="T113" fmla="*/ 1186783 h 1947"/>
                <a:gd name="T114" fmla="*/ 4483683 w 6936"/>
                <a:gd name="T115" fmla="*/ 1103740 h 1947"/>
                <a:gd name="T116" fmla="*/ 4530062 w 6936"/>
                <a:gd name="T117" fmla="*/ 410633 h 1947"/>
                <a:gd name="T118" fmla="*/ 4530062 w 6936"/>
                <a:gd name="T119" fmla="*/ 234087 h 19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6936" h="1947">
                  <a:moveTo>
                    <a:pt x="5200" y="1882"/>
                  </a:moveTo>
                  <a:lnTo>
                    <a:pt x="5200" y="1882"/>
                  </a:lnTo>
                  <a:cubicBezTo>
                    <a:pt x="5164" y="1894"/>
                    <a:pt x="5124" y="1883"/>
                    <a:pt x="5100" y="1854"/>
                  </a:cubicBezTo>
                  <a:cubicBezTo>
                    <a:pt x="5077" y="1825"/>
                    <a:pt x="5074" y="1784"/>
                    <a:pt x="5093" y="1753"/>
                  </a:cubicBezTo>
                  <a:cubicBezTo>
                    <a:pt x="5112" y="1722"/>
                    <a:pt x="5149" y="1704"/>
                    <a:pt x="5184" y="1711"/>
                  </a:cubicBezTo>
                  <a:cubicBezTo>
                    <a:pt x="5227" y="1720"/>
                    <a:pt x="5256" y="1756"/>
                    <a:pt x="5257" y="1798"/>
                  </a:cubicBezTo>
                  <a:cubicBezTo>
                    <a:pt x="5256" y="1835"/>
                    <a:pt x="5234" y="1869"/>
                    <a:pt x="5200" y="1882"/>
                  </a:cubicBezTo>
                  <a:close/>
                  <a:moveTo>
                    <a:pt x="6717" y="28"/>
                  </a:moveTo>
                  <a:lnTo>
                    <a:pt x="6717" y="28"/>
                  </a:lnTo>
                  <a:cubicBezTo>
                    <a:pt x="6641" y="0"/>
                    <a:pt x="6554" y="7"/>
                    <a:pt x="6473" y="7"/>
                  </a:cubicBezTo>
                  <a:lnTo>
                    <a:pt x="6068" y="7"/>
                  </a:lnTo>
                  <a:lnTo>
                    <a:pt x="5449" y="7"/>
                  </a:lnTo>
                  <a:lnTo>
                    <a:pt x="4679" y="7"/>
                  </a:lnTo>
                  <a:lnTo>
                    <a:pt x="3817" y="7"/>
                  </a:lnTo>
                  <a:lnTo>
                    <a:pt x="2934" y="7"/>
                  </a:lnTo>
                  <a:lnTo>
                    <a:pt x="2088" y="7"/>
                  </a:lnTo>
                  <a:lnTo>
                    <a:pt x="1342" y="7"/>
                  </a:lnTo>
                  <a:lnTo>
                    <a:pt x="764" y="7"/>
                  </a:lnTo>
                  <a:lnTo>
                    <a:pt x="413" y="7"/>
                  </a:lnTo>
                  <a:cubicBezTo>
                    <a:pt x="391" y="7"/>
                    <a:pt x="368" y="7"/>
                    <a:pt x="345" y="7"/>
                  </a:cubicBezTo>
                  <a:cubicBezTo>
                    <a:pt x="223" y="8"/>
                    <a:pt x="109" y="70"/>
                    <a:pt x="48" y="176"/>
                  </a:cubicBezTo>
                  <a:cubicBezTo>
                    <a:pt x="0" y="260"/>
                    <a:pt x="3" y="348"/>
                    <a:pt x="3" y="440"/>
                  </a:cubicBezTo>
                  <a:lnTo>
                    <a:pt x="3" y="809"/>
                  </a:lnTo>
                  <a:cubicBezTo>
                    <a:pt x="3" y="1031"/>
                    <a:pt x="3" y="1253"/>
                    <a:pt x="3" y="1474"/>
                  </a:cubicBezTo>
                  <a:cubicBezTo>
                    <a:pt x="4" y="1637"/>
                    <a:pt x="116" y="1782"/>
                    <a:pt x="278" y="1811"/>
                  </a:cubicBezTo>
                  <a:cubicBezTo>
                    <a:pt x="347" y="1824"/>
                    <a:pt x="423" y="1817"/>
                    <a:pt x="492" y="1817"/>
                  </a:cubicBezTo>
                  <a:lnTo>
                    <a:pt x="1300" y="1817"/>
                  </a:lnTo>
                  <a:lnTo>
                    <a:pt x="1463" y="1817"/>
                  </a:lnTo>
                  <a:cubicBezTo>
                    <a:pt x="1420" y="1847"/>
                    <a:pt x="1376" y="1878"/>
                    <a:pt x="1332" y="1909"/>
                  </a:cubicBezTo>
                  <a:cubicBezTo>
                    <a:pt x="1316" y="1919"/>
                    <a:pt x="1331" y="1946"/>
                    <a:pt x="1347" y="1935"/>
                  </a:cubicBezTo>
                  <a:cubicBezTo>
                    <a:pt x="1404" y="1896"/>
                    <a:pt x="1460" y="1857"/>
                    <a:pt x="1516" y="1818"/>
                  </a:cubicBezTo>
                  <a:cubicBezTo>
                    <a:pt x="1526" y="1810"/>
                    <a:pt x="1525" y="1798"/>
                    <a:pt x="1516" y="1791"/>
                  </a:cubicBezTo>
                  <a:cubicBezTo>
                    <a:pt x="1467" y="1753"/>
                    <a:pt x="1418" y="1716"/>
                    <a:pt x="1369" y="1679"/>
                  </a:cubicBezTo>
                  <a:cubicBezTo>
                    <a:pt x="1361" y="1673"/>
                    <a:pt x="1355" y="1668"/>
                    <a:pt x="1347" y="1662"/>
                  </a:cubicBezTo>
                  <a:cubicBezTo>
                    <a:pt x="1341" y="1657"/>
                    <a:pt x="1330" y="1661"/>
                    <a:pt x="1326" y="1668"/>
                  </a:cubicBezTo>
                  <a:cubicBezTo>
                    <a:pt x="1322" y="1676"/>
                    <a:pt x="1325" y="1683"/>
                    <a:pt x="1332" y="1688"/>
                  </a:cubicBezTo>
                  <a:cubicBezTo>
                    <a:pt x="1374" y="1721"/>
                    <a:pt x="1417" y="1753"/>
                    <a:pt x="1459" y="1786"/>
                  </a:cubicBezTo>
                  <a:lnTo>
                    <a:pt x="891" y="1786"/>
                  </a:lnTo>
                  <a:lnTo>
                    <a:pt x="500" y="1786"/>
                  </a:lnTo>
                  <a:cubicBezTo>
                    <a:pt x="430" y="1786"/>
                    <a:pt x="355" y="1794"/>
                    <a:pt x="287" y="1781"/>
                  </a:cubicBezTo>
                  <a:cubicBezTo>
                    <a:pt x="186" y="1763"/>
                    <a:pt x="99" y="1695"/>
                    <a:pt x="59" y="1601"/>
                  </a:cubicBezTo>
                  <a:cubicBezTo>
                    <a:pt x="39" y="1557"/>
                    <a:pt x="34" y="1510"/>
                    <a:pt x="34" y="1462"/>
                  </a:cubicBezTo>
                  <a:lnTo>
                    <a:pt x="34" y="1190"/>
                  </a:lnTo>
                  <a:lnTo>
                    <a:pt x="34" y="421"/>
                  </a:lnTo>
                  <a:cubicBezTo>
                    <a:pt x="34" y="396"/>
                    <a:pt x="34" y="371"/>
                    <a:pt x="34" y="347"/>
                  </a:cubicBezTo>
                  <a:cubicBezTo>
                    <a:pt x="34" y="268"/>
                    <a:pt x="62" y="192"/>
                    <a:pt x="117" y="134"/>
                  </a:cubicBezTo>
                  <a:cubicBezTo>
                    <a:pt x="180" y="68"/>
                    <a:pt x="264" y="38"/>
                    <a:pt x="354" y="38"/>
                  </a:cubicBezTo>
                  <a:lnTo>
                    <a:pt x="590" y="38"/>
                  </a:lnTo>
                  <a:lnTo>
                    <a:pt x="1073" y="38"/>
                  </a:lnTo>
                  <a:lnTo>
                    <a:pt x="1742" y="38"/>
                  </a:lnTo>
                  <a:lnTo>
                    <a:pt x="2534" y="38"/>
                  </a:lnTo>
                  <a:lnTo>
                    <a:pt x="3394" y="38"/>
                  </a:lnTo>
                  <a:lnTo>
                    <a:pt x="4258" y="38"/>
                  </a:lnTo>
                  <a:lnTo>
                    <a:pt x="5066" y="38"/>
                  </a:lnTo>
                  <a:lnTo>
                    <a:pt x="5761" y="38"/>
                  </a:lnTo>
                  <a:lnTo>
                    <a:pt x="6281" y="38"/>
                  </a:lnTo>
                  <a:lnTo>
                    <a:pt x="6564" y="38"/>
                  </a:lnTo>
                  <a:cubicBezTo>
                    <a:pt x="6587" y="38"/>
                    <a:pt x="6610" y="37"/>
                    <a:pt x="6633" y="39"/>
                  </a:cubicBezTo>
                  <a:cubicBezTo>
                    <a:pt x="6798" y="57"/>
                    <a:pt x="6905" y="200"/>
                    <a:pt x="6905" y="360"/>
                  </a:cubicBezTo>
                  <a:lnTo>
                    <a:pt x="6905" y="1048"/>
                  </a:lnTo>
                  <a:lnTo>
                    <a:pt x="6905" y="1397"/>
                  </a:lnTo>
                  <a:cubicBezTo>
                    <a:pt x="6905" y="1424"/>
                    <a:pt x="6905" y="1450"/>
                    <a:pt x="6905" y="1475"/>
                  </a:cubicBezTo>
                  <a:cubicBezTo>
                    <a:pt x="6905" y="1551"/>
                    <a:pt x="6880" y="1623"/>
                    <a:pt x="6831" y="1681"/>
                  </a:cubicBezTo>
                  <a:cubicBezTo>
                    <a:pt x="6772" y="1748"/>
                    <a:pt x="6687" y="1785"/>
                    <a:pt x="6598" y="1786"/>
                  </a:cubicBezTo>
                  <a:cubicBezTo>
                    <a:pt x="6579" y="1786"/>
                    <a:pt x="6560" y="1786"/>
                    <a:pt x="6541" y="1786"/>
                  </a:cubicBezTo>
                  <a:lnTo>
                    <a:pt x="6233" y="1786"/>
                  </a:lnTo>
                  <a:lnTo>
                    <a:pt x="5433" y="1786"/>
                  </a:lnTo>
                  <a:lnTo>
                    <a:pt x="5287" y="1786"/>
                  </a:lnTo>
                  <a:cubicBezTo>
                    <a:pt x="5282" y="1742"/>
                    <a:pt x="5253" y="1703"/>
                    <a:pt x="5210" y="1687"/>
                  </a:cubicBezTo>
                  <a:cubicBezTo>
                    <a:pt x="5164" y="1669"/>
                    <a:pt x="5108" y="1684"/>
                    <a:pt x="5077" y="1722"/>
                  </a:cubicBezTo>
                  <a:cubicBezTo>
                    <a:pt x="5046" y="1761"/>
                    <a:pt x="5041" y="1816"/>
                    <a:pt x="5066" y="1859"/>
                  </a:cubicBezTo>
                  <a:cubicBezTo>
                    <a:pt x="5092" y="1902"/>
                    <a:pt x="5142" y="1924"/>
                    <a:pt x="5192" y="1915"/>
                  </a:cubicBezTo>
                  <a:cubicBezTo>
                    <a:pt x="5241" y="1906"/>
                    <a:pt x="5278" y="1865"/>
                    <a:pt x="5286" y="1817"/>
                  </a:cubicBezTo>
                  <a:lnTo>
                    <a:pt x="5839" y="1817"/>
                  </a:lnTo>
                  <a:lnTo>
                    <a:pt x="6560" y="1817"/>
                  </a:lnTo>
                  <a:cubicBezTo>
                    <a:pt x="6581" y="1817"/>
                    <a:pt x="6603" y="1818"/>
                    <a:pt x="6623" y="1815"/>
                  </a:cubicBezTo>
                  <a:cubicBezTo>
                    <a:pt x="6717" y="1809"/>
                    <a:pt x="6806" y="1762"/>
                    <a:pt x="6864" y="1688"/>
                  </a:cubicBezTo>
                  <a:cubicBezTo>
                    <a:pt x="6930" y="1604"/>
                    <a:pt x="6935" y="1509"/>
                    <a:pt x="6935" y="1409"/>
                  </a:cubicBezTo>
                  <a:lnTo>
                    <a:pt x="6935" y="628"/>
                  </a:lnTo>
                  <a:lnTo>
                    <a:pt x="6935" y="358"/>
                  </a:lnTo>
                  <a:cubicBezTo>
                    <a:pt x="6935" y="213"/>
                    <a:pt x="6856" y="81"/>
                    <a:pt x="6717" y="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600" dirty="0">
                <a:latin typeface="Poppins" pitchFamily="2" charset="77"/>
              </a:endParaRPr>
            </a:p>
          </p:txBody>
        </p:sp>
        <p:sp>
          <p:nvSpPr>
            <p:cNvPr id="9" name="Freeform 219"/>
            <p:cNvSpPr>
              <a:spLocks noChangeArrowheads="1"/>
            </p:cNvSpPr>
            <p:nvPr/>
          </p:nvSpPr>
          <p:spPr bwMode="auto">
            <a:xfrm>
              <a:off x="2656811" y="10298015"/>
              <a:ext cx="8593089" cy="2218301"/>
            </a:xfrm>
            <a:prstGeom prst="roundRect">
              <a:avLst>
                <a:gd name="adj" fmla="val 1746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600" dirty="0">
                <a:latin typeface="Poppins" pitchFamily="2" charset="77"/>
              </a:endParaRPr>
            </a:p>
          </p:txBody>
        </p:sp>
        <p:sp>
          <p:nvSpPr>
            <p:cNvPr id="10" name="Freeform 291"/>
            <p:cNvSpPr>
              <a:spLocks noChangeArrowheads="1"/>
            </p:cNvSpPr>
            <p:nvPr/>
          </p:nvSpPr>
          <p:spPr bwMode="auto">
            <a:xfrm>
              <a:off x="2442672" y="10122309"/>
              <a:ext cx="8637012" cy="2426954"/>
            </a:xfrm>
            <a:custGeom>
              <a:avLst/>
              <a:gdLst>
                <a:gd name="T0" fmla="*/ 3396730 w 6936"/>
                <a:gd name="T1" fmla="*/ 1229960 h 1948"/>
                <a:gd name="T2" fmla="*/ 3331408 w 6936"/>
                <a:gd name="T3" fmla="*/ 1211661 h 1948"/>
                <a:gd name="T4" fmla="*/ 3326836 w 6936"/>
                <a:gd name="T5" fmla="*/ 1145654 h 1948"/>
                <a:gd name="T6" fmla="*/ 3386278 w 6936"/>
                <a:gd name="T7" fmla="*/ 1118205 h 1948"/>
                <a:gd name="T8" fmla="*/ 3433963 w 6936"/>
                <a:gd name="T9" fmla="*/ 1175717 h 1948"/>
                <a:gd name="T10" fmla="*/ 4387660 w 6936"/>
                <a:gd name="T11" fmla="*/ 18953 h 1948"/>
                <a:gd name="T12" fmla="*/ 4228275 w 6936"/>
                <a:gd name="T13" fmla="*/ 4575 h 1948"/>
                <a:gd name="T14" fmla="*/ 3559381 w 6936"/>
                <a:gd name="T15" fmla="*/ 4575 h 1948"/>
                <a:gd name="T16" fmla="*/ 2493330 w 6936"/>
                <a:gd name="T17" fmla="*/ 4575 h 1948"/>
                <a:gd name="T18" fmla="*/ 1363918 w 6936"/>
                <a:gd name="T19" fmla="*/ 4575 h 1948"/>
                <a:gd name="T20" fmla="*/ 499058 w 6936"/>
                <a:gd name="T21" fmla="*/ 4575 h 1948"/>
                <a:gd name="T22" fmla="*/ 269779 w 6936"/>
                <a:gd name="T23" fmla="*/ 4575 h 1948"/>
                <a:gd name="T24" fmla="*/ 225360 w 6936"/>
                <a:gd name="T25" fmla="*/ 4575 h 1948"/>
                <a:gd name="T26" fmla="*/ 31354 w 6936"/>
                <a:gd name="T27" fmla="*/ 115023 h 1948"/>
                <a:gd name="T28" fmla="*/ 1960 w 6936"/>
                <a:gd name="T29" fmla="*/ 529367 h 1948"/>
                <a:gd name="T30" fmla="*/ 1960 w 6936"/>
                <a:gd name="T31" fmla="*/ 963970 h 1948"/>
                <a:gd name="T32" fmla="*/ 181594 w 6936"/>
                <a:gd name="T33" fmla="*/ 1183559 h 1948"/>
                <a:gd name="T34" fmla="*/ 321383 w 6936"/>
                <a:gd name="T35" fmla="*/ 1187480 h 1948"/>
                <a:gd name="T36" fmla="*/ 955657 w 6936"/>
                <a:gd name="T37" fmla="*/ 1187480 h 1948"/>
                <a:gd name="T38" fmla="*/ 870085 w 6936"/>
                <a:gd name="T39" fmla="*/ 1247606 h 1948"/>
                <a:gd name="T40" fmla="*/ 879884 w 6936"/>
                <a:gd name="T41" fmla="*/ 1264598 h 1948"/>
                <a:gd name="T42" fmla="*/ 990277 w 6936"/>
                <a:gd name="T43" fmla="*/ 1187480 h 1948"/>
                <a:gd name="T44" fmla="*/ 990277 w 6936"/>
                <a:gd name="T45" fmla="*/ 1170488 h 1948"/>
                <a:gd name="T46" fmla="*/ 894254 w 6936"/>
                <a:gd name="T47" fmla="*/ 1097292 h 1948"/>
                <a:gd name="T48" fmla="*/ 879884 w 6936"/>
                <a:gd name="T49" fmla="*/ 1086182 h 1948"/>
                <a:gd name="T50" fmla="*/ 866166 w 6936"/>
                <a:gd name="T51" fmla="*/ 1090103 h 1948"/>
                <a:gd name="T52" fmla="*/ 870085 w 6936"/>
                <a:gd name="T53" fmla="*/ 1103827 h 1948"/>
                <a:gd name="T54" fmla="*/ 953044 w 6936"/>
                <a:gd name="T55" fmla="*/ 1167221 h 1948"/>
                <a:gd name="T56" fmla="*/ 326609 w 6936"/>
                <a:gd name="T57" fmla="*/ 1167221 h 1948"/>
                <a:gd name="T58" fmla="*/ 187473 w 6936"/>
                <a:gd name="T59" fmla="*/ 1163953 h 1948"/>
                <a:gd name="T60" fmla="*/ 38540 w 6936"/>
                <a:gd name="T61" fmla="*/ 1046970 h 1948"/>
                <a:gd name="T62" fmla="*/ 22209 w 6936"/>
                <a:gd name="T63" fmla="*/ 955474 h 1948"/>
                <a:gd name="T64" fmla="*/ 22209 w 6936"/>
                <a:gd name="T65" fmla="*/ 275140 h 1948"/>
                <a:gd name="T66" fmla="*/ 22209 w 6936"/>
                <a:gd name="T67" fmla="*/ 226778 h 1948"/>
                <a:gd name="T68" fmla="*/ 76426 w 6936"/>
                <a:gd name="T69" fmla="*/ 87574 h 1948"/>
                <a:gd name="T70" fmla="*/ 231239 w 6936"/>
                <a:gd name="T71" fmla="*/ 24834 h 1948"/>
                <a:gd name="T72" fmla="*/ 700902 w 6936"/>
                <a:gd name="T73" fmla="*/ 24834 h 1948"/>
                <a:gd name="T74" fmla="*/ 1655253 w 6936"/>
                <a:gd name="T75" fmla="*/ 24834 h 1948"/>
                <a:gd name="T76" fmla="*/ 2781399 w 6936"/>
                <a:gd name="T77" fmla="*/ 24834 h 1948"/>
                <a:gd name="T78" fmla="*/ 3763185 w 6936"/>
                <a:gd name="T79" fmla="*/ 24834 h 1948"/>
                <a:gd name="T80" fmla="*/ 4287718 w 6936"/>
                <a:gd name="T81" fmla="*/ 24834 h 1948"/>
                <a:gd name="T82" fmla="*/ 4332790 w 6936"/>
                <a:gd name="T83" fmla="*/ 26142 h 1948"/>
                <a:gd name="T84" fmla="*/ 4510465 w 6936"/>
                <a:gd name="T85" fmla="*/ 235274 h 1948"/>
                <a:gd name="T86" fmla="*/ 4510465 w 6936"/>
                <a:gd name="T87" fmla="*/ 913648 h 1948"/>
                <a:gd name="T88" fmla="*/ 4510465 w 6936"/>
                <a:gd name="T89" fmla="*/ 964624 h 1948"/>
                <a:gd name="T90" fmla="*/ 4462127 w 6936"/>
                <a:gd name="T91" fmla="*/ 1098599 h 1948"/>
                <a:gd name="T92" fmla="*/ 4309928 w 6936"/>
                <a:gd name="T93" fmla="*/ 1167221 h 1948"/>
                <a:gd name="T94" fmla="*/ 4272694 w 6936"/>
                <a:gd name="T95" fmla="*/ 1167221 h 1948"/>
                <a:gd name="T96" fmla="*/ 3548929 w 6936"/>
                <a:gd name="T97" fmla="*/ 1167221 h 1948"/>
                <a:gd name="T98" fmla="*/ 3453560 w 6936"/>
                <a:gd name="T99" fmla="*/ 1167221 h 1948"/>
                <a:gd name="T100" fmla="*/ 3403262 w 6936"/>
                <a:gd name="T101" fmla="*/ 1102520 h 1948"/>
                <a:gd name="T102" fmla="*/ 3316384 w 6936"/>
                <a:gd name="T103" fmla="*/ 1125394 h 1948"/>
                <a:gd name="T104" fmla="*/ 3309199 w 6936"/>
                <a:gd name="T105" fmla="*/ 1214929 h 1948"/>
                <a:gd name="T106" fmla="*/ 3391504 w 6936"/>
                <a:gd name="T107" fmla="*/ 1251527 h 1948"/>
                <a:gd name="T108" fmla="*/ 3814136 w 6936"/>
                <a:gd name="T109" fmla="*/ 1187480 h 1948"/>
                <a:gd name="T110" fmla="*/ 4285105 w 6936"/>
                <a:gd name="T111" fmla="*/ 1187480 h 1948"/>
                <a:gd name="T112" fmla="*/ 4326258 w 6936"/>
                <a:gd name="T113" fmla="*/ 1186827 h 1948"/>
                <a:gd name="T114" fmla="*/ 4483683 w 6936"/>
                <a:gd name="T115" fmla="*/ 1103174 h 1948"/>
                <a:gd name="T116" fmla="*/ 4530062 w 6936"/>
                <a:gd name="T117" fmla="*/ 410423 h 1948"/>
                <a:gd name="T118" fmla="*/ 4530062 w 6936"/>
                <a:gd name="T119" fmla="*/ 234621 h 194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6936" h="1948">
                  <a:moveTo>
                    <a:pt x="5200" y="1882"/>
                  </a:moveTo>
                  <a:lnTo>
                    <a:pt x="5200" y="1882"/>
                  </a:lnTo>
                  <a:cubicBezTo>
                    <a:pt x="5164" y="1895"/>
                    <a:pt x="5124" y="1884"/>
                    <a:pt x="5100" y="1854"/>
                  </a:cubicBezTo>
                  <a:cubicBezTo>
                    <a:pt x="5077" y="1826"/>
                    <a:pt x="5074" y="1785"/>
                    <a:pt x="5093" y="1753"/>
                  </a:cubicBezTo>
                  <a:cubicBezTo>
                    <a:pt x="5112" y="1722"/>
                    <a:pt x="5149" y="1705"/>
                    <a:pt x="5184" y="1711"/>
                  </a:cubicBezTo>
                  <a:cubicBezTo>
                    <a:pt x="5227" y="1720"/>
                    <a:pt x="5256" y="1756"/>
                    <a:pt x="5257" y="1799"/>
                  </a:cubicBezTo>
                  <a:cubicBezTo>
                    <a:pt x="5256" y="1835"/>
                    <a:pt x="5234" y="1869"/>
                    <a:pt x="5200" y="1882"/>
                  </a:cubicBezTo>
                  <a:close/>
                  <a:moveTo>
                    <a:pt x="6717" y="29"/>
                  </a:moveTo>
                  <a:lnTo>
                    <a:pt x="6717" y="29"/>
                  </a:lnTo>
                  <a:cubicBezTo>
                    <a:pt x="6641" y="0"/>
                    <a:pt x="6554" y="7"/>
                    <a:pt x="6473" y="7"/>
                  </a:cubicBezTo>
                  <a:lnTo>
                    <a:pt x="6068" y="7"/>
                  </a:lnTo>
                  <a:lnTo>
                    <a:pt x="5449" y="7"/>
                  </a:lnTo>
                  <a:lnTo>
                    <a:pt x="4679" y="7"/>
                  </a:lnTo>
                  <a:lnTo>
                    <a:pt x="3817" y="7"/>
                  </a:lnTo>
                  <a:lnTo>
                    <a:pt x="2934" y="7"/>
                  </a:lnTo>
                  <a:lnTo>
                    <a:pt x="2088" y="7"/>
                  </a:lnTo>
                  <a:lnTo>
                    <a:pt x="1342" y="7"/>
                  </a:lnTo>
                  <a:lnTo>
                    <a:pt x="764" y="7"/>
                  </a:lnTo>
                  <a:lnTo>
                    <a:pt x="413" y="7"/>
                  </a:lnTo>
                  <a:cubicBezTo>
                    <a:pt x="391" y="7"/>
                    <a:pt x="368" y="7"/>
                    <a:pt x="345" y="7"/>
                  </a:cubicBezTo>
                  <a:cubicBezTo>
                    <a:pt x="223" y="8"/>
                    <a:pt x="109" y="70"/>
                    <a:pt x="48" y="176"/>
                  </a:cubicBezTo>
                  <a:cubicBezTo>
                    <a:pt x="0" y="260"/>
                    <a:pt x="3" y="349"/>
                    <a:pt x="3" y="440"/>
                  </a:cubicBezTo>
                  <a:lnTo>
                    <a:pt x="3" y="810"/>
                  </a:lnTo>
                  <a:cubicBezTo>
                    <a:pt x="3" y="1031"/>
                    <a:pt x="3" y="1253"/>
                    <a:pt x="3" y="1475"/>
                  </a:cubicBezTo>
                  <a:cubicBezTo>
                    <a:pt x="4" y="1637"/>
                    <a:pt x="116" y="1782"/>
                    <a:pt x="278" y="1811"/>
                  </a:cubicBezTo>
                  <a:cubicBezTo>
                    <a:pt x="347" y="1824"/>
                    <a:pt x="423" y="1817"/>
                    <a:pt x="492" y="1817"/>
                  </a:cubicBezTo>
                  <a:lnTo>
                    <a:pt x="1300" y="1817"/>
                  </a:lnTo>
                  <a:lnTo>
                    <a:pt x="1463" y="1817"/>
                  </a:lnTo>
                  <a:cubicBezTo>
                    <a:pt x="1420" y="1848"/>
                    <a:pt x="1376" y="1878"/>
                    <a:pt x="1332" y="1909"/>
                  </a:cubicBezTo>
                  <a:cubicBezTo>
                    <a:pt x="1316" y="1920"/>
                    <a:pt x="1331" y="1947"/>
                    <a:pt x="1347" y="1935"/>
                  </a:cubicBezTo>
                  <a:cubicBezTo>
                    <a:pt x="1404" y="1896"/>
                    <a:pt x="1460" y="1857"/>
                    <a:pt x="1516" y="1817"/>
                  </a:cubicBezTo>
                  <a:cubicBezTo>
                    <a:pt x="1526" y="1811"/>
                    <a:pt x="1525" y="1799"/>
                    <a:pt x="1516" y="1791"/>
                  </a:cubicBezTo>
                  <a:cubicBezTo>
                    <a:pt x="1467" y="1753"/>
                    <a:pt x="1418" y="1716"/>
                    <a:pt x="1369" y="1679"/>
                  </a:cubicBezTo>
                  <a:cubicBezTo>
                    <a:pt x="1361" y="1673"/>
                    <a:pt x="1355" y="1668"/>
                    <a:pt x="1347" y="1662"/>
                  </a:cubicBezTo>
                  <a:cubicBezTo>
                    <a:pt x="1341" y="1657"/>
                    <a:pt x="1330" y="1661"/>
                    <a:pt x="1326" y="1668"/>
                  </a:cubicBezTo>
                  <a:cubicBezTo>
                    <a:pt x="1322" y="1676"/>
                    <a:pt x="1325" y="1684"/>
                    <a:pt x="1332" y="1689"/>
                  </a:cubicBezTo>
                  <a:cubicBezTo>
                    <a:pt x="1374" y="1721"/>
                    <a:pt x="1417" y="1753"/>
                    <a:pt x="1459" y="1786"/>
                  </a:cubicBezTo>
                  <a:lnTo>
                    <a:pt x="891" y="1786"/>
                  </a:lnTo>
                  <a:lnTo>
                    <a:pt x="500" y="1786"/>
                  </a:lnTo>
                  <a:cubicBezTo>
                    <a:pt x="430" y="1786"/>
                    <a:pt x="355" y="1794"/>
                    <a:pt x="287" y="1781"/>
                  </a:cubicBezTo>
                  <a:cubicBezTo>
                    <a:pt x="186" y="1764"/>
                    <a:pt x="99" y="1695"/>
                    <a:pt x="59" y="1602"/>
                  </a:cubicBezTo>
                  <a:cubicBezTo>
                    <a:pt x="39" y="1557"/>
                    <a:pt x="34" y="1510"/>
                    <a:pt x="34" y="1462"/>
                  </a:cubicBezTo>
                  <a:lnTo>
                    <a:pt x="34" y="1190"/>
                  </a:lnTo>
                  <a:lnTo>
                    <a:pt x="34" y="421"/>
                  </a:lnTo>
                  <a:cubicBezTo>
                    <a:pt x="34" y="396"/>
                    <a:pt x="34" y="372"/>
                    <a:pt x="34" y="347"/>
                  </a:cubicBezTo>
                  <a:cubicBezTo>
                    <a:pt x="34" y="268"/>
                    <a:pt x="62" y="192"/>
                    <a:pt x="117" y="134"/>
                  </a:cubicBezTo>
                  <a:cubicBezTo>
                    <a:pt x="180" y="68"/>
                    <a:pt x="264" y="38"/>
                    <a:pt x="354" y="38"/>
                  </a:cubicBezTo>
                  <a:lnTo>
                    <a:pt x="590" y="38"/>
                  </a:lnTo>
                  <a:lnTo>
                    <a:pt x="1073" y="38"/>
                  </a:lnTo>
                  <a:lnTo>
                    <a:pt x="1742" y="38"/>
                  </a:lnTo>
                  <a:lnTo>
                    <a:pt x="2534" y="38"/>
                  </a:lnTo>
                  <a:lnTo>
                    <a:pt x="3394" y="38"/>
                  </a:lnTo>
                  <a:lnTo>
                    <a:pt x="4258" y="38"/>
                  </a:lnTo>
                  <a:lnTo>
                    <a:pt x="5066" y="38"/>
                  </a:lnTo>
                  <a:lnTo>
                    <a:pt x="5761" y="38"/>
                  </a:lnTo>
                  <a:lnTo>
                    <a:pt x="6281" y="38"/>
                  </a:lnTo>
                  <a:lnTo>
                    <a:pt x="6564" y="38"/>
                  </a:lnTo>
                  <a:cubicBezTo>
                    <a:pt x="6587" y="38"/>
                    <a:pt x="6610" y="37"/>
                    <a:pt x="6633" y="40"/>
                  </a:cubicBezTo>
                  <a:cubicBezTo>
                    <a:pt x="6798" y="58"/>
                    <a:pt x="6905" y="200"/>
                    <a:pt x="6905" y="360"/>
                  </a:cubicBezTo>
                  <a:lnTo>
                    <a:pt x="6905" y="1048"/>
                  </a:lnTo>
                  <a:lnTo>
                    <a:pt x="6905" y="1398"/>
                  </a:lnTo>
                  <a:cubicBezTo>
                    <a:pt x="6905" y="1424"/>
                    <a:pt x="6905" y="1450"/>
                    <a:pt x="6905" y="1476"/>
                  </a:cubicBezTo>
                  <a:cubicBezTo>
                    <a:pt x="6905" y="1551"/>
                    <a:pt x="6880" y="1623"/>
                    <a:pt x="6831" y="1681"/>
                  </a:cubicBezTo>
                  <a:cubicBezTo>
                    <a:pt x="6772" y="1748"/>
                    <a:pt x="6687" y="1785"/>
                    <a:pt x="6598" y="1786"/>
                  </a:cubicBezTo>
                  <a:cubicBezTo>
                    <a:pt x="6579" y="1786"/>
                    <a:pt x="6560" y="1786"/>
                    <a:pt x="6541" y="1786"/>
                  </a:cubicBezTo>
                  <a:lnTo>
                    <a:pt x="6233" y="1786"/>
                  </a:lnTo>
                  <a:lnTo>
                    <a:pt x="5433" y="1786"/>
                  </a:lnTo>
                  <a:lnTo>
                    <a:pt x="5287" y="1786"/>
                  </a:lnTo>
                  <a:cubicBezTo>
                    <a:pt x="5282" y="1742"/>
                    <a:pt x="5253" y="1703"/>
                    <a:pt x="5210" y="1687"/>
                  </a:cubicBezTo>
                  <a:cubicBezTo>
                    <a:pt x="5164" y="1670"/>
                    <a:pt x="5108" y="1684"/>
                    <a:pt x="5077" y="1722"/>
                  </a:cubicBezTo>
                  <a:cubicBezTo>
                    <a:pt x="5046" y="1761"/>
                    <a:pt x="5041" y="1816"/>
                    <a:pt x="5066" y="1859"/>
                  </a:cubicBezTo>
                  <a:cubicBezTo>
                    <a:pt x="5092" y="1903"/>
                    <a:pt x="5142" y="1924"/>
                    <a:pt x="5192" y="1915"/>
                  </a:cubicBezTo>
                  <a:cubicBezTo>
                    <a:pt x="5241" y="1906"/>
                    <a:pt x="5278" y="1865"/>
                    <a:pt x="5286" y="1817"/>
                  </a:cubicBezTo>
                  <a:lnTo>
                    <a:pt x="5839" y="1817"/>
                  </a:lnTo>
                  <a:lnTo>
                    <a:pt x="6560" y="1817"/>
                  </a:lnTo>
                  <a:cubicBezTo>
                    <a:pt x="6581" y="1817"/>
                    <a:pt x="6603" y="1817"/>
                    <a:pt x="6623" y="1816"/>
                  </a:cubicBezTo>
                  <a:cubicBezTo>
                    <a:pt x="6717" y="1809"/>
                    <a:pt x="6806" y="1763"/>
                    <a:pt x="6864" y="1688"/>
                  </a:cubicBezTo>
                  <a:cubicBezTo>
                    <a:pt x="6930" y="1604"/>
                    <a:pt x="6935" y="1509"/>
                    <a:pt x="6935" y="1409"/>
                  </a:cubicBezTo>
                  <a:lnTo>
                    <a:pt x="6935" y="628"/>
                  </a:lnTo>
                  <a:lnTo>
                    <a:pt x="6935" y="359"/>
                  </a:lnTo>
                  <a:cubicBezTo>
                    <a:pt x="6935" y="213"/>
                    <a:pt x="6856" y="81"/>
                    <a:pt x="6717" y="2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600" dirty="0">
                <a:latin typeface="Poppins" pitchFamily="2" charset="77"/>
              </a:endParaRPr>
            </a:p>
          </p:txBody>
        </p:sp>
        <p:sp>
          <p:nvSpPr>
            <p:cNvPr id="11" name="Freeform 294"/>
            <p:cNvSpPr>
              <a:spLocks noChangeArrowheads="1"/>
            </p:cNvSpPr>
            <p:nvPr/>
          </p:nvSpPr>
          <p:spPr bwMode="auto">
            <a:xfrm>
              <a:off x="13352871" y="4636953"/>
              <a:ext cx="8593089" cy="2218301"/>
            </a:xfrm>
            <a:prstGeom prst="roundRect">
              <a:avLst>
                <a:gd name="adj" fmla="val 1746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600" dirty="0">
                <a:latin typeface="Poppins" pitchFamily="2" charset="77"/>
              </a:endParaRPr>
            </a:p>
          </p:txBody>
        </p:sp>
        <p:sp>
          <p:nvSpPr>
            <p:cNvPr id="12" name="Freeform 366"/>
            <p:cNvSpPr>
              <a:spLocks noChangeArrowheads="1"/>
            </p:cNvSpPr>
            <p:nvPr/>
          </p:nvSpPr>
          <p:spPr bwMode="auto">
            <a:xfrm>
              <a:off x="13138732" y="4461246"/>
              <a:ext cx="8637012" cy="2421464"/>
            </a:xfrm>
            <a:custGeom>
              <a:avLst/>
              <a:gdLst>
                <a:gd name="T0" fmla="*/ 3395587 w 6937"/>
                <a:gd name="T1" fmla="*/ 1227787 h 1946"/>
                <a:gd name="T2" fmla="*/ 3330928 w 6937"/>
                <a:gd name="T3" fmla="*/ 1210163 h 1946"/>
                <a:gd name="T4" fmla="*/ 3326356 w 6937"/>
                <a:gd name="T5" fmla="*/ 1144237 h 1946"/>
                <a:gd name="T6" fmla="*/ 3386443 w 6937"/>
                <a:gd name="T7" fmla="*/ 1116822 h 1946"/>
                <a:gd name="T8" fmla="*/ 3433468 w 6937"/>
                <a:gd name="T9" fmla="*/ 1173610 h 1946"/>
                <a:gd name="T10" fmla="*/ 4387681 w 6937"/>
                <a:gd name="T11" fmla="*/ 18929 h 1946"/>
                <a:gd name="T12" fmla="*/ 4227013 w 6937"/>
                <a:gd name="T13" fmla="*/ 4569 h 1946"/>
                <a:gd name="T14" fmla="*/ 3558868 w 6937"/>
                <a:gd name="T15" fmla="*/ 4569 h 1946"/>
                <a:gd name="T16" fmla="*/ 2492971 w 6937"/>
                <a:gd name="T17" fmla="*/ 4569 h 1946"/>
                <a:gd name="T18" fmla="*/ 1363721 w 6937"/>
                <a:gd name="T19" fmla="*/ 4569 h 1946"/>
                <a:gd name="T20" fmla="*/ 498986 w 6937"/>
                <a:gd name="T21" fmla="*/ 4569 h 1946"/>
                <a:gd name="T22" fmla="*/ 269740 w 6937"/>
                <a:gd name="T23" fmla="*/ 4569 h 1946"/>
                <a:gd name="T24" fmla="*/ 225327 w 6937"/>
                <a:gd name="T25" fmla="*/ 4569 h 1946"/>
                <a:gd name="T26" fmla="*/ 30697 w 6937"/>
                <a:gd name="T27" fmla="*/ 114881 h 1946"/>
                <a:gd name="T28" fmla="*/ 1959 w 6937"/>
                <a:gd name="T29" fmla="*/ 528059 h 1946"/>
                <a:gd name="T30" fmla="*/ 1959 w 6937"/>
                <a:gd name="T31" fmla="*/ 962125 h 1946"/>
                <a:gd name="T32" fmla="*/ 182221 w 6937"/>
                <a:gd name="T33" fmla="*/ 1182095 h 1946"/>
                <a:gd name="T34" fmla="*/ 321337 w 6937"/>
                <a:gd name="T35" fmla="*/ 1186012 h 1946"/>
                <a:gd name="T36" fmla="*/ 956172 w 6937"/>
                <a:gd name="T37" fmla="*/ 1186012 h 1946"/>
                <a:gd name="T38" fmla="*/ 869960 w 6937"/>
                <a:gd name="T39" fmla="*/ 1245410 h 1946"/>
                <a:gd name="T40" fmla="*/ 879757 w 6937"/>
                <a:gd name="T41" fmla="*/ 1262381 h 1946"/>
                <a:gd name="T42" fmla="*/ 990135 w 6937"/>
                <a:gd name="T43" fmla="*/ 1186012 h 1946"/>
                <a:gd name="T44" fmla="*/ 990135 w 6937"/>
                <a:gd name="T45" fmla="*/ 1169041 h 1946"/>
                <a:gd name="T46" fmla="*/ 893472 w 6937"/>
                <a:gd name="T47" fmla="*/ 1095282 h 1946"/>
                <a:gd name="T48" fmla="*/ 879757 w 6937"/>
                <a:gd name="T49" fmla="*/ 1084838 h 1946"/>
                <a:gd name="T50" fmla="*/ 866041 w 6937"/>
                <a:gd name="T51" fmla="*/ 1088102 h 1946"/>
                <a:gd name="T52" fmla="*/ 869960 w 6937"/>
                <a:gd name="T53" fmla="*/ 1101809 h 1946"/>
                <a:gd name="T54" fmla="*/ 953560 w 6937"/>
                <a:gd name="T55" fmla="*/ 1165777 h 1946"/>
                <a:gd name="T56" fmla="*/ 325908 w 6937"/>
                <a:gd name="T57" fmla="*/ 1165777 h 1946"/>
                <a:gd name="T58" fmla="*/ 187446 w 6937"/>
                <a:gd name="T59" fmla="*/ 1162513 h 1946"/>
                <a:gd name="T60" fmla="*/ 37881 w 6937"/>
                <a:gd name="T61" fmla="*/ 1045022 h 1946"/>
                <a:gd name="T62" fmla="*/ 21553 w 6937"/>
                <a:gd name="T63" fmla="*/ 953640 h 1946"/>
                <a:gd name="T64" fmla="*/ 21553 w 6937"/>
                <a:gd name="T65" fmla="*/ 274147 h 1946"/>
                <a:gd name="T66" fmla="*/ 21553 w 6937"/>
                <a:gd name="T67" fmla="*/ 225845 h 1946"/>
                <a:gd name="T68" fmla="*/ 76415 w 6937"/>
                <a:gd name="T69" fmla="*/ 87466 h 1946"/>
                <a:gd name="T70" fmla="*/ 230552 w 6937"/>
                <a:gd name="T71" fmla="*/ 24151 h 1946"/>
                <a:gd name="T72" fmla="*/ 700801 w 6937"/>
                <a:gd name="T73" fmla="*/ 24151 h 1946"/>
                <a:gd name="T74" fmla="*/ 1654361 w 6937"/>
                <a:gd name="T75" fmla="*/ 24151 h 1946"/>
                <a:gd name="T76" fmla="*/ 2781651 w 6937"/>
                <a:gd name="T77" fmla="*/ 24151 h 1946"/>
                <a:gd name="T78" fmla="*/ 3762642 w 6937"/>
                <a:gd name="T79" fmla="*/ 24151 h 1946"/>
                <a:gd name="T80" fmla="*/ 4287100 w 6937"/>
                <a:gd name="T81" fmla="*/ 24151 h 1946"/>
                <a:gd name="T82" fmla="*/ 4332166 w 6937"/>
                <a:gd name="T83" fmla="*/ 26109 h 1946"/>
                <a:gd name="T84" fmla="*/ 4509815 w 6937"/>
                <a:gd name="T85" fmla="*/ 234330 h 1946"/>
                <a:gd name="T86" fmla="*/ 4509815 w 6937"/>
                <a:gd name="T87" fmla="*/ 911865 h 1946"/>
                <a:gd name="T88" fmla="*/ 4509815 w 6937"/>
                <a:gd name="T89" fmla="*/ 962778 h 1946"/>
                <a:gd name="T90" fmla="*/ 4460831 w 6937"/>
                <a:gd name="T91" fmla="*/ 1096588 h 1946"/>
                <a:gd name="T92" fmla="*/ 4309306 w 6937"/>
                <a:gd name="T93" fmla="*/ 1165777 h 1946"/>
                <a:gd name="T94" fmla="*/ 4271425 w 6937"/>
                <a:gd name="T95" fmla="*/ 1165777 h 1946"/>
                <a:gd name="T96" fmla="*/ 3547765 w 6937"/>
                <a:gd name="T97" fmla="*/ 1165777 h 1946"/>
                <a:gd name="T98" fmla="*/ 3453062 w 6937"/>
                <a:gd name="T99" fmla="*/ 1165777 h 1946"/>
                <a:gd name="T100" fmla="*/ 3402771 w 6937"/>
                <a:gd name="T101" fmla="*/ 1100504 h 1946"/>
                <a:gd name="T102" fmla="*/ 3315906 w 6937"/>
                <a:gd name="T103" fmla="*/ 1124002 h 1946"/>
                <a:gd name="T104" fmla="*/ 3308722 w 6937"/>
                <a:gd name="T105" fmla="*/ 1213426 h 1946"/>
                <a:gd name="T106" fmla="*/ 3390362 w 6937"/>
                <a:gd name="T107" fmla="*/ 1249979 h 1946"/>
                <a:gd name="T108" fmla="*/ 3814239 w 6937"/>
                <a:gd name="T109" fmla="*/ 1186012 h 1946"/>
                <a:gd name="T110" fmla="*/ 4284488 w 6937"/>
                <a:gd name="T111" fmla="*/ 1186012 h 1946"/>
                <a:gd name="T112" fmla="*/ 4325634 w 6937"/>
                <a:gd name="T113" fmla="*/ 1185359 h 1946"/>
                <a:gd name="T114" fmla="*/ 4482384 w 6937"/>
                <a:gd name="T115" fmla="*/ 1101809 h 1946"/>
                <a:gd name="T116" fmla="*/ 4530062 w 6937"/>
                <a:gd name="T117" fmla="*/ 409915 h 1946"/>
                <a:gd name="T118" fmla="*/ 4530062 w 6937"/>
                <a:gd name="T119" fmla="*/ 233678 h 194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6937" h="1946">
                  <a:moveTo>
                    <a:pt x="5199" y="1881"/>
                  </a:moveTo>
                  <a:lnTo>
                    <a:pt x="5199" y="1881"/>
                  </a:lnTo>
                  <a:cubicBezTo>
                    <a:pt x="5164" y="1894"/>
                    <a:pt x="5123" y="1883"/>
                    <a:pt x="5100" y="1854"/>
                  </a:cubicBezTo>
                  <a:cubicBezTo>
                    <a:pt x="5076" y="1825"/>
                    <a:pt x="5074" y="1784"/>
                    <a:pt x="5093" y="1753"/>
                  </a:cubicBezTo>
                  <a:cubicBezTo>
                    <a:pt x="5111" y="1722"/>
                    <a:pt x="5149" y="1704"/>
                    <a:pt x="5185" y="1711"/>
                  </a:cubicBezTo>
                  <a:cubicBezTo>
                    <a:pt x="5226" y="1719"/>
                    <a:pt x="5257" y="1755"/>
                    <a:pt x="5257" y="1798"/>
                  </a:cubicBezTo>
                  <a:cubicBezTo>
                    <a:pt x="5257" y="1835"/>
                    <a:pt x="5234" y="1869"/>
                    <a:pt x="5199" y="1881"/>
                  </a:cubicBezTo>
                  <a:close/>
                  <a:moveTo>
                    <a:pt x="6718" y="29"/>
                  </a:moveTo>
                  <a:lnTo>
                    <a:pt x="6718" y="29"/>
                  </a:lnTo>
                  <a:cubicBezTo>
                    <a:pt x="6641" y="0"/>
                    <a:pt x="6553" y="7"/>
                    <a:pt x="6472" y="7"/>
                  </a:cubicBezTo>
                  <a:lnTo>
                    <a:pt x="6068" y="7"/>
                  </a:lnTo>
                  <a:lnTo>
                    <a:pt x="5449" y="7"/>
                  </a:lnTo>
                  <a:lnTo>
                    <a:pt x="4679" y="7"/>
                  </a:lnTo>
                  <a:lnTo>
                    <a:pt x="3817" y="7"/>
                  </a:lnTo>
                  <a:lnTo>
                    <a:pt x="2934" y="7"/>
                  </a:lnTo>
                  <a:lnTo>
                    <a:pt x="2088" y="7"/>
                  </a:lnTo>
                  <a:lnTo>
                    <a:pt x="1342" y="7"/>
                  </a:lnTo>
                  <a:lnTo>
                    <a:pt x="764" y="7"/>
                  </a:lnTo>
                  <a:lnTo>
                    <a:pt x="413" y="7"/>
                  </a:lnTo>
                  <a:cubicBezTo>
                    <a:pt x="391" y="7"/>
                    <a:pt x="367" y="7"/>
                    <a:pt x="345" y="7"/>
                  </a:cubicBezTo>
                  <a:cubicBezTo>
                    <a:pt x="223" y="8"/>
                    <a:pt x="109" y="69"/>
                    <a:pt x="47" y="176"/>
                  </a:cubicBezTo>
                  <a:cubicBezTo>
                    <a:pt x="0" y="260"/>
                    <a:pt x="3" y="348"/>
                    <a:pt x="3" y="440"/>
                  </a:cubicBezTo>
                  <a:lnTo>
                    <a:pt x="3" y="809"/>
                  </a:lnTo>
                  <a:cubicBezTo>
                    <a:pt x="3" y="1031"/>
                    <a:pt x="2" y="1253"/>
                    <a:pt x="3" y="1474"/>
                  </a:cubicBezTo>
                  <a:cubicBezTo>
                    <a:pt x="4" y="1637"/>
                    <a:pt x="116" y="1782"/>
                    <a:pt x="279" y="1811"/>
                  </a:cubicBezTo>
                  <a:cubicBezTo>
                    <a:pt x="347" y="1823"/>
                    <a:pt x="422" y="1817"/>
                    <a:pt x="492" y="1817"/>
                  </a:cubicBezTo>
                  <a:lnTo>
                    <a:pt x="1300" y="1817"/>
                  </a:lnTo>
                  <a:lnTo>
                    <a:pt x="1464" y="1817"/>
                  </a:lnTo>
                  <a:cubicBezTo>
                    <a:pt x="1420" y="1847"/>
                    <a:pt x="1376" y="1878"/>
                    <a:pt x="1332" y="1908"/>
                  </a:cubicBezTo>
                  <a:cubicBezTo>
                    <a:pt x="1316" y="1919"/>
                    <a:pt x="1331" y="1945"/>
                    <a:pt x="1347" y="1934"/>
                  </a:cubicBezTo>
                  <a:cubicBezTo>
                    <a:pt x="1403" y="1896"/>
                    <a:pt x="1460" y="1856"/>
                    <a:pt x="1516" y="1817"/>
                  </a:cubicBezTo>
                  <a:cubicBezTo>
                    <a:pt x="1526" y="1810"/>
                    <a:pt x="1525" y="1798"/>
                    <a:pt x="1516" y="1791"/>
                  </a:cubicBezTo>
                  <a:cubicBezTo>
                    <a:pt x="1467" y="1753"/>
                    <a:pt x="1417" y="1716"/>
                    <a:pt x="1368" y="1678"/>
                  </a:cubicBezTo>
                  <a:cubicBezTo>
                    <a:pt x="1362" y="1673"/>
                    <a:pt x="1354" y="1667"/>
                    <a:pt x="1347" y="1662"/>
                  </a:cubicBezTo>
                  <a:cubicBezTo>
                    <a:pt x="1340" y="1656"/>
                    <a:pt x="1330" y="1661"/>
                    <a:pt x="1326" y="1667"/>
                  </a:cubicBezTo>
                  <a:cubicBezTo>
                    <a:pt x="1321" y="1675"/>
                    <a:pt x="1325" y="1683"/>
                    <a:pt x="1332" y="1688"/>
                  </a:cubicBezTo>
                  <a:cubicBezTo>
                    <a:pt x="1374" y="1721"/>
                    <a:pt x="1417" y="1753"/>
                    <a:pt x="1460" y="1786"/>
                  </a:cubicBezTo>
                  <a:lnTo>
                    <a:pt x="891" y="1786"/>
                  </a:lnTo>
                  <a:lnTo>
                    <a:pt x="499" y="1786"/>
                  </a:lnTo>
                  <a:cubicBezTo>
                    <a:pt x="430" y="1786"/>
                    <a:pt x="355" y="1793"/>
                    <a:pt x="287" y="1781"/>
                  </a:cubicBezTo>
                  <a:cubicBezTo>
                    <a:pt x="186" y="1764"/>
                    <a:pt x="99" y="1695"/>
                    <a:pt x="58" y="1601"/>
                  </a:cubicBezTo>
                  <a:cubicBezTo>
                    <a:pt x="39" y="1557"/>
                    <a:pt x="33" y="1510"/>
                    <a:pt x="33" y="1461"/>
                  </a:cubicBezTo>
                  <a:lnTo>
                    <a:pt x="33" y="1190"/>
                  </a:lnTo>
                  <a:lnTo>
                    <a:pt x="33" y="420"/>
                  </a:lnTo>
                  <a:cubicBezTo>
                    <a:pt x="33" y="396"/>
                    <a:pt x="33" y="371"/>
                    <a:pt x="33" y="346"/>
                  </a:cubicBezTo>
                  <a:cubicBezTo>
                    <a:pt x="35" y="267"/>
                    <a:pt x="62" y="191"/>
                    <a:pt x="117" y="134"/>
                  </a:cubicBezTo>
                  <a:cubicBezTo>
                    <a:pt x="179" y="68"/>
                    <a:pt x="264" y="37"/>
                    <a:pt x="353" y="37"/>
                  </a:cubicBezTo>
                  <a:lnTo>
                    <a:pt x="590" y="37"/>
                  </a:lnTo>
                  <a:lnTo>
                    <a:pt x="1073" y="37"/>
                  </a:lnTo>
                  <a:lnTo>
                    <a:pt x="1742" y="37"/>
                  </a:lnTo>
                  <a:lnTo>
                    <a:pt x="2533" y="37"/>
                  </a:lnTo>
                  <a:lnTo>
                    <a:pt x="3393" y="37"/>
                  </a:lnTo>
                  <a:lnTo>
                    <a:pt x="4259" y="37"/>
                  </a:lnTo>
                  <a:lnTo>
                    <a:pt x="5065" y="37"/>
                  </a:lnTo>
                  <a:lnTo>
                    <a:pt x="5761" y="37"/>
                  </a:lnTo>
                  <a:lnTo>
                    <a:pt x="6281" y="37"/>
                  </a:lnTo>
                  <a:lnTo>
                    <a:pt x="6564" y="37"/>
                  </a:lnTo>
                  <a:cubicBezTo>
                    <a:pt x="6587" y="37"/>
                    <a:pt x="6609" y="37"/>
                    <a:pt x="6633" y="40"/>
                  </a:cubicBezTo>
                  <a:cubicBezTo>
                    <a:pt x="6797" y="57"/>
                    <a:pt x="6905" y="200"/>
                    <a:pt x="6905" y="359"/>
                  </a:cubicBezTo>
                  <a:lnTo>
                    <a:pt x="6905" y="1048"/>
                  </a:lnTo>
                  <a:lnTo>
                    <a:pt x="6905" y="1397"/>
                  </a:lnTo>
                  <a:cubicBezTo>
                    <a:pt x="6905" y="1423"/>
                    <a:pt x="6905" y="1450"/>
                    <a:pt x="6905" y="1475"/>
                  </a:cubicBezTo>
                  <a:cubicBezTo>
                    <a:pt x="6904" y="1551"/>
                    <a:pt x="6880" y="1623"/>
                    <a:pt x="6830" y="1680"/>
                  </a:cubicBezTo>
                  <a:cubicBezTo>
                    <a:pt x="6772" y="1748"/>
                    <a:pt x="6687" y="1785"/>
                    <a:pt x="6598" y="1786"/>
                  </a:cubicBezTo>
                  <a:cubicBezTo>
                    <a:pt x="6579" y="1786"/>
                    <a:pt x="6559" y="1786"/>
                    <a:pt x="6540" y="1786"/>
                  </a:cubicBezTo>
                  <a:lnTo>
                    <a:pt x="6234" y="1786"/>
                  </a:lnTo>
                  <a:lnTo>
                    <a:pt x="5432" y="1786"/>
                  </a:lnTo>
                  <a:lnTo>
                    <a:pt x="5287" y="1786"/>
                  </a:lnTo>
                  <a:cubicBezTo>
                    <a:pt x="5282" y="1741"/>
                    <a:pt x="5253" y="1703"/>
                    <a:pt x="5210" y="1686"/>
                  </a:cubicBezTo>
                  <a:cubicBezTo>
                    <a:pt x="5164" y="1669"/>
                    <a:pt x="5109" y="1684"/>
                    <a:pt x="5077" y="1722"/>
                  </a:cubicBezTo>
                  <a:cubicBezTo>
                    <a:pt x="5046" y="1760"/>
                    <a:pt x="5040" y="1816"/>
                    <a:pt x="5066" y="1859"/>
                  </a:cubicBezTo>
                  <a:cubicBezTo>
                    <a:pt x="5092" y="1902"/>
                    <a:pt x="5142" y="1923"/>
                    <a:pt x="5191" y="1915"/>
                  </a:cubicBezTo>
                  <a:cubicBezTo>
                    <a:pt x="5241" y="1906"/>
                    <a:pt x="5278" y="1865"/>
                    <a:pt x="5286" y="1817"/>
                  </a:cubicBezTo>
                  <a:lnTo>
                    <a:pt x="5840" y="1817"/>
                  </a:lnTo>
                  <a:lnTo>
                    <a:pt x="6560" y="1817"/>
                  </a:lnTo>
                  <a:cubicBezTo>
                    <a:pt x="6581" y="1817"/>
                    <a:pt x="6602" y="1817"/>
                    <a:pt x="6623" y="1816"/>
                  </a:cubicBezTo>
                  <a:cubicBezTo>
                    <a:pt x="6717" y="1809"/>
                    <a:pt x="6805" y="1762"/>
                    <a:pt x="6863" y="1688"/>
                  </a:cubicBezTo>
                  <a:cubicBezTo>
                    <a:pt x="6929" y="1604"/>
                    <a:pt x="6936" y="1509"/>
                    <a:pt x="6936" y="1408"/>
                  </a:cubicBezTo>
                  <a:lnTo>
                    <a:pt x="6936" y="628"/>
                  </a:lnTo>
                  <a:lnTo>
                    <a:pt x="6936" y="358"/>
                  </a:lnTo>
                  <a:cubicBezTo>
                    <a:pt x="6936" y="213"/>
                    <a:pt x="6857" y="81"/>
                    <a:pt x="6718" y="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600" dirty="0">
                <a:latin typeface="Poppins" pitchFamily="2" charset="77"/>
              </a:endParaRPr>
            </a:p>
          </p:txBody>
        </p:sp>
        <p:sp>
          <p:nvSpPr>
            <p:cNvPr id="13" name="Freeform 369"/>
            <p:cNvSpPr>
              <a:spLocks noChangeArrowheads="1"/>
            </p:cNvSpPr>
            <p:nvPr/>
          </p:nvSpPr>
          <p:spPr bwMode="auto">
            <a:xfrm>
              <a:off x="13352871" y="7464739"/>
              <a:ext cx="8593089" cy="2218301"/>
            </a:xfrm>
            <a:prstGeom prst="roundRect">
              <a:avLst>
                <a:gd name="adj" fmla="val 18668"/>
              </a:avLst>
            </a:pr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600" dirty="0">
                <a:latin typeface="Poppins" pitchFamily="2" charset="77"/>
              </a:endParaRPr>
            </a:p>
          </p:txBody>
        </p:sp>
        <p:sp>
          <p:nvSpPr>
            <p:cNvPr id="14" name="Freeform 441"/>
            <p:cNvSpPr>
              <a:spLocks noChangeArrowheads="1"/>
            </p:cNvSpPr>
            <p:nvPr/>
          </p:nvSpPr>
          <p:spPr bwMode="auto">
            <a:xfrm>
              <a:off x="13138732" y="7289033"/>
              <a:ext cx="8637012" cy="2426954"/>
            </a:xfrm>
            <a:custGeom>
              <a:avLst/>
              <a:gdLst>
                <a:gd name="T0" fmla="*/ 3395587 w 6937"/>
                <a:gd name="T1" fmla="*/ 1230592 h 1947"/>
                <a:gd name="T2" fmla="*/ 3330928 w 6937"/>
                <a:gd name="T3" fmla="*/ 1212284 h 1947"/>
                <a:gd name="T4" fmla="*/ 3326356 w 6937"/>
                <a:gd name="T5" fmla="*/ 1146242 h 1947"/>
                <a:gd name="T6" fmla="*/ 3386443 w 6937"/>
                <a:gd name="T7" fmla="*/ 1118780 h 1947"/>
                <a:gd name="T8" fmla="*/ 3433468 w 6937"/>
                <a:gd name="T9" fmla="*/ 1175667 h 1947"/>
                <a:gd name="T10" fmla="*/ 4387681 w 6937"/>
                <a:gd name="T11" fmla="*/ 18308 h 1947"/>
                <a:gd name="T12" fmla="*/ 4227013 w 6937"/>
                <a:gd name="T13" fmla="*/ 4577 h 1947"/>
                <a:gd name="T14" fmla="*/ 3558868 w 6937"/>
                <a:gd name="T15" fmla="*/ 4577 h 1947"/>
                <a:gd name="T16" fmla="*/ 2492971 w 6937"/>
                <a:gd name="T17" fmla="*/ 4577 h 1947"/>
                <a:gd name="T18" fmla="*/ 1363721 w 6937"/>
                <a:gd name="T19" fmla="*/ 4577 h 1947"/>
                <a:gd name="T20" fmla="*/ 498986 w 6937"/>
                <a:gd name="T21" fmla="*/ 4577 h 1947"/>
                <a:gd name="T22" fmla="*/ 269740 w 6937"/>
                <a:gd name="T23" fmla="*/ 4577 h 1947"/>
                <a:gd name="T24" fmla="*/ 225327 w 6937"/>
                <a:gd name="T25" fmla="*/ 4577 h 1947"/>
                <a:gd name="T26" fmla="*/ 30697 w 6937"/>
                <a:gd name="T27" fmla="*/ 115082 h 1947"/>
                <a:gd name="T28" fmla="*/ 1959 w 6937"/>
                <a:gd name="T29" fmla="*/ 528985 h 1947"/>
                <a:gd name="T30" fmla="*/ 1959 w 6937"/>
                <a:gd name="T31" fmla="*/ 963811 h 1947"/>
                <a:gd name="T32" fmla="*/ 182221 w 6937"/>
                <a:gd name="T33" fmla="*/ 1184167 h 1947"/>
                <a:gd name="T34" fmla="*/ 321337 w 6937"/>
                <a:gd name="T35" fmla="*/ 1188090 h 1947"/>
                <a:gd name="T36" fmla="*/ 956172 w 6937"/>
                <a:gd name="T37" fmla="*/ 1188090 h 1947"/>
                <a:gd name="T38" fmla="*/ 869960 w 6937"/>
                <a:gd name="T39" fmla="*/ 1248247 h 1947"/>
                <a:gd name="T40" fmla="*/ 879757 w 6937"/>
                <a:gd name="T41" fmla="*/ 1265248 h 1947"/>
                <a:gd name="T42" fmla="*/ 990135 w 6937"/>
                <a:gd name="T43" fmla="*/ 1188744 h 1947"/>
                <a:gd name="T44" fmla="*/ 990135 w 6937"/>
                <a:gd name="T45" fmla="*/ 1171090 h 1947"/>
                <a:gd name="T46" fmla="*/ 893472 w 6937"/>
                <a:gd name="T47" fmla="*/ 1097856 h 1947"/>
                <a:gd name="T48" fmla="*/ 879757 w 6937"/>
                <a:gd name="T49" fmla="*/ 1086740 h 1947"/>
                <a:gd name="T50" fmla="*/ 866041 w 6937"/>
                <a:gd name="T51" fmla="*/ 1090663 h 1947"/>
                <a:gd name="T52" fmla="*/ 869960 w 6937"/>
                <a:gd name="T53" fmla="*/ 1103740 h 1947"/>
                <a:gd name="T54" fmla="*/ 953560 w 6937"/>
                <a:gd name="T55" fmla="*/ 1167820 h 1947"/>
                <a:gd name="T56" fmla="*/ 325908 w 6937"/>
                <a:gd name="T57" fmla="*/ 1167820 h 1947"/>
                <a:gd name="T58" fmla="*/ 187446 w 6937"/>
                <a:gd name="T59" fmla="*/ 1164551 h 1947"/>
                <a:gd name="T60" fmla="*/ 37881 w 6937"/>
                <a:gd name="T61" fmla="*/ 1046853 h 1947"/>
                <a:gd name="T62" fmla="*/ 21553 w 6937"/>
                <a:gd name="T63" fmla="*/ 955965 h 1947"/>
                <a:gd name="T64" fmla="*/ 21553 w 6937"/>
                <a:gd name="T65" fmla="*/ 275281 h 1947"/>
                <a:gd name="T66" fmla="*/ 21553 w 6937"/>
                <a:gd name="T67" fmla="*/ 226895 h 1947"/>
                <a:gd name="T68" fmla="*/ 76415 w 6937"/>
                <a:gd name="T69" fmla="*/ 87619 h 1947"/>
                <a:gd name="T70" fmla="*/ 230552 w 6937"/>
                <a:gd name="T71" fmla="*/ 24847 h 1947"/>
                <a:gd name="T72" fmla="*/ 700801 w 6937"/>
                <a:gd name="T73" fmla="*/ 24847 h 1947"/>
                <a:gd name="T74" fmla="*/ 1654361 w 6937"/>
                <a:gd name="T75" fmla="*/ 24847 h 1947"/>
                <a:gd name="T76" fmla="*/ 2781651 w 6937"/>
                <a:gd name="T77" fmla="*/ 24847 h 1947"/>
                <a:gd name="T78" fmla="*/ 3762642 w 6937"/>
                <a:gd name="T79" fmla="*/ 24847 h 1947"/>
                <a:gd name="T80" fmla="*/ 4287100 w 6937"/>
                <a:gd name="T81" fmla="*/ 24847 h 1947"/>
                <a:gd name="T82" fmla="*/ 4332166 w 6937"/>
                <a:gd name="T83" fmla="*/ 25501 h 1947"/>
                <a:gd name="T84" fmla="*/ 4509815 w 6937"/>
                <a:gd name="T85" fmla="*/ 235395 h 1947"/>
                <a:gd name="T86" fmla="*/ 4509815 w 6937"/>
                <a:gd name="T87" fmla="*/ 913463 h 1947"/>
                <a:gd name="T88" fmla="*/ 4509815 w 6937"/>
                <a:gd name="T89" fmla="*/ 964465 h 1947"/>
                <a:gd name="T90" fmla="*/ 4460831 w 6937"/>
                <a:gd name="T91" fmla="*/ 1099163 h 1947"/>
                <a:gd name="T92" fmla="*/ 4309306 w 6937"/>
                <a:gd name="T93" fmla="*/ 1167820 h 1947"/>
                <a:gd name="T94" fmla="*/ 4271425 w 6937"/>
                <a:gd name="T95" fmla="*/ 1167820 h 1947"/>
                <a:gd name="T96" fmla="*/ 3547765 w 6937"/>
                <a:gd name="T97" fmla="*/ 1167820 h 1947"/>
                <a:gd name="T98" fmla="*/ 3453062 w 6937"/>
                <a:gd name="T99" fmla="*/ 1167820 h 1947"/>
                <a:gd name="T100" fmla="*/ 3402771 w 6937"/>
                <a:gd name="T101" fmla="*/ 1103087 h 1947"/>
                <a:gd name="T102" fmla="*/ 3315906 w 6937"/>
                <a:gd name="T103" fmla="*/ 1125972 h 1947"/>
                <a:gd name="T104" fmla="*/ 3308722 w 6937"/>
                <a:gd name="T105" fmla="*/ 1215553 h 1947"/>
                <a:gd name="T106" fmla="*/ 3390362 w 6937"/>
                <a:gd name="T107" fmla="*/ 1252170 h 1947"/>
                <a:gd name="T108" fmla="*/ 3814239 w 6937"/>
                <a:gd name="T109" fmla="*/ 1188090 h 1947"/>
                <a:gd name="T110" fmla="*/ 4284488 w 6937"/>
                <a:gd name="T111" fmla="*/ 1188090 h 1947"/>
                <a:gd name="T112" fmla="*/ 4325634 w 6937"/>
                <a:gd name="T113" fmla="*/ 1186783 h 1947"/>
                <a:gd name="T114" fmla="*/ 4482384 w 6937"/>
                <a:gd name="T115" fmla="*/ 1103740 h 1947"/>
                <a:gd name="T116" fmla="*/ 4530062 w 6937"/>
                <a:gd name="T117" fmla="*/ 410633 h 1947"/>
                <a:gd name="T118" fmla="*/ 4530062 w 6937"/>
                <a:gd name="T119" fmla="*/ 234087 h 19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6937" h="1947">
                  <a:moveTo>
                    <a:pt x="5199" y="1882"/>
                  </a:moveTo>
                  <a:lnTo>
                    <a:pt x="5199" y="1882"/>
                  </a:lnTo>
                  <a:cubicBezTo>
                    <a:pt x="5164" y="1894"/>
                    <a:pt x="5123" y="1883"/>
                    <a:pt x="5100" y="1854"/>
                  </a:cubicBezTo>
                  <a:cubicBezTo>
                    <a:pt x="5076" y="1825"/>
                    <a:pt x="5074" y="1784"/>
                    <a:pt x="5093" y="1753"/>
                  </a:cubicBezTo>
                  <a:cubicBezTo>
                    <a:pt x="5111" y="1722"/>
                    <a:pt x="5149" y="1704"/>
                    <a:pt x="5185" y="1711"/>
                  </a:cubicBezTo>
                  <a:cubicBezTo>
                    <a:pt x="5226" y="1720"/>
                    <a:pt x="5257" y="1756"/>
                    <a:pt x="5257" y="1798"/>
                  </a:cubicBezTo>
                  <a:cubicBezTo>
                    <a:pt x="5257" y="1835"/>
                    <a:pt x="5234" y="1869"/>
                    <a:pt x="5199" y="1882"/>
                  </a:cubicBezTo>
                  <a:close/>
                  <a:moveTo>
                    <a:pt x="6718" y="28"/>
                  </a:moveTo>
                  <a:lnTo>
                    <a:pt x="6718" y="28"/>
                  </a:lnTo>
                  <a:cubicBezTo>
                    <a:pt x="6641" y="0"/>
                    <a:pt x="6553" y="7"/>
                    <a:pt x="6472" y="7"/>
                  </a:cubicBezTo>
                  <a:lnTo>
                    <a:pt x="6068" y="7"/>
                  </a:lnTo>
                  <a:lnTo>
                    <a:pt x="5449" y="7"/>
                  </a:lnTo>
                  <a:lnTo>
                    <a:pt x="4679" y="7"/>
                  </a:lnTo>
                  <a:lnTo>
                    <a:pt x="3817" y="7"/>
                  </a:lnTo>
                  <a:lnTo>
                    <a:pt x="2934" y="7"/>
                  </a:lnTo>
                  <a:lnTo>
                    <a:pt x="2088" y="7"/>
                  </a:lnTo>
                  <a:lnTo>
                    <a:pt x="1342" y="7"/>
                  </a:lnTo>
                  <a:lnTo>
                    <a:pt x="764" y="7"/>
                  </a:lnTo>
                  <a:lnTo>
                    <a:pt x="413" y="7"/>
                  </a:lnTo>
                  <a:cubicBezTo>
                    <a:pt x="391" y="7"/>
                    <a:pt x="367" y="7"/>
                    <a:pt x="345" y="7"/>
                  </a:cubicBezTo>
                  <a:cubicBezTo>
                    <a:pt x="223" y="8"/>
                    <a:pt x="109" y="70"/>
                    <a:pt x="47" y="176"/>
                  </a:cubicBezTo>
                  <a:cubicBezTo>
                    <a:pt x="0" y="260"/>
                    <a:pt x="3" y="348"/>
                    <a:pt x="3" y="440"/>
                  </a:cubicBezTo>
                  <a:lnTo>
                    <a:pt x="3" y="809"/>
                  </a:lnTo>
                  <a:cubicBezTo>
                    <a:pt x="3" y="1031"/>
                    <a:pt x="2" y="1253"/>
                    <a:pt x="3" y="1474"/>
                  </a:cubicBezTo>
                  <a:cubicBezTo>
                    <a:pt x="4" y="1637"/>
                    <a:pt x="116" y="1782"/>
                    <a:pt x="279" y="1811"/>
                  </a:cubicBezTo>
                  <a:cubicBezTo>
                    <a:pt x="347" y="1824"/>
                    <a:pt x="422" y="1817"/>
                    <a:pt x="492" y="1817"/>
                  </a:cubicBezTo>
                  <a:lnTo>
                    <a:pt x="1300" y="1817"/>
                  </a:lnTo>
                  <a:lnTo>
                    <a:pt x="1464" y="1817"/>
                  </a:lnTo>
                  <a:cubicBezTo>
                    <a:pt x="1420" y="1847"/>
                    <a:pt x="1376" y="1878"/>
                    <a:pt x="1332" y="1909"/>
                  </a:cubicBezTo>
                  <a:cubicBezTo>
                    <a:pt x="1316" y="1919"/>
                    <a:pt x="1331" y="1946"/>
                    <a:pt x="1347" y="1935"/>
                  </a:cubicBezTo>
                  <a:cubicBezTo>
                    <a:pt x="1403" y="1896"/>
                    <a:pt x="1460" y="1857"/>
                    <a:pt x="1516" y="1818"/>
                  </a:cubicBezTo>
                  <a:cubicBezTo>
                    <a:pt x="1526" y="1810"/>
                    <a:pt x="1525" y="1798"/>
                    <a:pt x="1516" y="1791"/>
                  </a:cubicBezTo>
                  <a:cubicBezTo>
                    <a:pt x="1467" y="1753"/>
                    <a:pt x="1417" y="1716"/>
                    <a:pt x="1368" y="1679"/>
                  </a:cubicBezTo>
                  <a:cubicBezTo>
                    <a:pt x="1362" y="1673"/>
                    <a:pt x="1354" y="1668"/>
                    <a:pt x="1347" y="1662"/>
                  </a:cubicBezTo>
                  <a:cubicBezTo>
                    <a:pt x="1340" y="1657"/>
                    <a:pt x="1330" y="1661"/>
                    <a:pt x="1326" y="1668"/>
                  </a:cubicBezTo>
                  <a:cubicBezTo>
                    <a:pt x="1321" y="1676"/>
                    <a:pt x="1325" y="1683"/>
                    <a:pt x="1332" y="1688"/>
                  </a:cubicBezTo>
                  <a:cubicBezTo>
                    <a:pt x="1374" y="1721"/>
                    <a:pt x="1417" y="1753"/>
                    <a:pt x="1460" y="1786"/>
                  </a:cubicBezTo>
                  <a:lnTo>
                    <a:pt x="891" y="1786"/>
                  </a:lnTo>
                  <a:lnTo>
                    <a:pt x="499" y="1786"/>
                  </a:lnTo>
                  <a:cubicBezTo>
                    <a:pt x="430" y="1786"/>
                    <a:pt x="355" y="1794"/>
                    <a:pt x="287" y="1781"/>
                  </a:cubicBezTo>
                  <a:cubicBezTo>
                    <a:pt x="186" y="1763"/>
                    <a:pt x="99" y="1695"/>
                    <a:pt x="58" y="1601"/>
                  </a:cubicBezTo>
                  <a:cubicBezTo>
                    <a:pt x="39" y="1557"/>
                    <a:pt x="33" y="1510"/>
                    <a:pt x="33" y="1462"/>
                  </a:cubicBezTo>
                  <a:lnTo>
                    <a:pt x="33" y="1190"/>
                  </a:lnTo>
                  <a:lnTo>
                    <a:pt x="33" y="421"/>
                  </a:lnTo>
                  <a:cubicBezTo>
                    <a:pt x="33" y="396"/>
                    <a:pt x="33" y="371"/>
                    <a:pt x="33" y="347"/>
                  </a:cubicBezTo>
                  <a:cubicBezTo>
                    <a:pt x="35" y="268"/>
                    <a:pt x="62" y="192"/>
                    <a:pt x="117" y="134"/>
                  </a:cubicBezTo>
                  <a:cubicBezTo>
                    <a:pt x="179" y="68"/>
                    <a:pt x="264" y="38"/>
                    <a:pt x="353" y="38"/>
                  </a:cubicBezTo>
                  <a:lnTo>
                    <a:pt x="590" y="38"/>
                  </a:lnTo>
                  <a:lnTo>
                    <a:pt x="1073" y="38"/>
                  </a:lnTo>
                  <a:lnTo>
                    <a:pt x="1742" y="38"/>
                  </a:lnTo>
                  <a:lnTo>
                    <a:pt x="2533" y="38"/>
                  </a:lnTo>
                  <a:lnTo>
                    <a:pt x="3393" y="38"/>
                  </a:lnTo>
                  <a:lnTo>
                    <a:pt x="4259" y="38"/>
                  </a:lnTo>
                  <a:lnTo>
                    <a:pt x="5065" y="38"/>
                  </a:lnTo>
                  <a:lnTo>
                    <a:pt x="5761" y="38"/>
                  </a:lnTo>
                  <a:lnTo>
                    <a:pt x="6281" y="38"/>
                  </a:lnTo>
                  <a:lnTo>
                    <a:pt x="6564" y="38"/>
                  </a:lnTo>
                  <a:cubicBezTo>
                    <a:pt x="6587" y="38"/>
                    <a:pt x="6609" y="37"/>
                    <a:pt x="6633" y="39"/>
                  </a:cubicBezTo>
                  <a:cubicBezTo>
                    <a:pt x="6797" y="57"/>
                    <a:pt x="6905" y="200"/>
                    <a:pt x="6905" y="360"/>
                  </a:cubicBezTo>
                  <a:lnTo>
                    <a:pt x="6905" y="1048"/>
                  </a:lnTo>
                  <a:lnTo>
                    <a:pt x="6905" y="1397"/>
                  </a:lnTo>
                  <a:cubicBezTo>
                    <a:pt x="6905" y="1424"/>
                    <a:pt x="6905" y="1450"/>
                    <a:pt x="6905" y="1475"/>
                  </a:cubicBezTo>
                  <a:cubicBezTo>
                    <a:pt x="6904" y="1551"/>
                    <a:pt x="6880" y="1623"/>
                    <a:pt x="6830" y="1681"/>
                  </a:cubicBezTo>
                  <a:cubicBezTo>
                    <a:pt x="6772" y="1748"/>
                    <a:pt x="6687" y="1785"/>
                    <a:pt x="6598" y="1786"/>
                  </a:cubicBezTo>
                  <a:cubicBezTo>
                    <a:pt x="6579" y="1786"/>
                    <a:pt x="6559" y="1786"/>
                    <a:pt x="6540" y="1786"/>
                  </a:cubicBezTo>
                  <a:lnTo>
                    <a:pt x="6234" y="1786"/>
                  </a:lnTo>
                  <a:lnTo>
                    <a:pt x="5432" y="1786"/>
                  </a:lnTo>
                  <a:lnTo>
                    <a:pt x="5287" y="1786"/>
                  </a:lnTo>
                  <a:cubicBezTo>
                    <a:pt x="5282" y="1742"/>
                    <a:pt x="5253" y="1703"/>
                    <a:pt x="5210" y="1687"/>
                  </a:cubicBezTo>
                  <a:cubicBezTo>
                    <a:pt x="5164" y="1669"/>
                    <a:pt x="5109" y="1684"/>
                    <a:pt x="5077" y="1722"/>
                  </a:cubicBezTo>
                  <a:cubicBezTo>
                    <a:pt x="5046" y="1761"/>
                    <a:pt x="5040" y="1816"/>
                    <a:pt x="5066" y="1859"/>
                  </a:cubicBezTo>
                  <a:cubicBezTo>
                    <a:pt x="5092" y="1902"/>
                    <a:pt x="5142" y="1924"/>
                    <a:pt x="5191" y="1915"/>
                  </a:cubicBezTo>
                  <a:cubicBezTo>
                    <a:pt x="5241" y="1906"/>
                    <a:pt x="5278" y="1865"/>
                    <a:pt x="5286" y="1817"/>
                  </a:cubicBezTo>
                  <a:lnTo>
                    <a:pt x="5840" y="1817"/>
                  </a:lnTo>
                  <a:lnTo>
                    <a:pt x="6560" y="1817"/>
                  </a:lnTo>
                  <a:cubicBezTo>
                    <a:pt x="6581" y="1817"/>
                    <a:pt x="6602" y="1818"/>
                    <a:pt x="6623" y="1815"/>
                  </a:cubicBezTo>
                  <a:cubicBezTo>
                    <a:pt x="6717" y="1809"/>
                    <a:pt x="6805" y="1762"/>
                    <a:pt x="6863" y="1688"/>
                  </a:cubicBezTo>
                  <a:cubicBezTo>
                    <a:pt x="6929" y="1604"/>
                    <a:pt x="6936" y="1509"/>
                    <a:pt x="6936" y="1409"/>
                  </a:cubicBezTo>
                  <a:lnTo>
                    <a:pt x="6936" y="628"/>
                  </a:lnTo>
                  <a:lnTo>
                    <a:pt x="6936" y="358"/>
                  </a:lnTo>
                  <a:cubicBezTo>
                    <a:pt x="6936" y="213"/>
                    <a:pt x="6857" y="81"/>
                    <a:pt x="671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600" dirty="0">
                <a:latin typeface="Poppins" pitchFamily="2" charset="77"/>
              </a:endParaRPr>
            </a:p>
          </p:txBody>
        </p:sp>
        <p:sp>
          <p:nvSpPr>
            <p:cNvPr id="15" name="Freeform 444"/>
            <p:cNvSpPr>
              <a:spLocks noChangeArrowheads="1"/>
            </p:cNvSpPr>
            <p:nvPr/>
          </p:nvSpPr>
          <p:spPr bwMode="auto">
            <a:xfrm>
              <a:off x="13352871" y="10298015"/>
              <a:ext cx="8593089" cy="2218301"/>
            </a:xfrm>
            <a:prstGeom prst="roundRect">
              <a:avLst>
                <a:gd name="adj" fmla="val 18268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600" dirty="0">
                <a:latin typeface="Poppins" pitchFamily="2" charset="77"/>
              </a:endParaRPr>
            </a:p>
          </p:txBody>
        </p:sp>
        <p:sp>
          <p:nvSpPr>
            <p:cNvPr id="16" name="Freeform 516"/>
            <p:cNvSpPr>
              <a:spLocks noChangeArrowheads="1"/>
            </p:cNvSpPr>
            <p:nvPr/>
          </p:nvSpPr>
          <p:spPr bwMode="auto">
            <a:xfrm>
              <a:off x="13138732" y="10122309"/>
              <a:ext cx="8637012" cy="2426954"/>
            </a:xfrm>
            <a:custGeom>
              <a:avLst/>
              <a:gdLst>
                <a:gd name="T0" fmla="*/ 3395587 w 6937"/>
                <a:gd name="T1" fmla="*/ 1229960 h 1948"/>
                <a:gd name="T2" fmla="*/ 3330928 w 6937"/>
                <a:gd name="T3" fmla="*/ 1211661 h 1948"/>
                <a:gd name="T4" fmla="*/ 3326356 w 6937"/>
                <a:gd name="T5" fmla="*/ 1145654 h 1948"/>
                <a:gd name="T6" fmla="*/ 3386443 w 6937"/>
                <a:gd name="T7" fmla="*/ 1118205 h 1948"/>
                <a:gd name="T8" fmla="*/ 3433468 w 6937"/>
                <a:gd name="T9" fmla="*/ 1175717 h 1948"/>
                <a:gd name="T10" fmla="*/ 4387681 w 6937"/>
                <a:gd name="T11" fmla="*/ 18953 h 1948"/>
                <a:gd name="T12" fmla="*/ 4227013 w 6937"/>
                <a:gd name="T13" fmla="*/ 4575 h 1948"/>
                <a:gd name="T14" fmla="*/ 3558868 w 6937"/>
                <a:gd name="T15" fmla="*/ 4575 h 1948"/>
                <a:gd name="T16" fmla="*/ 2492971 w 6937"/>
                <a:gd name="T17" fmla="*/ 4575 h 1948"/>
                <a:gd name="T18" fmla="*/ 1363721 w 6937"/>
                <a:gd name="T19" fmla="*/ 4575 h 1948"/>
                <a:gd name="T20" fmla="*/ 498986 w 6937"/>
                <a:gd name="T21" fmla="*/ 4575 h 1948"/>
                <a:gd name="T22" fmla="*/ 269740 w 6937"/>
                <a:gd name="T23" fmla="*/ 4575 h 1948"/>
                <a:gd name="T24" fmla="*/ 225327 w 6937"/>
                <a:gd name="T25" fmla="*/ 4575 h 1948"/>
                <a:gd name="T26" fmla="*/ 30697 w 6937"/>
                <a:gd name="T27" fmla="*/ 115023 h 1948"/>
                <a:gd name="T28" fmla="*/ 1959 w 6937"/>
                <a:gd name="T29" fmla="*/ 529367 h 1948"/>
                <a:gd name="T30" fmla="*/ 1959 w 6937"/>
                <a:gd name="T31" fmla="*/ 963970 h 1948"/>
                <a:gd name="T32" fmla="*/ 182221 w 6937"/>
                <a:gd name="T33" fmla="*/ 1183559 h 1948"/>
                <a:gd name="T34" fmla="*/ 321337 w 6937"/>
                <a:gd name="T35" fmla="*/ 1187480 h 1948"/>
                <a:gd name="T36" fmla="*/ 956172 w 6937"/>
                <a:gd name="T37" fmla="*/ 1187480 h 1948"/>
                <a:gd name="T38" fmla="*/ 869960 w 6937"/>
                <a:gd name="T39" fmla="*/ 1247606 h 1948"/>
                <a:gd name="T40" fmla="*/ 879757 w 6937"/>
                <a:gd name="T41" fmla="*/ 1264598 h 1948"/>
                <a:gd name="T42" fmla="*/ 990135 w 6937"/>
                <a:gd name="T43" fmla="*/ 1187480 h 1948"/>
                <a:gd name="T44" fmla="*/ 990135 w 6937"/>
                <a:gd name="T45" fmla="*/ 1170488 h 1948"/>
                <a:gd name="T46" fmla="*/ 893472 w 6937"/>
                <a:gd name="T47" fmla="*/ 1097292 h 1948"/>
                <a:gd name="T48" fmla="*/ 879757 w 6937"/>
                <a:gd name="T49" fmla="*/ 1086182 h 1948"/>
                <a:gd name="T50" fmla="*/ 866041 w 6937"/>
                <a:gd name="T51" fmla="*/ 1090103 h 1948"/>
                <a:gd name="T52" fmla="*/ 869960 w 6937"/>
                <a:gd name="T53" fmla="*/ 1103827 h 1948"/>
                <a:gd name="T54" fmla="*/ 953560 w 6937"/>
                <a:gd name="T55" fmla="*/ 1167221 h 1948"/>
                <a:gd name="T56" fmla="*/ 325908 w 6937"/>
                <a:gd name="T57" fmla="*/ 1167221 h 1948"/>
                <a:gd name="T58" fmla="*/ 187446 w 6937"/>
                <a:gd name="T59" fmla="*/ 1163953 h 1948"/>
                <a:gd name="T60" fmla="*/ 37881 w 6937"/>
                <a:gd name="T61" fmla="*/ 1046970 h 1948"/>
                <a:gd name="T62" fmla="*/ 21553 w 6937"/>
                <a:gd name="T63" fmla="*/ 955474 h 1948"/>
                <a:gd name="T64" fmla="*/ 21553 w 6937"/>
                <a:gd name="T65" fmla="*/ 275140 h 1948"/>
                <a:gd name="T66" fmla="*/ 21553 w 6937"/>
                <a:gd name="T67" fmla="*/ 226778 h 1948"/>
                <a:gd name="T68" fmla="*/ 76415 w 6937"/>
                <a:gd name="T69" fmla="*/ 87574 h 1948"/>
                <a:gd name="T70" fmla="*/ 230552 w 6937"/>
                <a:gd name="T71" fmla="*/ 24834 h 1948"/>
                <a:gd name="T72" fmla="*/ 700801 w 6937"/>
                <a:gd name="T73" fmla="*/ 24834 h 1948"/>
                <a:gd name="T74" fmla="*/ 1654361 w 6937"/>
                <a:gd name="T75" fmla="*/ 24834 h 1948"/>
                <a:gd name="T76" fmla="*/ 2781651 w 6937"/>
                <a:gd name="T77" fmla="*/ 24834 h 1948"/>
                <a:gd name="T78" fmla="*/ 3762642 w 6937"/>
                <a:gd name="T79" fmla="*/ 24834 h 1948"/>
                <a:gd name="T80" fmla="*/ 4287100 w 6937"/>
                <a:gd name="T81" fmla="*/ 24834 h 1948"/>
                <a:gd name="T82" fmla="*/ 4332166 w 6937"/>
                <a:gd name="T83" fmla="*/ 26142 h 1948"/>
                <a:gd name="T84" fmla="*/ 4509815 w 6937"/>
                <a:gd name="T85" fmla="*/ 235274 h 1948"/>
                <a:gd name="T86" fmla="*/ 4509815 w 6937"/>
                <a:gd name="T87" fmla="*/ 913648 h 1948"/>
                <a:gd name="T88" fmla="*/ 4509815 w 6937"/>
                <a:gd name="T89" fmla="*/ 964624 h 1948"/>
                <a:gd name="T90" fmla="*/ 4460831 w 6937"/>
                <a:gd name="T91" fmla="*/ 1098599 h 1948"/>
                <a:gd name="T92" fmla="*/ 4309306 w 6937"/>
                <a:gd name="T93" fmla="*/ 1167221 h 1948"/>
                <a:gd name="T94" fmla="*/ 4271425 w 6937"/>
                <a:gd name="T95" fmla="*/ 1167221 h 1948"/>
                <a:gd name="T96" fmla="*/ 3547765 w 6937"/>
                <a:gd name="T97" fmla="*/ 1167221 h 1948"/>
                <a:gd name="T98" fmla="*/ 3453062 w 6937"/>
                <a:gd name="T99" fmla="*/ 1167221 h 1948"/>
                <a:gd name="T100" fmla="*/ 3402771 w 6937"/>
                <a:gd name="T101" fmla="*/ 1102520 h 1948"/>
                <a:gd name="T102" fmla="*/ 3315906 w 6937"/>
                <a:gd name="T103" fmla="*/ 1125394 h 1948"/>
                <a:gd name="T104" fmla="*/ 3308722 w 6937"/>
                <a:gd name="T105" fmla="*/ 1214929 h 1948"/>
                <a:gd name="T106" fmla="*/ 3390362 w 6937"/>
                <a:gd name="T107" fmla="*/ 1251527 h 1948"/>
                <a:gd name="T108" fmla="*/ 3814239 w 6937"/>
                <a:gd name="T109" fmla="*/ 1187480 h 1948"/>
                <a:gd name="T110" fmla="*/ 4284488 w 6937"/>
                <a:gd name="T111" fmla="*/ 1187480 h 1948"/>
                <a:gd name="T112" fmla="*/ 4325634 w 6937"/>
                <a:gd name="T113" fmla="*/ 1186827 h 1948"/>
                <a:gd name="T114" fmla="*/ 4482384 w 6937"/>
                <a:gd name="T115" fmla="*/ 1103174 h 1948"/>
                <a:gd name="T116" fmla="*/ 4530062 w 6937"/>
                <a:gd name="T117" fmla="*/ 410423 h 1948"/>
                <a:gd name="T118" fmla="*/ 4530062 w 6937"/>
                <a:gd name="T119" fmla="*/ 234621 h 194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6937" h="1948">
                  <a:moveTo>
                    <a:pt x="5199" y="1882"/>
                  </a:moveTo>
                  <a:lnTo>
                    <a:pt x="5199" y="1882"/>
                  </a:lnTo>
                  <a:cubicBezTo>
                    <a:pt x="5164" y="1895"/>
                    <a:pt x="5123" y="1884"/>
                    <a:pt x="5100" y="1854"/>
                  </a:cubicBezTo>
                  <a:cubicBezTo>
                    <a:pt x="5076" y="1826"/>
                    <a:pt x="5074" y="1785"/>
                    <a:pt x="5093" y="1753"/>
                  </a:cubicBezTo>
                  <a:cubicBezTo>
                    <a:pt x="5111" y="1722"/>
                    <a:pt x="5149" y="1705"/>
                    <a:pt x="5185" y="1711"/>
                  </a:cubicBezTo>
                  <a:cubicBezTo>
                    <a:pt x="5226" y="1720"/>
                    <a:pt x="5257" y="1756"/>
                    <a:pt x="5257" y="1799"/>
                  </a:cubicBezTo>
                  <a:cubicBezTo>
                    <a:pt x="5257" y="1835"/>
                    <a:pt x="5234" y="1869"/>
                    <a:pt x="5199" y="1882"/>
                  </a:cubicBezTo>
                  <a:close/>
                  <a:moveTo>
                    <a:pt x="6718" y="29"/>
                  </a:moveTo>
                  <a:lnTo>
                    <a:pt x="6718" y="29"/>
                  </a:lnTo>
                  <a:cubicBezTo>
                    <a:pt x="6641" y="0"/>
                    <a:pt x="6553" y="7"/>
                    <a:pt x="6472" y="7"/>
                  </a:cubicBezTo>
                  <a:lnTo>
                    <a:pt x="6068" y="7"/>
                  </a:lnTo>
                  <a:lnTo>
                    <a:pt x="5449" y="7"/>
                  </a:lnTo>
                  <a:lnTo>
                    <a:pt x="4679" y="7"/>
                  </a:lnTo>
                  <a:lnTo>
                    <a:pt x="3817" y="7"/>
                  </a:lnTo>
                  <a:lnTo>
                    <a:pt x="2934" y="7"/>
                  </a:lnTo>
                  <a:lnTo>
                    <a:pt x="2088" y="7"/>
                  </a:lnTo>
                  <a:lnTo>
                    <a:pt x="1342" y="7"/>
                  </a:lnTo>
                  <a:lnTo>
                    <a:pt x="764" y="7"/>
                  </a:lnTo>
                  <a:lnTo>
                    <a:pt x="413" y="7"/>
                  </a:lnTo>
                  <a:cubicBezTo>
                    <a:pt x="391" y="7"/>
                    <a:pt x="367" y="7"/>
                    <a:pt x="345" y="7"/>
                  </a:cubicBezTo>
                  <a:cubicBezTo>
                    <a:pt x="223" y="8"/>
                    <a:pt x="109" y="70"/>
                    <a:pt x="47" y="176"/>
                  </a:cubicBezTo>
                  <a:cubicBezTo>
                    <a:pt x="0" y="260"/>
                    <a:pt x="3" y="349"/>
                    <a:pt x="3" y="440"/>
                  </a:cubicBezTo>
                  <a:lnTo>
                    <a:pt x="3" y="810"/>
                  </a:lnTo>
                  <a:cubicBezTo>
                    <a:pt x="3" y="1031"/>
                    <a:pt x="2" y="1253"/>
                    <a:pt x="3" y="1475"/>
                  </a:cubicBezTo>
                  <a:cubicBezTo>
                    <a:pt x="4" y="1637"/>
                    <a:pt x="116" y="1782"/>
                    <a:pt x="279" y="1811"/>
                  </a:cubicBezTo>
                  <a:cubicBezTo>
                    <a:pt x="347" y="1824"/>
                    <a:pt x="422" y="1817"/>
                    <a:pt x="492" y="1817"/>
                  </a:cubicBezTo>
                  <a:lnTo>
                    <a:pt x="1300" y="1817"/>
                  </a:lnTo>
                  <a:lnTo>
                    <a:pt x="1464" y="1817"/>
                  </a:lnTo>
                  <a:cubicBezTo>
                    <a:pt x="1420" y="1848"/>
                    <a:pt x="1376" y="1878"/>
                    <a:pt x="1332" y="1909"/>
                  </a:cubicBezTo>
                  <a:cubicBezTo>
                    <a:pt x="1316" y="1920"/>
                    <a:pt x="1331" y="1947"/>
                    <a:pt x="1347" y="1935"/>
                  </a:cubicBezTo>
                  <a:cubicBezTo>
                    <a:pt x="1403" y="1896"/>
                    <a:pt x="1460" y="1857"/>
                    <a:pt x="1516" y="1817"/>
                  </a:cubicBezTo>
                  <a:cubicBezTo>
                    <a:pt x="1526" y="1811"/>
                    <a:pt x="1525" y="1799"/>
                    <a:pt x="1516" y="1791"/>
                  </a:cubicBezTo>
                  <a:cubicBezTo>
                    <a:pt x="1467" y="1753"/>
                    <a:pt x="1417" y="1716"/>
                    <a:pt x="1368" y="1679"/>
                  </a:cubicBezTo>
                  <a:cubicBezTo>
                    <a:pt x="1362" y="1673"/>
                    <a:pt x="1354" y="1668"/>
                    <a:pt x="1347" y="1662"/>
                  </a:cubicBezTo>
                  <a:cubicBezTo>
                    <a:pt x="1340" y="1657"/>
                    <a:pt x="1330" y="1661"/>
                    <a:pt x="1326" y="1668"/>
                  </a:cubicBezTo>
                  <a:cubicBezTo>
                    <a:pt x="1321" y="1676"/>
                    <a:pt x="1325" y="1684"/>
                    <a:pt x="1332" y="1689"/>
                  </a:cubicBezTo>
                  <a:cubicBezTo>
                    <a:pt x="1374" y="1721"/>
                    <a:pt x="1417" y="1753"/>
                    <a:pt x="1460" y="1786"/>
                  </a:cubicBezTo>
                  <a:lnTo>
                    <a:pt x="891" y="1786"/>
                  </a:lnTo>
                  <a:lnTo>
                    <a:pt x="499" y="1786"/>
                  </a:lnTo>
                  <a:cubicBezTo>
                    <a:pt x="430" y="1786"/>
                    <a:pt x="355" y="1794"/>
                    <a:pt x="287" y="1781"/>
                  </a:cubicBezTo>
                  <a:cubicBezTo>
                    <a:pt x="186" y="1764"/>
                    <a:pt x="99" y="1695"/>
                    <a:pt x="58" y="1602"/>
                  </a:cubicBezTo>
                  <a:cubicBezTo>
                    <a:pt x="39" y="1557"/>
                    <a:pt x="33" y="1510"/>
                    <a:pt x="33" y="1462"/>
                  </a:cubicBezTo>
                  <a:lnTo>
                    <a:pt x="33" y="1190"/>
                  </a:lnTo>
                  <a:lnTo>
                    <a:pt x="33" y="421"/>
                  </a:lnTo>
                  <a:cubicBezTo>
                    <a:pt x="33" y="396"/>
                    <a:pt x="33" y="372"/>
                    <a:pt x="33" y="347"/>
                  </a:cubicBezTo>
                  <a:cubicBezTo>
                    <a:pt x="35" y="268"/>
                    <a:pt x="62" y="192"/>
                    <a:pt x="117" y="134"/>
                  </a:cubicBezTo>
                  <a:cubicBezTo>
                    <a:pt x="179" y="68"/>
                    <a:pt x="264" y="38"/>
                    <a:pt x="353" y="38"/>
                  </a:cubicBezTo>
                  <a:lnTo>
                    <a:pt x="590" y="38"/>
                  </a:lnTo>
                  <a:lnTo>
                    <a:pt x="1073" y="38"/>
                  </a:lnTo>
                  <a:lnTo>
                    <a:pt x="1742" y="38"/>
                  </a:lnTo>
                  <a:lnTo>
                    <a:pt x="2533" y="38"/>
                  </a:lnTo>
                  <a:lnTo>
                    <a:pt x="3393" y="38"/>
                  </a:lnTo>
                  <a:lnTo>
                    <a:pt x="4259" y="38"/>
                  </a:lnTo>
                  <a:lnTo>
                    <a:pt x="5065" y="38"/>
                  </a:lnTo>
                  <a:lnTo>
                    <a:pt x="5761" y="38"/>
                  </a:lnTo>
                  <a:lnTo>
                    <a:pt x="6281" y="38"/>
                  </a:lnTo>
                  <a:lnTo>
                    <a:pt x="6564" y="38"/>
                  </a:lnTo>
                  <a:cubicBezTo>
                    <a:pt x="6587" y="38"/>
                    <a:pt x="6609" y="37"/>
                    <a:pt x="6633" y="40"/>
                  </a:cubicBezTo>
                  <a:cubicBezTo>
                    <a:pt x="6797" y="58"/>
                    <a:pt x="6905" y="200"/>
                    <a:pt x="6905" y="360"/>
                  </a:cubicBezTo>
                  <a:lnTo>
                    <a:pt x="6905" y="1048"/>
                  </a:lnTo>
                  <a:lnTo>
                    <a:pt x="6905" y="1398"/>
                  </a:lnTo>
                  <a:cubicBezTo>
                    <a:pt x="6905" y="1424"/>
                    <a:pt x="6905" y="1450"/>
                    <a:pt x="6905" y="1476"/>
                  </a:cubicBezTo>
                  <a:cubicBezTo>
                    <a:pt x="6904" y="1551"/>
                    <a:pt x="6880" y="1623"/>
                    <a:pt x="6830" y="1681"/>
                  </a:cubicBezTo>
                  <a:cubicBezTo>
                    <a:pt x="6772" y="1748"/>
                    <a:pt x="6687" y="1785"/>
                    <a:pt x="6598" y="1786"/>
                  </a:cubicBezTo>
                  <a:cubicBezTo>
                    <a:pt x="6579" y="1786"/>
                    <a:pt x="6559" y="1786"/>
                    <a:pt x="6540" y="1786"/>
                  </a:cubicBezTo>
                  <a:lnTo>
                    <a:pt x="6234" y="1786"/>
                  </a:lnTo>
                  <a:lnTo>
                    <a:pt x="5432" y="1786"/>
                  </a:lnTo>
                  <a:lnTo>
                    <a:pt x="5287" y="1786"/>
                  </a:lnTo>
                  <a:cubicBezTo>
                    <a:pt x="5282" y="1742"/>
                    <a:pt x="5253" y="1703"/>
                    <a:pt x="5210" y="1687"/>
                  </a:cubicBezTo>
                  <a:cubicBezTo>
                    <a:pt x="5164" y="1670"/>
                    <a:pt x="5109" y="1684"/>
                    <a:pt x="5077" y="1722"/>
                  </a:cubicBezTo>
                  <a:cubicBezTo>
                    <a:pt x="5046" y="1761"/>
                    <a:pt x="5040" y="1816"/>
                    <a:pt x="5066" y="1859"/>
                  </a:cubicBezTo>
                  <a:cubicBezTo>
                    <a:pt x="5092" y="1903"/>
                    <a:pt x="5142" y="1924"/>
                    <a:pt x="5191" y="1915"/>
                  </a:cubicBezTo>
                  <a:cubicBezTo>
                    <a:pt x="5241" y="1906"/>
                    <a:pt x="5278" y="1865"/>
                    <a:pt x="5286" y="1817"/>
                  </a:cubicBezTo>
                  <a:lnTo>
                    <a:pt x="5840" y="1817"/>
                  </a:lnTo>
                  <a:lnTo>
                    <a:pt x="6560" y="1817"/>
                  </a:lnTo>
                  <a:cubicBezTo>
                    <a:pt x="6581" y="1817"/>
                    <a:pt x="6602" y="1817"/>
                    <a:pt x="6623" y="1816"/>
                  </a:cubicBezTo>
                  <a:cubicBezTo>
                    <a:pt x="6717" y="1809"/>
                    <a:pt x="6805" y="1763"/>
                    <a:pt x="6863" y="1688"/>
                  </a:cubicBezTo>
                  <a:cubicBezTo>
                    <a:pt x="6929" y="1604"/>
                    <a:pt x="6936" y="1509"/>
                    <a:pt x="6936" y="1409"/>
                  </a:cubicBezTo>
                  <a:lnTo>
                    <a:pt x="6936" y="628"/>
                  </a:lnTo>
                  <a:lnTo>
                    <a:pt x="6936" y="359"/>
                  </a:lnTo>
                  <a:cubicBezTo>
                    <a:pt x="6936" y="213"/>
                    <a:pt x="6857" y="81"/>
                    <a:pt x="6718" y="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600" dirty="0">
                <a:latin typeface="Poppins" pitchFamily="2" charset="7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38202" y="5055045"/>
              <a:ext cx="1568448" cy="125166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600" b="1" spc="-290" dirty="0">
                  <a:solidFill>
                    <a:schemeClr val="accent1"/>
                  </a:solidFill>
                  <a:cs typeface="Poppins" pitchFamily="2" charset="77"/>
                </a:rPr>
                <a:t>01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838202" y="7881373"/>
              <a:ext cx="1568448" cy="125166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600" b="1" spc="-290" dirty="0">
                  <a:solidFill>
                    <a:schemeClr val="accent2"/>
                  </a:solidFill>
                  <a:cs typeface="Poppins" pitchFamily="2" charset="77"/>
                </a:rPr>
                <a:t>02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838202" y="10707701"/>
              <a:ext cx="1568448" cy="125166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600" b="1" spc="-290" dirty="0">
                  <a:solidFill>
                    <a:schemeClr val="accent3"/>
                  </a:solidFill>
                  <a:cs typeface="Poppins" pitchFamily="2" charset="77"/>
                </a:rPr>
                <a:t>03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535889" y="5055045"/>
              <a:ext cx="1568448" cy="125166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600" b="1" spc="-290" dirty="0">
                  <a:solidFill>
                    <a:schemeClr val="accent4"/>
                  </a:solidFill>
                  <a:cs typeface="Poppins" pitchFamily="2" charset="77"/>
                </a:rPr>
                <a:t>04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535889" y="7881373"/>
              <a:ext cx="1568448" cy="125166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600" b="1" spc="-290" dirty="0">
                  <a:solidFill>
                    <a:schemeClr val="accent5"/>
                  </a:solidFill>
                  <a:cs typeface="Poppins" pitchFamily="2" charset="77"/>
                </a:rPr>
                <a:t>05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3535889" y="10707701"/>
              <a:ext cx="1568448" cy="125166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600" b="1" spc="-290" dirty="0">
                  <a:solidFill>
                    <a:schemeClr val="accent6"/>
                  </a:solidFill>
                  <a:cs typeface="Poppins" pitchFamily="2" charset="77"/>
                </a:rPr>
                <a:t>06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039987" y="5237346"/>
            <a:ext cx="2808312" cy="929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GB" sz="1200" kern="100" dirty="0">
                <a:ea typeface="Aptos" panose="020B0004020202020204" pitchFamily="34" charset="0"/>
                <a:cs typeface="Times New Roman" panose="02020603050405020304" pitchFamily="18" charset="0"/>
              </a:rPr>
              <a:t>Devaluation of the Naira, higher fuel prices and insecurity have also contributed to rising food prices as transportation costs increase.</a:t>
            </a:r>
            <a:endParaRPr lang="en-US" sz="1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67124" y="2249792"/>
            <a:ext cx="2760131" cy="929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200" kern="100" dirty="0">
                <a:ea typeface="Aptos" panose="020B0004020202020204" pitchFamily="34" charset="0"/>
                <a:cs typeface="Times New Roman" panose="02020603050405020304" pitchFamily="18" charset="0"/>
              </a:rPr>
              <a:t>Nigeria relies on $10 billion import to meet its food and agricultural production shortfalls mostly wheat, rice, poultry, fish and food services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67123" y="3766804"/>
            <a:ext cx="2978934" cy="716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200" kern="100" dirty="0">
                <a:ea typeface="Aptos" panose="020B0004020202020204" pitchFamily="34" charset="0"/>
                <a:cs typeface="Times New Roman" panose="02020603050405020304" pitchFamily="18" charset="0"/>
              </a:rPr>
              <a:t>Consumer oriented foods are imported from Europe, Asia, USA, South America and South Africa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67124" y="5141468"/>
            <a:ext cx="2669925" cy="1141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GB" sz="1200" kern="100" dirty="0">
                <a:ea typeface="Aptos" panose="020B0004020202020204" pitchFamily="34" charset="0"/>
                <a:cs typeface="Times New Roman" panose="02020603050405020304" pitchFamily="18" charset="0"/>
              </a:rPr>
              <a:t>The sector is affected by regular flooding, desertification of crop and grazing land, extremist insurgencies, and conflicts between herdsmen and local farmers. </a:t>
            </a:r>
            <a:endParaRPr lang="en-US" sz="1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039988" y="2262420"/>
            <a:ext cx="2552249" cy="929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GB" sz="1200" kern="100" dirty="0">
                <a:ea typeface="Aptos" panose="020B0004020202020204" pitchFamily="34" charset="0"/>
                <a:cs typeface="Times New Roman" panose="02020603050405020304" pitchFamily="18" charset="0"/>
              </a:rPr>
              <a:t>Sector is affected by inadequate food processing, storage, preservation, post harvest loss and a lack of financing and infrastructure.</a:t>
            </a:r>
            <a:endParaRPr lang="en-US" sz="1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39988" y="3805458"/>
            <a:ext cx="2641021" cy="716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GB" sz="1200" kern="100" dirty="0">
                <a:ea typeface="Aptos" panose="020B0004020202020204" pitchFamily="34" charset="0"/>
                <a:cs typeface="Times New Roman" panose="02020603050405020304" pitchFamily="18" charset="0"/>
              </a:rPr>
              <a:t>These challenges have exacerbated food inflation. Food inflation rose to 23.75% in December 2022. </a:t>
            </a:r>
            <a:endParaRPr lang="en-US" sz="1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8" grpId="0"/>
      <p:bldP spid="30" grpId="0"/>
      <p:bldP spid="32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3392" y="764704"/>
            <a:ext cx="7560840" cy="810967"/>
          </a:xfrm>
        </p:spPr>
        <p:txBody>
          <a:bodyPr>
            <a:normAutofit/>
          </a:bodyPr>
          <a:lstStyle/>
          <a:p>
            <a:r>
              <a:rPr lang="en-US" dirty="0"/>
              <a:t>Agriculture Value Chain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95400" y="2239871"/>
            <a:ext cx="3096344" cy="3871076"/>
            <a:chOff x="695400" y="2348880"/>
            <a:chExt cx="3096344" cy="3871076"/>
          </a:xfrm>
        </p:grpSpPr>
        <p:sp>
          <p:nvSpPr>
            <p:cNvPr id="7" name="Rectangle 6"/>
            <p:cNvSpPr/>
            <p:nvPr/>
          </p:nvSpPr>
          <p:spPr>
            <a:xfrm>
              <a:off x="695400" y="4569727"/>
              <a:ext cx="3096344" cy="165022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AEE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95400" y="2348880"/>
              <a:ext cx="3096344" cy="26642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27448" y="2526637"/>
              <a:ext cx="2376264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i="1" dirty="0">
                  <a:solidFill>
                    <a:schemeClr val="bg1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A value chain in agriculture describes a range of activities and sets of people that bring agricultural products from production in the field to final consumption, where </a:t>
              </a:r>
              <a:r>
                <a:rPr lang="en-US" sz="1800" i="1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value is added at each stage to the product</a:t>
              </a:r>
            </a:p>
            <a:p>
              <a:endParaRPr lang="x-none" i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55604" y="2239871"/>
            <a:ext cx="3096344" cy="3871076"/>
            <a:chOff x="695400" y="2348880"/>
            <a:chExt cx="3096344" cy="3871076"/>
          </a:xfrm>
        </p:grpSpPr>
        <p:sp>
          <p:nvSpPr>
            <p:cNvPr id="10" name="Rectangle 9"/>
            <p:cNvSpPr/>
            <p:nvPr/>
          </p:nvSpPr>
          <p:spPr>
            <a:xfrm>
              <a:off x="695400" y="4569727"/>
              <a:ext cx="3096344" cy="165022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AEE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95400" y="2348880"/>
              <a:ext cx="3096344" cy="26642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27448" y="2526637"/>
              <a:ext cx="2376264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buNone/>
              </a:pPr>
              <a:r>
                <a:rPr lang="en-US" sz="1800" i="1" dirty="0">
                  <a:solidFill>
                    <a:schemeClr val="bg1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A value chain will have a pre-production, post production, industrial production, processing </a:t>
              </a:r>
              <a:r>
                <a:rPr lang="en-US" sz="1800" i="1" dirty="0" err="1">
                  <a:solidFill>
                    <a:schemeClr val="bg1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agro</a:t>
              </a:r>
              <a:r>
                <a:rPr lang="en-US" sz="1800" i="1" dirty="0">
                  <a:solidFill>
                    <a:schemeClr val="bg1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 inputs, seeds, fertilizers, tillage operations, harvest, </a:t>
              </a:r>
              <a:r>
                <a:rPr lang="en-US" sz="1800" i="1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direct sales, food and product preservation, product packaging and transportation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815808" y="2239871"/>
            <a:ext cx="3096344" cy="3871076"/>
            <a:chOff x="695400" y="2348880"/>
            <a:chExt cx="3096344" cy="3871076"/>
          </a:xfrm>
        </p:grpSpPr>
        <p:sp>
          <p:nvSpPr>
            <p:cNvPr id="14" name="Rectangle 13"/>
            <p:cNvSpPr/>
            <p:nvPr/>
          </p:nvSpPr>
          <p:spPr>
            <a:xfrm>
              <a:off x="695400" y="4569727"/>
              <a:ext cx="3096344" cy="165022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AEE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95400" y="2348880"/>
              <a:ext cx="3096344" cy="26642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27448" y="2526637"/>
              <a:ext cx="237626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buNone/>
              </a:pPr>
              <a:r>
                <a:rPr lang="en-US" sz="1800" i="1" dirty="0">
                  <a:solidFill>
                    <a:schemeClr val="bg1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Value chains are interrelated and activities at one level impacts others in positive and negative ways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Agriculture Value Chain</a:t>
            </a:r>
            <a:endParaRPr lang="x-none" dirty="0"/>
          </a:p>
        </p:txBody>
      </p:sp>
      <p:sp>
        <p:nvSpPr>
          <p:cNvPr id="22" name="Snip Single Corner of Rectangle 21"/>
          <p:cNvSpPr/>
          <p:nvPr/>
        </p:nvSpPr>
        <p:spPr>
          <a:xfrm>
            <a:off x="695400" y="2060848"/>
            <a:ext cx="3105850" cy="2001548"/>
          </a:xfrm>
          <a:prstGeom prst="snip1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3" name="Snip Single Corner of Rectangle 22"/>
          <p:cNvSpPr/>
          <p:nvPr/>
        </p:nvSpPr>
        <p:spPr>
          <a:xfrm>
            <a:off x="4305306" y="2060848"/>
            <a:ext cx="3105850" cy="2001548"/>
          </a:xfrm>
          <a:prstGeom prst="snip1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Snip Single Corner of Rectangle 23"/>
          <p:cNvSpPr/>
          <p:nvPr/>
        </p:nvSpPr>
        <p:spPr>
          <a:xfrm>
            <a:off x="7915212" y="2060848"/>
            <a:ext cx="3105850" cy="2001548"/>
          </a:xfrm>
          <a:prstGeom prst="snip1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Snip Single Corner of Rectangle 24"/>
          <p:cNvSpPr/>
          <p:nvPr/>
        </p:nvSpPr>
        <p:spPr>
          <a:xfrm>
            <a:off x="695400" y="4293096"/>
            <a:ext cx="3105850" cy="2001548"/>
          </a:xfrm>
          <a:prstGeom prst="snip1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Snip Single Corner of Rectangle 25"/>
          <p:cNvSpPr/>
          <p:nvPr/>
        </p:nvSpPr>
        <p:spPr>
          <a:xfrm>
            <a:off x="4305306" y="4293096"/>
            <a:ext cx="3105850" cy="2001548"/>
          </a:xfrm>
          <a:prstGeom prst="snip1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Snip Single Corner of Rectangle 26"/>
          <p:cNvSpPr/>
          <p:nvPr/>
        </p:nvSpPr>
        <p:spPr>
          <a:xfrm>
            <a:off x="7915212" y="4293096"/>
            <a:ext cx="3105850" cy="2001548"/>
          </a:xfrm>
          <a:prstGeom prst="snip1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TextBox 27"/>
          <p:cNvSpPr txBox="1"/>
          <p:nvPr/>
        </p:nvSpPr>
        <p:spPr>
          <a:xfrm>
            <a:off x="900426" y="2402303"/>
            <a:ext cx="2808312" cy="135421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chemeClr val="bg1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Agriculture which is the act of farming is different from the agribusiness.  </a:t>
            </a:r>
          </a:p>
          <a:p>
            <a:endParaRPr lang="x-none" sz="16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21330" y="2494635"/>
            <a:ext cx="2808312" cy="116955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The typical agribusiness value-chain can be separated into four broad activity sectors; pre-upstream, upstream, mid-stream and the downstream sector </a:t>
            </a:r>
            <a:endParaRPr lang="x-none" sz="14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31236" y="2520188"/>
            <a:ext cx="2808312" cy="116955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highlight>
                  <a:srgbClr val="000080"/>
                </a:highligh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Pre-upstream: </a:t>
            </a:r>
            <a:r>
              <a:rPr lang="en-US" sz="1400" b="1" dirty="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This </a:t>
            </a:r>
            <a:r>
              <a:rPr lang="en-US" sz="1400" dirty="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deals basically with research institution, seed, land management and the management/control of pest and diseases.</a:t>
            </a:r>
            <a:endParaRPr lang="x-none" sz="14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31236" y="4644712"/>
            <a:ext cx="2808312" cy="138499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1"/>
                </a:solidFill>
                <a:highlight>
                  <a:srgbClr val="000080"/>
                </a:highligh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Downstream</a:t>
            </a:r>
            <a:r>
              <a:rPr lang="en-US" sz="1400" dirty="0">
                <a:solidFill>
                  <a:schemeClr val="bg1"/>
                </a:solidFill>
                <a:highlight>
                  <a:srgbClr val="000080"/>
                </a:highligh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– This constitute the distribution/logistics/export of value-added products/import of tools, equipment, preservatives, chemicals &amp; fertilizers.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521330" y="4860158"/>
            <a:ext cx="2808312" cy="95410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1"/>
                </a:solidFill>
                <a:highlight>
                  <a:srgbClr val="000080"/>
                </a:highligh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Mid-stream</a:t>
            </a:r>
            <a:r>
              <a:rPr lang="en-US" sz="1400" b="1" dirty="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– This is the m</a:t>
            </a:r>
            <a:r>
              <a:rPr lang="en-US" sz="1400" dirty="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anufacturing/processing/packaging/tool fabrication &amp; design/sales and marketing…</a:t>
            </a:r>
            <a:r>
              <a:rPr lang="en-US" sz="1400" dirty="0" err="1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etc</a:t>
            </a:r>
            <a:r>
              <a:rPr lang="en-US" sz="1400" dirty="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00426" y="4752435"/>
            <a:ext cx="2808312" cy="116955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1"/>
                </a:solidFill>
                <a:highlight>
                  <a:srgbClr val="000080"/>
                </a:highligh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Upstream </a:t>
            </a:r>
            <a:r>
              <a:rPr lang="en-US" sz="1400" b="1" dirty="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– This is the b</a:t>
            </a:r>
            <a:r>
              <a:rPr lang="en-US" sz="1400" dirty="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eginning of the value chain (direct farming and cultivation across the crops, livestock, forestry and fishery sector).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3392" y="815562"/>
            <a:ext cx="7605387" cy="731076"/>
          </a:xfrm>
        </p:spPr>
        <p:txBody>
          <a:bodyPr>
            <a:normAutofit/>
          </a:bodyPr>
          <a:lstStyle/>
          <a:p>
            <a:r>
              <a:rPr lang="en-US" dirty="0"/>
              <a:t>Agribusiness Value Chain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8"/>
          <a:stretch>
            <a:fillRect/>
          </a:stretch>
        </p:blipFill>
        <p:spPr bwMode="auto">
          <a:xfrm>
            <a:off x="1550829" y="2362200"/>
            <a:ext cx="8785225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997" y="1765077"/>
            <a:ext cx="7992888" cy="5971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54770" y="5589241"/>
            <a:ext cx="20145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Requires huge sunk cost</a:t>
            </a:r>
          </a:p>
          <a:p>
            <a:r>
              <a:rPr lang="en-US" sz="1200" b="1" dirty="0"/>
              <a:t>&amp; technical knowledge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655192" y="6237312"/>
            <a:ext cx="206454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/>
              <a:t>Requires huge sunk cost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3392" y="764704"/>
            <a:ext cx="7560840" cy="810967"/>
          </a:xfrm>
        </p:spPr>
        <p:txBody>
          <a:bodyPr>
            <a:normAutofit/>
          </a:bodyPr>
          <a:lstStyle/>
          <a:p>
            <a:r>
              <a:rPr lang="en-US" dirty="0"/>
              <a:t>Value Chain Analysis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95400" y="2239871"/>
            <a:ext cx="3096344" cy="3871076"/>
            <a:chOff x="695400" y="2348880"/>
            <a:chExt cx="3096344" cy="3871076"/>
          </a:xfrm>
        </p:grpSpPr>
        <p:sp>
          <p:nvSpPr>
            <p:cNvPr id="7" name="Rectangle 6"/>
            <p:cNvSpPr/>
            <p:nvPr/>
          </p:nvSpPr>
          <p:spPr>
            <a:xfrm>
              <a:off x="695400" y="4569727"/>
              <a:ext cx="3096344" cy="165022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AEE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95400" y="2348880"/>
              <a:ext cx="3096344" cy="26642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27448" y="2526637"/>
              <a:ext cx="237626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buNone/>
              </a:pPr>
              <a:r>
                <a:rPr lang="en-US" sz="1600" dirty="0">
                  <a:solidFill>
                    <a:schemeClr val="bg1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Value chain analysis examines and analyze a production unit or process in a market chain, from input suppliers to final buyers and the relationship among them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55604" y="2239871"/>
            <a:ext cx="3096344" cy="3871076"/>
            <a:chOff x="695400" y="2348880"/>
            <a:chExt cx="3096344" cy="3871076"/>
          </a:xfrm>
        </p:grpSpPr>
        <p:sp>
          <p:nvSpPr>
            <p:cNvPr id="10" name="Rectangle 9"/>
            <p:cNvSpPr/>
            <p:nvPr/>
          </p:nvSpPr>
          <p:spPr>
            <a:xfrm>
              <a:off x="695400" y="4569727"/>
              <a:ext cx="3096344" cy="165022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AEE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95400" y="2348880"/>
              <a:ext cx="3096344" cy="26642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27448" y="2526637"/>
              <a:ext cx="2376264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buNone/>
              </a:pPr>
              <a:r>
                <a:rPr lang="en-US" sz="1600" dirty="0">
                  <a:solidFill>
                    <a:schemeClr val="bg1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Value chain analysis looks at the factors influencing performance, including access to and the requirements of end markets, the legal, regulatory and policy environment; coordination between </a:t>
              </a:r>
              <a:r>
                <a:rPr lang="en-US" sz="16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firms in the industry and level and quality of support services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815808" y="2239871"/>
            <a:ext cx="3096344" cy="3871076"/>
            <a:chOff x="695400" y="2348880"/>
            <a:chExt cx="3096344" cy="3871076"/>
          </a:xfrm>
        </p:grpSpPr>
        <p:sp>
          <p:nvSpPr>
            <p:cNvPr id="14" name="Rectangle 13"/>
            <p:cNvSpPr/>
            <p:nvPr/>
          </p:nvSpPr>
          <p:spPr>
            <a:xfrm>
              <a:off x="695400" y="4569727"/>
              <a:ext cx="3096344" cy="165022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AEE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95400" y="2348880"/>
              <a:ext cx="3096344" cy="26642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27448" y="2526637"/>
              <a:ext cx="237626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buNone/>
              </a:pPr>
              <a:r>
                <a:rPr lang="en-US" sz="1600" dirty="0">
                  <a:solidFill>
                    <a:schemeClr val="bg1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Value chain analysis helps to understand overall trends of industrial reorganization and identify change agents and leverage points for policy and technical interventions.</a:t>
              </a:r>
            </a:p>
          </p:txBody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LBS Colour Theme">
      <a:dk1>
        <a:srgbClr val="171616"/>
      </a:dk1>
      <a:lt1>
        <a:srgbClr val="FFFFFF"/>
      </a:lt1>
      <a:dk2>
        <a:srgbClr val="1679CB"/>
      </a:dk2>
      <a:lt2>
        <a:srgbClr val="E7E6E6"/>
      </a:lt2>
      <a:accent1>
        <a:srgbClr val="00AEEF"/>
      </a:accent1>
      <a:accent2>
        <a:srgbClr val="E05434"/>
      </a:accent2>
      <a:accent3>
        <a:srgbClr val="A5A5A5"/>
      </a:accent3>
      <a:accent4>
        <a:srgbClr val="23E0FE"/>
      </a:accent4>
      <a:accent5>
        <a:srgbClr val="00A3FF"/>
      </a:accent5>
      <a:accent6>
        <a:srgbClr val="B5B235"/>
      </a:accent6>
      <a:hlink>
        <a:srgbClr val="0563C1"/>
      </a:hlink>
      <a:folHlink>
        <a:srgbClr val="676767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Format_template</Template>
  <TotalTime>0</TotalTime>
  <Words>8635</Words>
  <Application>Microsoft Office PowerPoint</Application>
  <PresentationFormat>Widescreen</PresentationFormat>
  <Paragraphs>414</Paragraphs>
  <Slides>33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54th  ANNUAL ACCOUNTANTS CONFERENCE-  GOVERNANCE REIMAGINED Agribusiness Value Chain</vt:lpstr>
      <vt:lpstr>PowerPoint Presentation</vt:lpstr>
      <vt:lpstr>Brief Profile of Dr Jide Adedeji</vt:lpstr>
      <vt:lpstr>Introduction</vt:lpstr>
      <vt:lpstr>Nigeria Agriculture Overview</vt:lpstr>
      <vt:lpstr>Agriculture Value Chain</vt:lpstr>
      <vt:lpstr>Agriculture Value Chain</vt:lpstr>
      <vt:lpstr>Agribusiness Value Chain</vt:lpstr>
      <vt:lpstr>Value Chain Analysis</vt:lpstr>
      <vt:lpstr>Some Key Value Chains In Nigeria</vt:lpstr>
      <vt:lpstr>Global Cocoa Beans Production</vt:lpstr>
      <vt:lpstr>Global Palm Oil Production</vt:lpstr>
      <vt:lpstr>Global Rice Production</vt:lpstr>
      <vt:lpstr>Agricultural Exports</vt:lpstr>
      <vt:lpstr>Total Value Agricultural Export</vt:lpstr>
      <vt:lpstr>Major Agricultural Export Crops</vt:lpstr>
      <vt:lpstr>Agro Export Reimagined</vt:lpstr>
      <vt:lpstr>Hibiscus Cordial</vt:lpstr>
      <vt:lpstr>Hibiscus Cordial Packaging</vt:lpstr>
      <vt:lpstr>Key Tool Of Value Addition</vt:lpstr>
      <vt:lpstr>PowerPoint Presentation</vt:lpstr>
      <vt:lpstr>Funding And Investment Solutions</vt:lpstr>
      <vt:lpstr>Funding Solutions</vt:lpstr>
      <vt:lpstr>Productivity Solutions</vt:lpstr>
      <vt:lpstr>Close The Expertise Gap</vt:lpstr>
      <vt:lpstr>Food Insecurity</vt:lpstr>
      <vt:lpstr>Food Security Solutions</vt:lpstr>
      <vt:lpstr>Agribusiness Value Chain In Forestry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sdawodu</dc:creator>
  <cp:lastModifiedBy>0433</cp:lastModifiedBy>
  <cp:revision>127</cp:revision>
  <dcterms:created xsi:type="dcterms:W3CDTF">2014-11-17T15:17:00Z</dcterms:created>
  <dcterms:modified xsi:type="dcterms:W3CDTF">2024-10-19T11:00:30Z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143E6DC642344E19A20C9DE6F611AAAF_13</vt:lpwstr>
  </property>
  <property fmtid="{D5CDD505-2E9C-101B-9397-08002B2CF9AE}" pid="3" name="KSOProductBuildVer">
    <vt:lpwstr>1033-12.2.0.18283</vt:lpwstr>
  </property>
</Properties>
</file>