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54" r:id="rId6"/>
    <p:sldId id="3272" r:id="rId7"/>
    <p:sldId id="3255" r:id="rId8"/>
    <p:sldId id="3257" r:id="rId9"/>
    <p:sldId id="3275" r:id="rId10"/>
    <p:sldId id="3258" r:id="rId11"/>
    <p:sldId id="3276" r:id="rId12"/>
    <p:sldId id="3273" r:id="rId13"/>
    <p:sldId id="3274" r:id="rId14"/>
    <p:sldId id="297" r:id="rId15"/>
    <p:sldId id="3267" r:id="rId16"/>
    <p:sldId id="3268" r:id="rId17"/>
    <p:sldId id="3270" r:id="rId18"/>
    <p:sldId id="3269" r:id="rId19"/>
    <p:sldId id="3271" r:id="rId20"/>
  </p:sldIdLst>
  <p:sldSz cx="14630400" cy="8229600"/>
  <p:notesSz cx="8229600" cy="146304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News Gothic MT" panose="020B0504020203020204" pitchFamily="34" charset="0"/>
      <p:regular r:id="rId27"/>
      <p:bold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831C8"/>
    <a:srgbClr val="ECA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2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5" d="100"/>
          <a:sy n="35" d="100"/>
        </p:scale>
        <p:origin x="2820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DC9D8-970F-4D25-AAB9-21E0FC9A355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AFB7E-FE90-4A0B-B89A-16F8F35F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630400" cy="82592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234BFF-43C4-BC4A-AF3B-EF7B2AE06D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NMA 12/12/2018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659" r="-9323" b="659"/>
          <a:stretch>
            <a:fillRect/>
          </a:stretch>
        </p:blipFill>
        <p:spPr>
          <a:xfrm>
            <a:off x="0" y="1"/>
            <a:ext cx="14593824" cy="8229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234BFF-43C4-BC4A-AF3B-EF7B2AE06D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NMA 12/12/2018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838" y="2795178"/>
            <a:ext cx="9001306" cy="2261454"/>
          </a:xfrm>
          <a:prstGeom prst="rect">
            <a:avLst/>
          </a:prstGeom>
          <a:noFill/>
        </p:spPr>
        <p:txBody>
          <a:bodyPr wrap="square" lIns="65532" tIns="65532" rIns="65532" bIns="65532" rtlCol="0">
            <a:noAutofit/>
          </a:bodyPr>
          <a:lstStyle/>
          <a:p>
            <a:pPr>
              <a:spcAft>
                <a:spcPts val="720"/>
              </a:spcAft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Sustainable Nation Building through Revitalization of Social Contract</a:t>
            </a:r>
          </a:p>
        </p:txBody>
      </p:sp>
      <p:sp>
        <p:nvSpPr>
          <p:cNvPr id="8" name="Text Placeholder 3"/>
          <p:cNvSpPr txBox="1"/>
          <p:nvPr/>
        </p:nvSpPr>
        <p:spPr>
          <a:xfrm>
            <a:off x="8655269" y="6046599"/>
            <a:ext cx="6039140" cy="10625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80" indent="-2844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5945" indent="-23050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230" indent="-2844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7915" indent="-23050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8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en-US" sz="288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Akinyele Kolawole Oladeji</a:t>
            </a:r>
          </a:p>
          <a:p>
            <a:pPr algn="ctr">
              <a:spcAft>
                <a:spcPts val="0"/>
              </a:spcAft>
              <a:defRPr/>
            </a:pPr>
            <a:r>
              <a:rPr lang="en-US" sz="288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CSDC Consulting</a:t>
            </a:r>
          </a:p>
          <a:p>
            <a:pPr>
              <a:defRPr/>
            </a:pP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306887" y="5371868"/>
            <a:ext cx="4666654" cy="5002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80" indent="-2844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5945" indent="-23050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4230" indent="-2844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7915" indent="-23050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8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54th Annual Accountants’ Conference: Governance Reimagined – Mapping the Future</a:t>
            </a:r>
          </a:p>
          <a:p>
            <a:pPr>
              <a:defRPr/>
            </a:pPr>
            <a:endParaRPr lang="en-US" sz="28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October 2024</a:t>
            </a:r>
          </a:p>
        </p:txBody>
      </p:sp>
      <p:pic>
        <p:nvPicPr>
          <p:cNvPr id="2" name="Picture 1" descr="A person in a suit smiling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52" y="1727200"/>
            <a:ext cx="3919509" cy="4144894"/>
          </a:xfrm>
          <a:prstGeom prst="roundRect">
            <a:avLst>
              <a:gd name="adj" fmla="val 4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719245" y="1127438"/>
            <a:ext cx="10182347" cy="6451148"/>
            <a:chOff x="207497" y="1127438"/>
            <a:chExt cx="13694095" cy="6451148"/>
          </a:xfrm>
        </p:grpSpPr>
        <p:sp>
          <p:nvSpPr>
            <p:cNvPr id="4" name="TextBox 3"/>
            <p:cNvSpPr txBox="1"/>
            <p:nvPr/>
          </p:nvSpPr>
          <p:spPr>
            <a:xfrm>
              <a:off x="5056178" y="4162006"/>
              <a:ext cx="439829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l">
                <a:buFont typeface="Wingdings" panose="05000000000000000000" pitchFamily="2" charset="2"/>
                <a:buChar char="ü"/>
              </a:pPr>
              <a:endParaRPr lang="en-GB" sz="1600" b="1" dirty="0">
                <a:solidFill>
                  <a:srgbClr val="EC631A"/>
                </a:solidFill>
                <a:latin typeface="News Gothic MT" panose="020B0504020203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04236" y="1127438"/>
              <a:ext cx="4354999" cy="645114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 i="1" dirty="0">
                <a:solidFill>
                  <a:srgbClr val="000000"/>
                </a:solidFill>
                <a:latin typeface="News Gothic MT" panose="020B0504020203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7497" y="1423537"/>
              <a:ext cx="5390706" cy="5506284"/>
              <a:chOff x="-156600" y="-4519505"/>
              <a:chExt cx="3663254" cy="2397527"/>
            </a:xfrm>
            <a:scene3d>
              <a:camera prst="perspectiveContrastingRightFacing" fov="3300000">
                <a:rot lat="24914" lon="18926662" rev="0"/>
              </a:camera>
              <a:lightRig rig="threePt" dir="t"/>
            </a:scene3d>
          </p:grpSpPr>
          <p:sp>
            <p:nvSpPr>
              <p:cNvPr id="22" name="Rectangle 21"/>
              <p:cNvSpPr/>
              <p:nvPr/>
            </p:nvSpPr>
            <p:spPr>
              <a:xfrm>
                <a:off x="-156600" y="-4519505"/>
                <a:ext cx="3663254" cy="2362176"/>
              </a:xfrm>
              <a:prstGeom prst="rect">
                <a:avLst/>
              </a:prstGeom>
              <a:solidFill>
                <a:schemeClr val="bg1"/>
              </a:solidFill>
              <a:ln w="104775"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 i="1" dirty="0">
                  <a:solidFill>
                    <a:srgbClr val="000000"/>
                  </a:solidFill>
                  <a:latin typeface="News Gothic MT" panose="020B0504020203020204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36308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46056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147941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235858" y="1410840"/>
              <a:ext cx="5665734" cy="5621306"/>
              <a:chOff x="-156600" y="-4519505"/>
              <a:chExt cx="3663254" cy="2397527"/>
            </a:xfrm>
            <a:scene3d>
              <a:camera prst="perspectiveContrastingRightFacing" fov="3300000">
                <a:rot lat="2171" lon="2426667" rev="24817"/>
              </a:camera>
              <a:lightRig rig="threePt" dir="t"/>
            </a:scene3d>
          </p:grpSpPr>
          <p:sp>
            <p:nvSpPr>
              <p:cNvPr id="18" name="Rectangle 17"/>
              <p:cNvSpPr/>
              <p:nvPr/>
            </p:nvSpPr>
            <p:spPr>
              <a:xfrm>
                <a:off x="-156600" y="-4519505"/>
                <a:ext cx="3663254" cy="2362176"/>
              </a:xfrm>
              <a:prstGeom prst="rect">
                <a:avLst/>
              </a:prstGeom>
              <a:solidFill>
                <a:schemeClr val="bg1"/>
              </a:solidFill>
              <a:ln w="104775"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 i="1" dirty="0">
                  <a:solidFill>
                    <a:srgbClr val="000000"/>
                  </a:solidFill>
                  <a:latin typeface="News Gothic MT" panose="020B050402020302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36308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046056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147941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8667147" y="6240989"/>
              <a:ext cx="139068" cy="1569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ContrastingRightFacing" fov="3300000">
                <a:rot lat="24914" lon="1892666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790570" y="6240989"/>
              <a:ext cx="139068" cy="1569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ContrastingRightFacing" fov="3300000">
                <a:rot lat="24914" lon="1892666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920168" y="6240992"/>
              <a:ext cx="139068" cy="1569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ContrastingRightFacing" fov="3300000">
                <a:rot lat="24914" lon="1892666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11" name="Freeform 24"/>
            <p:cNvSpPr/>
            <p:nvPr/>
          </p:nvSpPr>
          <p:spPr bwMode="auto">
            <a:xfrm flipH="1">
              <a:off x="11172908" y="4580517"/>
              <a:ext cx="270527" cy="1212909"/>
            </a:xfrm>
            <a:custGeom>
              <a:avLst/>
              <a:gdLst>
                <a:gd name="T0" fmla="*/ 0 w 31"/>
                <a:gd name="T1" fmla="*/ 0 h 89"/>
                <a:gd name="T2" fmla="*/ 31 w 31"/>
                <a:gd name="T3" fmla="*/ 3 h 89"/>
                <a:gd name="T4" fmla="*/ 23 w 31"/>
                <a:gd name="T5" fmla="*/ 89 h 89"/>
                <a:gd name="T6" fmla="*/ 0 w 31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9">
                  <a:moveTo>
                    <a:pt x="0" y="0"/>
                  </a:moveTo>
                  <a:cubicBezTo>
                    <a:pt x="0" y="0"/>
                    <a:pt x="14" y="17"/>
                    <a:pt x="31" y="3"/>
                  </a:cubicBezTo>
                  <a:cubicBezTo>
                    <a:pt x="23" y="89"/>
                    <a:pt x="23" y="89"/>
                    <a:pt x="23" y="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FBFD"/>
            </a:solidFill>
            <a:ln>
              <a:noFill/>
            </a:ln>
            <a:scene3d>
              <a:camera prst="isometricOffAxis2Left">
                <a:rot lat="600000" lon="1560000" rev="0"/>
              </a:camera>
              <a:lightRig rig="threePt" dir="t"/>
            </a:scene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12" name="Text 5"/>
            <p:cNvSpPr/>
            <p:nvPr/>
          </p:nvSpPr>
          <p:spPr>
            <a:xfrm>
              <a:off x="612000" y="1612435"/>
              <a:ext cx="3684039" cy="62312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500"/>
                </a:lnSpc>
                <a:buNone/>
              </a:pP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Outfit Extra Bold" pitchFamily="34" charset="-120"/>
                </a:rPr>
                <a:t>Breakdown of the </a:t>
              </a:r>
            </a:p>
            <a:p>
              <a:pPr marL="0" indent="0" algn="ctr">
                <a:lnSpc>
                  <a:spcPts val="2500"/>
                </a:lnSpc>
                <a:buNone/>
              </a:pP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Outfit Extra Bold" pitchFamily="34" charset="-120"/>
                </a:rPr>
                <a:t>Social Contract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 5"/>
            <p:cNvSpPr/>
            <p:nvPr/>
          </p:nvSpPr>
          <p:spPr>
            <a:xfrm>
              <a:off x="865205" y="2363967"/>
              <a:ext cx="3680629" cy="3842298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174625" indent="-174625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Rwanda's social contract shattered during the 1994 genocide, where over 800,000 people, mostly Tutsis, were killed by extremist Hutus. The genocide left a society deeply divided along ethnic lines, with destroyed infrastructure and a failed state.</a:t>
              </a:r>
            </a:p>
          </p:txBody>
        </p:sp>
        <p:sp>
          <p:nvSpPr>
            <p:cNvPr id="14" name="Text 10"/>
            <p:cNvSpPr/>
            <p:nvPr/>
          </p:nvSpPr>
          <p:spPr>
            <a:xfrm>
              <a:off x="5669529" y="1273963"/>
              <a:ext cx="2715689" cy="551222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500"/>
                </a:lnSpc>
                <a:buNone/>
              </a:pP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Outfit Extra Bold" pitchFamily="34" charset="-120"/>
                </a:rPr>
                <a:t>The Transition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 5"/>
            <p:cNvSpPr/>
            <p:nvPr/>
          </p:nvSpPr>
          <p:spPr>
            <a:xfrm>
              <a:off x="4741909" y="1670372"/>
              <a:ext cx="4269206" cy="5827218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225425" indent="-225425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Social Reform: </a:t>
              </a: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After the genocide, Paul Kagame's leadership prioritized unity, justice, and reconciliation.</a:t>
              </a:r>
            </a:p>
            <a:p>
              <a:pPr marL="225425" indent="-225425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Institutional Reforms: </a:t>
              </a: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Rwanda implemented Gacaca courts to deal with the large number of genocide perpetrators, while strengthening its formal judiciary to restore the rule of law.</a:t>
              </a:r>
            </a:p>
            <a:p>
              <a:pPr marL="225425" indent="-225425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Economic Reforms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endParaRPr>
            </a:p>
          </p:txBody>
        </p:sp>
        <p:sp>
          <p:nvSpPr>
            <p:cNvPr id="16" name="Text 15"/>
            <p:cNvSpPr/>
            <p:nvPr/>
          </p:nvSpPr>
          <p:spPr>
            <a:xfrm>
              <a:off x="10123645" y="1594913"/>
              <a:ext cx="2715689" cy="551222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500"/>
                </a:lnSpc>
                <a:buNone/>
              </a:pP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Outfit Extra Bold" pitchFamily="34" charset="-120"/>
                </a:rPr>
                <a:t>Outcome of </a:t>
              </a:r>
            </a:p>
            <a:p>
              <a:pPr marL="0" indent="0" algn="ctr">
                <a:lnSpc>
                  <a:spcPts val="2500"/>
                </a:lnSpc>
                <a:buNone/>
              </a:pP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Outfit Extra Bold" pitchFamily="34" charset="-120"/>
                </a:rPr>
                <a:t>the Transition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 5"/>
            <p:cNvSpPr/>
            <p:nvPr/>
          </p:nvSpPr>
          <p:spPr>
            <a:xfrm>
              <a:off x="9376039" y="2430891"/>
              <a:ext cx="3928535" cy="3499944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174625" indent="-174625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Singapore is now one of the world’s richest countries by GDP per capita, excelling in education, technology, and governance. </a:t>
              </a:r>
            </a:p>
            <a:p>
              <a:pPr marL="174625" indent="-174625">
                <a:lnSpc>
                  <a:spcPts val="3100"/>
                </a:lnSpc>
              </a:pP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endParaRPr>
            </a:p>
            <a:p>
              <a:pPr marL="174625" indent="-174625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The country has achieved high living standards, racial harmony, and stable political institutions.</a:t>
              </a:r>
            </a:p>
            <a:p>
              <a:pPr marL="342900" indent="-342900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endParaRPr>
            </a:p>
          </p:txBody>
        </p:sp>
      </p:grpSp>
      <p:sp>
        <p:nvSpPr>
          <p:cNvPr id="3" name="Text 0"/>
          <p:cNvSpPr/>
          <p:nvPr/>
        </p:nvSpPr>
        <p:spPr>
          <a:xfrm>
            <a:off x="3647326" y="235310"/>
            <a:ext cx="11126912" cy="4448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Rwanda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budu Cattle Ranch, Calabar-picture Gallery - Travel - Niger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r="775" b="13868"/>
          <a:stretch>
            <a:fillRect/>
          </a:stretch>
        </p:blipFill>
        <p:spPr bwMode="auto">
          <a:xfrm>
            <a:off x="0" y="2"/>
            <a:ext cx="14630400" cy="82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020720" y="2233102"/>
            <a:ext cx="5970336" cy="3730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5" name="Straight Connector 410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43804" y="4841731"/>
            <a:ext cx="88432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of a company"/>
          <p:cNvPicPr>
            <a:picLocks noChangeAspect="1"/>
          </p:cNvPicPr>
          <p:nvPr/>
        </p:nvPicPr>
        <p:blipFill rotWithShape="1">
          <a:blip r:embed="rId4"/>
          <a:srcRect l="31023" r="26791" b="13580"/>
          <a:stretch>
            <a:fillRect/>
          </a:stretch>
        </p:blipFill>
        <p:spPr>
          <a:xfrm>
            <a:off x="13768554" y="1"/>
            <a:ext cx="861846" cy="1116660"/>
          </a:xfrm>
          <a:prstGeom prst="rect">
            <a:avLst/>
          </a:prstGeom>
        </p:spPr>
      </p:pic>
      <p:pic>
        <p:nvPicPr>
          <p:cNvPr id="11" name="Picture 10" descr="A logo of a company"/>
          <p:cNvPicPr>
            <a:picLocks noChangeAspect="1"/>
          </p:cNvPicPr>
          <p:nvPr/>
        </p:nvPicPr>
        <p:blipFill rotWithShape="1">
          <a:blip r:embed="rId4"/>
          <a:srcRect l="22277" r="26792" b="13580"/>
          <a:stretch>
            <a:fillRect/>
          </a:stretch>
        </p:blipFill>
        <p:spPr>
          <a:xfrm>
            <a:off x="13589876" y="1"/>
            <a:ext cx="1040524" cy="1116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5598" y="2410296"/>
            <a:ext cx="584058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Suggestions for Rebuilding a Sustainable Nation via Social Contract</a:t>
            </a:r>
            <a:endParaRPr lang="en-US" sz="3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3721762" y="1185166"/>
            <a:ext cx="898067" cy="5696989"/>
            <a:chOff x="6772712" y="2106212"/>
            <a:chExt cx="1137082" cy="7397219"/>
          </a:xfrm>
        </p:grpSpPr>
        <p:sp>
          <p:nvSpPr>
            <p:cNvPr id="3" name="AutoShape 2"/>
            <p:cNvSpPr/>
            <p:nvPr/>
          </p:nvSpPr>
          <p:spPr>
            <a:xfrm>
              <a:off x="7357443" y="6302709"/>
              <a:ext cx="552351" cy="36565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AutoShape 35"/>
            <p:cNvSpPr/>
            <p:nvPr/>
          </p:nvSpPr>
          <p:spPr>
            <a:xfrm>
              <a:off x="6772712" y="6234920"/>
              <a:ext cx="510114" cy="33101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37"/>
            <p:cNvSpPr/>
            <p:nvPr/>
          </p:nvSpPr>
          <p:spPr>
            <a:xfrm>
              <a:off x="6772712" y="2106213"/>
              <a:ext cx="510114" cy="33102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38"/>
            <p:cNvSpPr/>
            <p:nvPr/>
          </p:nvSpPr>
          <p:spPr>
            <a:xfrm rot="5400000">
              <a:off x="3594912" y="5794125"/>
              <a:ext cx="7397219" cy="21393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34"/>
            <p:cNvSpPr/>
            <p:nvPr/>
          </p:nvSpPr>
          <p:spPr>
            <a:xfrm>
              <a:off x="6774991" y="9442646"/>
              <a:ext cx="510114" cy="32953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"/>
          <p:cNvGrpSpPr/>
          <p:nvPr/>
        </p:nvGrpSpPr>
        <p:grpSpPr>
          <a:xfrm>
            <a:off x="4623500" y="579792"/>
            <a:ext cx="8875917" cy="2098339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26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Oval 68"/>
          <p:cNvSpPr/>
          <p:nvPr/>
        </p:nvSpPr>
        <p:spPr>
          <a:xfrm>
            <a:off x="787118" y="1880565"/>
            <a:ext cx="2873862" cy="26898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0"/>
          <p:cNvSpPr/>
          <p:nvPr/>
        </p:nvSpPr>
        <p:spPr>
          <a:xfrm>
            <a:off x="966329" y="2913099"/>
            <a:ext cx="2515440" cy="6248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  <a:cs typeface="Outfit Extra Bold" pitchFamily="34" charset="-120"/>
              </a:rPr>
              <a:t>Strengthening </a:t>
            </a:r>
          </a:p>
          <a:p>
            <a:pPr algn="ctr">
              <a:lnSpc>
                <a:spcPts val="3000"/>
              </a:lnSpc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  <a:cs typeface="Outfit Extra Bold" pitchFamily="34" charset="-120"/>
              </a:rPr>
              <a:t>Governance</a:t>
            </a:r>
          </a:p>
          <a:p>
            <a:pPr marL="457200" indent="-457200">
              <a:lnSpc>
                <a:spcPts val="5400"/>
              </a:lnSpc>
              <a:buFont typeface="+mj-lt"/>
              <a:buAutoNum type="arabicPeriod"/>
            </a:pP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ts val="5400"/>
              </a:lnSpc>
              <a:buFont typeface="+mj-lt"/>
              <a:buAutoNum type="arabicPeriod"/>
            </a:pP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4850637" y="755418"/>
            <a:ext cx="8684542" cy="1794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Digitisation of Government Services</a:t>
            </a:r>
            <a:endParaRPr kumimoji="0" lang="en-GB" sz="2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Implement e-Government platforms to streamline public services to reduce institutionalized corruption.</a:t>
            </a:r>
          </a:p>
          <a:p>
            <a:pPr marL="171450" marR="0" lvl="0" indent="-1714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Invest in smart city technologies</a:t>
            </a:r>
            <a:r>
              <a:rPr lang="en-US" sz="1900" kern="0" dirty="0">
                <a:latin typeface="Cambria" panose="02040503050406030204" pitchFamily="18" charset="0"/>
                <a:ea typeface="Cambria" panose="02040503050406030204" pitchFamily="18" charset="0"/>
              </a:rPr>
              <a:t> e.g.,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smart grids, digital water management systems to improve urban living.</a:t>
            </a:r>
          </a:p>
        </p:txBody>
      </p:sp>
      <p:grpSp>
        <p:nvGrpSpPr>
          <p:cNvPr id="73" name="Group 2"/>
          <p:cNvGrpSpPr/>
          <p:nvPr/>
        </p:nvGrpSpPr>
        <p:grpSpPr>
          <a:xfrm>
            <a:off x="4623500" y="2853755"/>
            <a:ext cx="8875917" cy="2098339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74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 flipH="1">
            <a:off x="4886793" y="3023518"/>
            <a:ext cx="8817220" cy="1758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  <a:cs typeface="Univers 45 Light"/>
              </a:rPr>
              <a:t>Capacity Building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Training and retraining of government officials at all levels in effective and efficient service delivery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Promote meritocracy in recruitment into the civil and public service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Establish the right KPIs for Government and promote accountable</a:t>
            </a:r>
          </a:p>
        </p:txBody>
      </p:sp>
      <p:grpSp>
        <p:nvGrpSpPr>
          <p:cNvPr id="78" name="Group 2"/>
          <p:cNvGrpSpPr/>
          <p:nvPr/>
        </p:nvGrpSpPr>
        <p:grpSpPr>
          <a:xfrm>
            <a:off x="4636724" y="5159706"/>
            <a:ext cx="8875917" cy="2412583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79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 flipH="1">
            <a:off x="4797804" y="5148440"/>
            <a:ext cx="8875918" cy="2412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  <a:cs typeface="Univers 45 Light"/>
              </a:rPr>
              <a:t>Institutional Reforms</a:t>
            </a:r>
          </a:p>
          <a:p>
            <a:pPr marL="17145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Cambria" panose="02040503050406030204" pitchFamily="18" charset="0"/>
                <a:ea typeface="Cambria" panose="02040503050406030204" pitchFamily="18" charset="0"/>
              </a:rPr>
              <a:t>All tiers of government to publish accounts or stewardship reports periodically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Review the structure of Governance to make it efficient and effective</a:t>
            </a:r>
          </a:p>
          <a:p>
            <a:pPr marL="17145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Cambria" panose="02040503050406030204" pitchFamily="18" charset="0"/>
                <a:ea typeface="Cambria" panose="02040503050406030204" pitchFamily="18" charset="0"/>
              </a:rPr>
              <a:t>The legislature should continue to strengthen its oversight roles</a:t>
            </a:r>
          </a:p>
          <a:p>
            <a:pPr marL="17145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Strengthen the various ministries and MDA to execute policies and plans of Government effectively  </a:t>
            </a:r>
          </a:p>
          <a:p>
            <a:pPr marL="17145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Strengthen the local government to serve its purpose.</a:t>
            </a: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3691471" y="1300649"/>
            <a:ext cx="898067" cy="5696989"/>
            <a:chOff x="6772712" y="2106212"/>
            <a:chExt cx="1137082" cy="7397219"/>
          </a:xfrm>
        </p:grpSpPr>
        <p:sp>
          <p:nvSpPr>
            <p:cNvPr id="3" name="AutoShape 2"/>
            <p:cNvSpPr/>
            <p:nvPr/>
          </p:nvSpPr>
          <p:spPr>
            <a:xfrm>
              <a:off x="7357443" y="6022560"/>
              <a:ext cx="552351" cy="36565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35"/>
            <p:cNvSpPr/>
            <p:nvPr/>
          </p:nvSpPr>
          <p:spPr>
            <a:xfrm>
              <a:off x="6772712" y="5954770"/>
              <a:ext cx="510114" cy="33101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37"/>
            <p:cNvSpPr/>
            <p:nvPr/>
          </p:nvSpPr>
          <p:spPr>
            <a:xfrm>
              <a:off x="6772712" y="2106213"/>
              <a:ext cx="510114" cy="33102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38"/>
            <p:cNvSpPr/>
            <p:nvPr/>
          </p:nvSpPr>
          <p:spPr>
            <a:xfrm rot="5400000">
              <a:off x="3594912" y="5794125"/>
              <a:ext cx="7397219" cy="21393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34"/>
            <p:cNvSpPr/>
            <p:nvPr/>
          </p:nvSpPr>
          <p:spPr>
            <a:xfrm>
              <a:off x="6774991" y="9442646"/>
              <a:ext cx="510114" cy="32953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"/>
          <p:cNvGrpSpPr/>
          <p:nvPr/>
        </p:nvGrpSpPr>
        <p:grpSpPr>
          <a:xfrm>
            <a:off x="4695419" y="836431"/>
            <a:ext cx="8875917" cy="2098339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26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Oval 68"/>
          <p:cNvSpPr/>
          <p:nvPr/>
        </p:nvSpPr>
        <p:spPr>
          <a:xfrm>
            <a:off x="747176" y="2321502"/>
            <a:ext cx="2873862" cy="26898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0"/>
          <p:cNvSpPr/>
          <p:nvPr/>
        </p:nvSpPr>
        <p:spPr>
          <a:xfrm>
            <a:off x="821480" y="3058392"/>
            <a:ext cx="2515440" cy="6248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  <a:cs typeface="Outfit Extra Bold" pitchFamily="34" charset="-120"/>
              </a:rPr>
              <a:t>Strengthening the Judicial System</a:t>
            </a:r>
          </a:p>
          <a:p>
            <a:pPr>
              <a:lnSpc>
                <a:spcPts val="3000"/>
              </a:lnSpc>
            </a:pPr>
            <a:endParaRPr lang="en-US" sz="2500" b="1" dirty="0">
              <a:latin typeface="Cambria" panose="02040503050406030204" pitchFamily="18" charset="0"/>
              <a:ea typeface="Cambria" panose="02040503050406030204" pitchFamily="18" charset="0"/>
              <a:cs typeface="Outfit Extra Bold" pitchFamily="34" charset="-120"/>
            </a:endParaRPr>
          </a:p>
          <a:p>
            <a:pPr>
              <a:lnSpc>
                <a:spcPts val="3000"/>
              </a:lnSpc>
            </a:pPr>
            <a:endParaRPr lang="en-US" sz="2500" b="1" dirty="0">
              <a:latin typeface="Cambria" panose="02040503050406030204" pitchFamily="18" charset="0"/>
              <a:ea typeface="Cambria" panose="02040503050406030204" pitchFamily="18" charset="0"/>
              <a:cs typeface="Outfit Extra Bold" pitchFamily="34" charset="-120"/>
            </a:endParaRPr>
          </a:p>
        </p:txBody>
      </p:sp>
      <p:grpSp>
        <p:nvGrpSpPr>
          <p:cNvPr id="73" name="Group 2"/>
          <p:cNvGrpSpPr/>
          <p:nvPr/>
        </p:nvGrpSpPr>
        <p:grpSpPr>
          <a:xfrm>
            <a:off x="4689513" y="3095870"/>
            <a:ext cx="8875917" cy="2098339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74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2"/>
          <p:cNvGrpSpPr/>
          <p:nvPr/>
        </p:nvGrpSpPr>
        <p:grpSpPr>
          <a:xfrm>
            <a:off x="4689512" y="5355309"/>
            <a:ext cx="8875917" cy="2098339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79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 flipH="1">
            <a:off x="4886792" y="964291"/>
            <a:ext cx="8684543" cy="2248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Review the Judicial System </a:t>
            </a:r>
            <a:endParaRPr kumimoji="0" lang="en-GB" sz="2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marR="0" lvl="0" indent="-1714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Reform the judicial system – especially making the judiciary truly independent</a:t>
            </a:r>
          </a:p>
          <a:p>
            <a:pPr marL="171450" marR="0" lvl="0" indent="-1714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Improve and enhance law enforcement </a:t>
            </a:r>
          </a:p>
          <a:p>
            <a:pPr marL="17145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Eliminate corruption in the judiciary system</a:t>
            </a:r>
          </a:p>
          <a:p>
            <a:pPr marL="171450" marR="0" lvl="0" indent="-1714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Reform outdated legislation </a:t>
            </a:r>
          </a:p>
          <a:p>
            <a:pPr marL="171450" marR="0" lvl="0" indent="-1714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39670" y="3209519"/>
            <a:ext cx="8217530" cy="1794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Modernization of Court Processes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Digitise</a:t>
            </a: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 court records and introduce e-judiciary platforms to improve efficiency.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Establish online case filing and case management systems to reduce delays.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886793" y="5471100"/>
            <a:ext cx="8217530" cy="1794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Access to Justice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Expand legal aid programs to provide representation for marginalized populations.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Roll-out more alternative dispute resolution options to reduce the burden on the court 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3691471" y="1300649"/>
            <a:ext cx="898067" cy="5696989"/>
            <a:chOff x="6772712" y="2106212"/>
            <a:chExt cx="1137082" cy="7397219"/>
          </a:xfrm>
        </p:grpSpPr>
        <p:sp>
          <p:nvSpPr>
            <p:cNvPr id="3" name="AutoShape 2"/>
            <p:cNvSpPr/>
            <p:nvPr/>
          </p:nvSpPr>
          <p:spPr>
            <a:xfrm>
              <a:off x="7357443" y="6022560"/>
              <a:ext cx="552351" cy="36565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35"/>
            <p:cNvSpPr/>
            <p:nvPr/>
          </p:nvSpPr>
          <p:spPr>
            <a:xfrm>
              <a:off x="6772712" y="5954770"/>
              <a:ext cx="510114" cy="33101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37"/>
            <p:cNvSpPr/>
            <p:nvPr/>
          </p:nvSpPr>
          <p:spPr>
            <a:xfrm>
              <a:off x="6772712" y="2106213"/>
              <a:ext cx="510114" cy="33102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38"/>
            <p:cNvSpPr/>
            <p:nvPr/>
          </p:nvSpPr>
          <p:spPr>
            <a:xfrm rot="5400000">
              <a:off x="3594912" y="5794125"/>
              <a:ext cx="7397219" cy="21393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34"/>
            <p:cNvSpPr/>
            <p:nvPr/>
          </p:nvSpPr>
          <p:spPr>
            <a:xfrm>
              <a:off x="6774991" y="9442646"/>
              <a:ext cx="510114" cy="32953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"/>
          <p:cNvGrpSpPr/>
          <p:nvPr/>
        </p:nvGrpSpPr>
        <p:grpSpPr>
          <a:xfrm>
            <a:off x="4695419" y="836431"/>
            <a:ext cx="8875917" cy="2098339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26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Oval 68"/>
          <p:cNvSpPr/>
          <p:nvPr/>
        </p:nvSpPr>
        <p:spPr>
          <a:xfrm>
            <a:off x="787118" y="2321502"/>
            <a:ext cx="2873862" cy="26898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0"/>
          <p:cNvSpPr/>
          <p:nvPr/>
        </p:nvSpPr>
        <p:spPr>
          <a:xfrm>
            <a:off x="926387" y="3618992"/>
            <a:ext cx="2515440" cy="6248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  <a:cs typeface="Outfit Extra Bold" pitchFamily="34" charset="-120"/>
              </a:rPr>
              <a:t>Social Reforms</a:t>
            </a:r>
          </a:p>
          <a:p>
            <a:pPr>
              <a:lnSpc>
                <a:spcPts val="3000"/>
              </a:lnSpc>
            </a:pPr>
            <a:endParaRPr lang="en-US" sz="2500" b="1" dirty="0">
              <a:latin typeface="Cambria" panose="02040503050406030204" pitchFamily="18" charset="0"/>
              <a:ea typeface="Cambria" panose="02040503050406030204" pitchFamily="18" charset="0"/>
              <a:cs typeface="Outfit Extra Bold" pitchFamily="34" charset="-120"/>
            </a:endParaRPr>
          </a:p>
        </p:txBody>
      </p:sp>
      <p:grpSp>
        <p:nvGrpSpPr>
          <p:cNvPr id="73" name="Group 2"/>
          <p:cNvGrpSpPr/>
          <p:nvPr/>
        </p:nvGrpSpPr>
        <p:grpSpPr>
          <a:xfrm>
            <a:off x="4695418" y="3110193"/>
            <a:ext cx="8875917" cy="2098339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74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2"/>
          <p:cNvGrpSpPr/>
          <p:nvPr/>
        </p:nvGrpSpPr>
        <p:grpSpPr>
          <a:xfrm>
            <a:off x="4695417" y="5384691"/>
            <a:ext cx="8875917" cy="2098339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79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 flipH="1">
            <a:off x="4886791" y="964291"/>
            <a:ext cx="8792225" cy="1794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Improve Citizen’s Engagement</a:t>
            </a:r>
            <a:endParaRPr kumimoji="0" lang="en-GB" sz="2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Emphasize citizens education - for instance, introduce regular townhall meetings 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Enforce the freedom of information in all aspects of public life - promote f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reedom of the press and civic society organizations</a:t>
            </a:r>
            <a:endParaRPr lang="en-US" sz="20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39670" y="3209519"/>
            <a:ext cx="8217530" cy="2248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Social Equality and Development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Introduce sustainable social reforms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Enhance elections process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Invest in rapid infrastructure development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Enhance education system 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886793" y="5471100"/>
            <a:ext cx="8217530" cy="1832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en-US" sz="2300" b="1" kern="0" dirty="0">
                <a:latin typeface="Cambria" panose="02040503050406030204" pitchFamily="18" charset="0"/>
                <a:ea typeface="Cambria" panose="02040503050406030204" pitchFamily="18" charset="0"/>
              </a:rPr>
              <a:t>Public Accountability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Digitise</a:t>
            </a: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 government services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Mandate all tiers of government to publish accounts or stewardship reports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Eliminate institutionalized corruption at all levels of government.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3691471" y="1300649"/>
            <a:ext cx="898067" cy="5696989"/>
            <a:chOff x="6772712" y="2106212"/>
            <a:chExt cx="1137082" cy="7397219"/>
          </a:xfrm>
        </p:grpSpPr>
        <p:sp>
          <p:nvSpPr>
            <p:cNvPr id="3" name="AutoShape 2"/>
            <p:cNvSpPr/>
            <p:nvPr/>
          </p:nvSpPr>
          <p:spPr>
            <a:xfrm>
              <a:off x="7357443" y="6022560"/>
              <a:ext cx="552351" cy="36565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35"/>
            <p:cNvSpPr/>
            <p:nvPr/>
          </p:nvSpPr>
          <p:spPr>
            <a:xfrm>
              <a:off x="6772712" y="5954770"/>
              <a:ext cx="510114" cy="33101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37"/>
            <p:cNvSpPr/>
            <p:nvPr/>
          </p:nvSpPr>
          <p:spPr>
            <a:xfrm>
              <a:off x="6772712" y="2106213"/>
              <a:ext cx="510114" cy="33102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38"/>
            <p:cNvSpPr/>
            <p:nvPr/>
          </p:nvSpPr>
          <p:spPr>
            <a:xfrm rot="5400000">
              <a:off x="3594912" y="5794125"/>
              <a:ext cx="7397219" cy="21393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34"/>
            <p:cNvSpPr/>
            <p:nvPr/>
          </p:nvSpPr>
          <p:spPr>
            <a:xfrm>
              <a:off x="6774991" y="9442646"/>
              <a:ext cx="510114" cy="32953"/>
            </a:xfrm>
            <a:prstGeom prst="line">
              <a:avLst/>
            </a:prstGeom>
            <a:ln w="381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"/>
          <p:cNvGrpSpPr/>
          <p:nvPr/>
        </p:nvGrpSpPr>
        <p:grpSpPr>
          <a:xfrm>
            <a:off x="4695419" y="836431"/>
            <a:ext cx="8875917" cy="2098339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26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Oval 68"/>
          <p:cNvSpPr/>
          <p:nvPr/>
        </p:nvSpPr>
        <p:spPr>
          <a:xfrm>
            <a:off x="787118" y="2321502"/>
            <a:ext cx="2873862" cy="26898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0"/>
          <p:cNvSpPr/>
          <p:nvPr/>
        </p:nvSpPr>
        <p:spPr>
          <a:xfrm>
            <a:off x="926387" y="3370135"/>
            <a:ext cx="2515440" cy="6248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  <a:cs typeface="Outfit Extra Bold" pitchFamily="34" charset="-120"/>
              </a:rPr>
              <a:t>Economic Reforms</a:t>
            </a:r>
          </a:p>
          <a:p>
            <a:pPr>
              <a:lnSpc>
                <a:spcPts val="3000"/>
              </a:lnSpc>
            </a:pPr>
            <a:endParaRPr lang="en-US" sz="2500" b="1" dirty="0">
              <a:latin typeface="Cambria" panose="02040503050406030204" pitchFamily="18" charset="0"/>
              <a:ea typeface="Cambria" panose="02040503050406030204" pitchFamily="18" charset="0"/>
              <a:cs typeface="Outfit Extra Bold" pitchFamily="34" charset="-120"/>
            </a:endParaRPr>
          </a:p>
        </p:txBody>
      </p:sp>
      <p:grpSp>
        <p:nvGrpSpPr>
          <p:cNvPr id="73" name="Group 2"/>
          <p:cNvGrpSpPr/>
          <p:nvPr/>
        </p:nvGrpSpPr>
        <p:grpSpPr>
          <a:xfrm>
            <a:off x="4694403" y="3099973"/>
            <a:ext cx="8875917" cy="2098339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74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2"/>
          <p:cNvGrpSpPr/>
          <p:nvPr/>
        </p:nvGrpSpPr>
        <p:grpSpPr>
          <a:xfrm>
            <a:off x="4694402" y="5384691"/>
            <a:ext cx="8875917" cy="2098339"/>
            <a:chOff x="-405883" y="-57150"/>
            <a:chExt cx="1899575" cy="937900"/>
          </a:xfrm>
          <a:solidFill>
            <a:srgbClr val="002060"/>
          </a:solidFill>
        </p:grpSpPr>
        <p:sp>
          <p:nvSpPr>
            <p:cNvPr id="79" name="Freeform 3"/>
            <p:cNvSpPr/>
            <p:nvPr/>
          </p:nvSpPr>
          <p:spPr>
            <a:xfrm>
              <a:off x="0" y="0"/>
              <a:ext cx="812800" cy="382962"/>
            </a:xfrm>
            <a:custGeom>
              <a:avLst/>
              <a:gdLst/>
              <a:ahLst/>
              <a:cxnLst/>
              <a:rect l="l" t="t" r="r" b="b"/>
              <a:pathLst>
                <a:path w="812800" h="382962">
                  <a:moveTo>
                    <a:pt x="0" y="0"/>
                  </a:moveTo>
                  <a:lnTo>
                    <a:pt x="812800" y="0"/>
                  </a:lnTo>
                  <a:lnTo>
                    <a:pt x="812800" y="382962"/>
                  </a:lnTo>
                  <a:lnTo>
                    <a:pt x="0" y="3829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4"/>
            <p:cNvSpPr txBox="1"/>
            <p:nvPr/>
          </p:nvSpPr>
          <p:spPr>
            <a:xfrm>
              <a:off x="-405883" y="-57150"/>
              <a:ext cx="1899575" cy="9379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lIns="169333" tIns="169333" rIns="169333" bIns="169333" rtlCol="0" anchor="ctr"/>
            <a:lstStyle/>
            <a:p>
              <a:pPr marL="228600">
                <a:lnSpc>
                  <a:spcPts val="2425"/>
                </a:lnSpc>
              </a:pPr>
              <a:endParaRPr lang="en-US" sz="1200" spc="15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 flipH="1">
            <a:off x="4886793" y="964291"/>
            <a:ext cx="9994899" cy="18711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Monetary and Fiscal Measures</a:t>
            </a:r>
            <a:endParaRPr kumimoji="0" lang="en-GB" sz="2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Implement measures to aggressively reduce income inequality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Adopt the value for money approach to governance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Align monetary and fiscal policies to promote economic growth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Simplify tax administration.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939670" y="3435860"/>
            <a:ext cx="8217530" cy="1117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Fiscal Discipline and Public Financial Management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Cutting down the cost of governance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Promote transparency in government expenditure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886793" y="5471100"/>
            <a:ext cx="8217530" cy="1494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Industrialisation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and Economic Diversification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Protect and promote MSMEs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Foster innovation and industrialization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Focus on import substitution strategies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CA’s focus on fair value marks industry ‘step-change’ | New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5132" y="1684421"/>
            <a:ext cx="5121667" cy="55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975600" y="988379"/>
            <a:ext cx="6550586" cy="6319037"/>
            <a:chOff x="8259098" y="988379"/>
            <a:chExt cx="6267088" cy="6319037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8259098" y="988379"/>
              <a:ext cx="6267088" cy="6319037"/>
            </a:xfrm>
            <a:prstGeom prst="roundRect">
              <a:avLst>
                <a:gd name="adj" fmla="val 721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6755" y="1447157"/>
              <a:ext cx="5591950" cy="54014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Rebuilding the social contract is not just an abstract idea but a necessary foundation for nation-building. </a:t>
              </a:r>
            </a:p>
            <a:p>
              <a:endParaRPr 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As we have seen from the experiences of nations like Singapore and Rwanda, fostering unity, justice, and active civic engagement are key elements that must be prioritized. </a:t>
              </a:r>
            </a:p>
            <a:p>
              <a:endParaRPr lang="en-US" sz="2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Strengthening our institutions, bridging societal divides, and leveraging technology to ensure transparency and accountability will pave the way for a more cohesive and prosperous society. </a:t>
              </a:r>
            </a:p>
          </p:txBody>
        </p:sp>
      </p:grpSp>
      <p:sp>
        <p:nvSpPr>
          <p:cNvPr id="15" name="Text 0"/>
          <p:cNvSpPr/>
          <p:nvPr/>
        </p:nvSpPr>
        <p:spPr>
          <a:xfrm>
            <a:off x="8259098" y="235784"/>
            <a:ext cx="4134200" cy="640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Conclusion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548912" y="-41906"/>
            <a:ext cx="5457259" cy="1101763"/>
          </a:xfrm>
          <a:prstGeom prst="rect">
            <a:avLst/>
          </a:prstGeom>
          <a:noFill/>
        </p:spPr>
        <p:txBody>
          <a:bodyPr wrap="square" lIns="65532" tIns="65532" rIns="65532" bIns="65532" rtlCol="0">
            <a:noAutofit/>
          </a:bodyPr>
          <a:lstStyle/>
          <a:p>
            <a:pPr>
              <a:spcAft>
                <a:spcPts val="720"/>
              </a:spcAft>
            </a:pPr>
            <a:r>
              <a:rPr lang="en-US" sz="4560" b="1" spc="24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Outline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3665141" y="1448321"/>
            <a:ext cx="9474981" cy="4856005"/>
            <a:chOff x="3669528" y="1058717"/>
            <a:chExt cx="9474981" cy="5395778"/>
          </a:xfrm>
        </p:grpSpPr>
        <p:sp>
          <p:nvSpPr>
            <p:cNvPr id="35" name="Rectangle 34"/>
            <p:cNvSpPr/>
            <p:nvPr/>
          </p:nvSpPr>
          <p:spPr>
            <a:xfrm>
              <a:off x="5613703" y="2966260"/>
              <a:ext cx="7444750" cy="530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548640" algn="l"/>
                </a:tabLst>
                <a:defRPr/>
              </a:pPr>
              <a:r>
                <a:rPr lang="en-US" sz="25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Indicators of a voided Social Contract 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683134" y="1058717"/>
              <a:ext cx="1850480" cy="1431393"/>
              <a:chOff x="3724315" y="1489483"/>
              <a:chExt cx="1850480" cy="1431393"/>
            </a:xfrm>
          </p:grpSpPr>
          <p:sp>
            <p:nvSpPr>
              <p:cNvPr id="44" name="Rectangle 1213"/>
              <p:cNvSpPr>
                <a:spLocks noChangeArrowheads="1"/>
              </p:cNvSpPr>
              <p:nvPr/>
            </p:nvSpPr>
            <p:spPr bwMode="auto">
              <a:xfrm>
                <a:off x="4933289" y="2298858"/>
                <a:ext cx="641506" cy="3922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 eaLnBrk="0" hangingPunct="0">
                  <a:spcBef>
                    <a:spcPts val="1200"/>
                  </a:spcBef>
                  <a:buFont typeface="Arial" panose="020B0604020202020204" pitchFamily="34" charset="0"/>
                  <a:defRPr sz="1600" b="1">
                    <a:solidFill>
                      <a:srgbClr val="00338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ts val="1200"/>
                  </a:spcBef>
                  <a:buFont typeface="Arial" panose="020B0604020202020204" pitchFamily="34" charset="0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 b="0" dirty="0">
                  <a:solidFill>
                    <a:schemeClr val="tx1"/>
                  </a:solidFill>
                  <a:latin typeface="Univers for KPMG" panose="020B0603020202020204" pitchFamily="34" charset="0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3724315" y="1489483"/>
                <a:ext cx="1281068" cy="1431393"/>
                <a:chOff x="3724315" y="1489483"/>
                <a:chExt cx="1356770" cy="1458420"/>
              </a:xfrm>
            </p:grpSpPr>
            <p:sp>
              <p:nvSpPr>
                <p:cNvPr id="6" name="Freeform 1195"/>
                <p:cNvSpPr/>
                <p:nvPr/>
              </p:nvSpPr>
              <p:spPr bwMode="auto">
                <a:xfrm>
                  <a:off x="3724315" y="1489483"/>
                  <a:ext cx="810591" cy="1458420"/>
                </a:xfrm>
                <a:custGeom>
                  <a:avLst/>
                  <a:gdLst>
                    <a:gd name="T0" fmla="*/ 0 w 560"/>
                    <a:gd name="T1" fmla="*/ 2147483647 h 1119"/>
                    <a:gd name="T2" fmla="*/ 2147483647 w 560"/>
                    <a:gd name="T3" fmla="*/ 0 h 1119"/>
                    <a:gd name="T4" fmla="*/ 2147483647 w 560"/>
                    <a:gd name="T5" fmla="*/ 2147483647 h 1119"/>
                    <a:gd name="T6" fmla="*/ 0 w 560"/>
                    <a:gd name="T7" fmla="*/ 2147483647 h 1119"/>
                    <a:gd name="T8" fmla="*/ 0 w 560"/>
                    <a:gd name="T9" fmla="*/ 2147483647 h 1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0"/>
                    <a:gd name="T16" fmla="*/ 0 h 1119"/>
                    <a:gd name="T17" fmla="*/ 560 w 560"/>
                    <a:gd name="T18" fmla="*/ 1119 h 1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0" h="1119">
                      <a:moveTo>
                        <a:pt x="0" y="326"/>
                      </a:moveTo>
                      <a:lnTo>
                        <a:pt x="560" y="0"/>
                      </a:lnTo>
                      <a:lnTo>
                        <a:pt x="560" y="985"/>
                      </a:lnTo>
                      <a:lnTo>
                        <a:pt x="0" y="1119"/>
                      </a:lnTo>
                      <a:lnTo>
                        <a:pt x="0" y="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7200" dirty="0"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7" name="Freeform 1196"/>
                <p:cNvSpPr/>
                <p:nvPr/>
              </p:nvSpPr>
              <p:spPr bwMode="auto">
                <a:xfrm>
                  <a:off x="4298556" y="1489483"/>
                  <a:ext cx="782529" cy="1453541"/>
                </a:xfrm>
                <a:custGeom>
                  <a:avLst/>
                  <a:gdLst>
                    <a:gd name="T0" fmla="*/ 2147483647 w 560"/>
                    <a:gd name="T1" fmla="*/ 2147483647 h 1119"/>
                    <a:gd name="T2" fmla="*/ 0 w 560"/>
                    <a:gd name="T3" fmla="*/ 2147483647 h 1119"/>
                    <a:gd name="T4" fmla="*/ 0 w 560"/>
                    <a:gd name="T5" fmla="*/ 0 h 1119"/>
                    <a:gd name="T6" fmla="*/ 2147483647 w 560"/>
                    <a:gd name="T7" fmla="*/ 2147483647 h 1119"/>
                    <a:gd name="T8" fmla="*/ 2147483647 w 560"/>
                    <a:gd name="T9" fmla="*/ 2147483647 h 1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0"/>
                    <a:gd name="T16" fmla="*/ 0 h 1119"/>
                    <a:gd name="T17" fmla="*/ 560 w 560"/>
                    <a:gd name="T18" fmla="*/ 1119 h 1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0" h="1119">
                      <a:moveTo>
                        <a:pt x="560" y="1119"/>
                      </a:moveTo>
                      <a:lnTo>
                        <a:pt x="0" y="985"/>
                      </a:lnTo>
                      <a:lnTo>
                        <a:pt x="0" y="0"/>
                      </a:lnTo>
                      <a:lnTo>
                        <a:pt x="560" y="326"/>
                      </a:lnTo>
                      <a:lnTo>
                        <a:pt x="560" y="111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2160" dirty="0"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13" name="Oval 1204"/>
                <p:cNvSpPr>
                  <a:spLocks noChangeArrowheads="1"/>
                </p:cNvSpPr>
                <p:nvPr/>
              </p:nvSpPr>
              <p:spPr bwMode="auto">
                <a:xfrm>
                  <a:off x="4839288" y="2236727"/>
                  <a:ext cx="105390" cy="1386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 b="1">
                      <a:solidFill>
                        <a:srgbClr val="00338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160" b="0">
                    <a:solidFill>
                      <a:schemeClr val="tx1"/>
                    </a:solidFill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18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4200603" y="1839559"/>
                  <a:ext cx="411252" cy="871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 b="1">
                      <a:solidFill>
                        <a:srgbClr val="00338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000" dirty="0">
                      <a:solidFill>
                        <a:schemeClr val="bg1"/>
                      </a:solidFill>
                      <a:latin typeface="Univers for KPMG" panose="020B0603020202020204" pitchFamily="34" charset="0"/>
                    </a:rPr>
                    <a:t>1</a:t>
                  </a:r>
                </a:p>
              </p:txBody>
            </p:sp>
          </p:grpSp>
        </p:grpSp>
        <p:sp>
          <p:nvSpPr>
            <p:cNvPr id="27" name="Rectangle 26"/>
            <p:cNvSpPr/>
            <p:nvPr/>
          </p:nvSpPr>
          <p:spPr>
            <a:xfrm>
              <a:off x="5613703" y="5559520"/>
              <a:ext cx="6512536" cy="530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548640" algn="l"/>
                </a:tabLst>
                <a:defRPr/>
              </a:pPr>
              <a:r>
                <a:rPr lang="en-US" sz="25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Conclusion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13703" y="4189516"/>
              <a:ext cx="7126239" cy="957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548640" algn="l"/>
                </a:tabLst>
                <a:defRPr/>
              </a:pPr>
              <a:r>
                <a:rPr lang="en-US" sz="25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Suggestions for Rebuilding a Sustainable Nation via Social Contract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74795" y="1616010"/>
              <a:ext cx="7569714" cy="1365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tabLst>
                  <a:tab pos="274320" algn="l"/>
                </a:tabLst>
              </a:pPr>
              <a:r>
                <a:rPr lang="en-US" sz="25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Introduction: The Social Contract -  What it is, What it Means</a:t>
              </a:r>
            </a:p>
            <a:p>
              <a:pPr>
                <a:lnSpc>
                  <a:spcPct val="115000"/>
                </a:lnSpc>
                <a:tabLst>
                  <a:tab pos="274320" algn="l"/>
                </a:tabLst>
              </a:pPr>
              <a:r>
                <a:rPr lang="en-US" sz="2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669528" y="2375799"/>
              <a:ext cx="1850480" cy="1431393"/>
              <a:chOff x="3724315" y="1489483"/>
              <a:chExt cx="1850480" cy="1431393"/>
            </a:xfrm>
          </p:grpSpPr>
          <p:sp>
            <p:nvSpPr>
              <p:cNvPr id="66" name="Rectangle 1213"/>
              <p:cNvSpPr>
                <a:spLocks noChangeArrowheads="1"/>
              </p:cNvSpPr>
              <p:nvPr/>
            </p:nvSpPr>
            <p:spPr bwMode="auto">
              <a:xfrm>
                <a:off x="4933289" y="2298858"/>
                <a:ext cx="641506" cy="3922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 eaLnBrk="0" hangingPunct="0">
                  <a:spcBef>
                    <a:spcPts val="1200"/>
                  </a:spcBef>
                  <a:buFont typeface="Arial" panose="020B0604020202020204" pitchFamily="34" charset="0"/>
                  <a:defRPr sz="1600" b="1">
                    <a:solidFill>
                      <a:srgbClr val="00338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ts val="1200"/>
                  </a:spcBef>
                  <a:buFont typeface="Arial" panose="020B0604020202020204" pitchFamily="34" charset="0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 b="0" dirty="0">
                  <a:solidFill>
                    <a:schemeClr val="tx1"/>
                  </a:solidFill>
                  <a:latin typeface="Univers for KPMG" panose="020B0603020202020204" pitchFamily="34" charset="0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3724315" y="1489483"/>
                <a:ext cx="1281068" cy="1431393"/>
                <a:chOff x="3724315" y="1489483"/>
                <a:chExt cx="1356770" cy="1458420"/>
              </a:xfrm>
            </p:grpSpPr>
            <p:sp>
              <p:nvSpPr>
                <p:cNvPr id="68" name="Freeform 1195"/>
                <p:cNvSpPr/>
                <p:nvPr/>
              </p:nvSpPr>
              <p:spPr bwMode="auto">
                <a:xfrm>
                  <a:off x="3724315" y="1489483"/>
                  <a:ext cx="810591" cy="1458420"/>
                </a:xfrm>
                <a:custGeom>
                  <a:avLst/>
                  <a:gdLst>
                    <a:gd name="T0" fmla="*/ 0 w 560"/>
                    <a:gd name="T1" fmla="*/ 2147483647 h 1119"/>
                    <a:gd name="T2" fmla="*/ 2147483647 w 560"/>
                    <a:gd name="T3" fmla="*/ 0 h 1119"/>
                    <a:gd name="T4" fmla="*/ 2147483647 w 560"/>
                    <a:gd name="T5" fmla="*/ 2147483647 h 1119"/>
                    <a:gd name="T6" fmla="*/ 0 w 560"/>
                    <a:gd name="T7" fmla="*/ 2147483647 h 1119"/>
                    <a:gd name="T8" fmla="*/ 0 w 560"/>
                    <a:gd name="T9" fmla="*/ 2147483647 h 1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0"/>
                    <a:gd name="T16" fmla="*/ 0 h 1119"/>
                    <a:gd name="T17" fmla="*/ 560 w 560"/>
                    <a:gd name="T18" fmla="*/ 1119 h 1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0" h="1119">
                      <a:moveTo>
                        <a:pt x="0" y="326"/>
                      </a:moveTo>
                      <a:lnTo>
                        <a:pt x="560" y="0"/>
                      </a:lnTo>
                      <a:lnTo>
                        <a:pt x="560" y="985"/>
                      </a:lnTo>
                      <a:lnTo>
                        <a:pt x="0" y="1119"/>
                      </a:lnTo>
                      <a:lnTo>
                        <a:pt x="0" y="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7200" dirty="0"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69" name="Freeform 1196"/>
                <p:cNvSpPr/>
                <p:nvPr/>
              </p:nvSpPr>
              <p:spPr bwMode="auto">
                <a:xfrm>
                  <a:off x="4298556" y="1489483"/>
                  <a:ext cx="782529" cy="1453541"/>
                </a:xfrm>
                <a:custGeom>
                  <a:avLst/>
                  <a:gdLst>
                    <a:gd name="T0" fmla="*/ 2147483647 w 560"/>
                    <a:gd name="T1" fmla="*/ 2147483647 h 1119"/>
                    <a:gd name="T2" fmla="*/ 0 w 560"/>
                    <a:gd name="T3" fmla="*/ 2147483647 h 1119"/>
                    <a:gd name="T4" fmla="*/ 0 w 560"/>
                    <a:gd name="T5" fmla="*/ 0 h 1119"/>
                    <a:gd name="T6" fmla="*/ 2147483647 w 560"/>
                    <a:gd name="T7" fmla="*/ 2147483647 h 1119"/>
                    <a:gd name="T8" fmla="*/ 2147483647 w 560"/>
                    <a:gd name="T9" fmla="*/ 2147483647 h 1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0"/>
                    <a:gd name="T16" fmla="*/ 0 h 1119"/>
                    <a:gd name="T17" fmla="*/ 560 w 560"/>
                    <a:gd name="T18" fmla="*/ 1119 h 1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0" h="1119">
                      <a:moveTo>
                        <a:pt x="560" y="1119"/>
                      </a:moveTo>
                      <a:lnTo>
                        <a:pt x="0" y="985"/>
                      </a:lnTo>
                      <a:lnTo>
                        <a:pt x="0" y="0"/>
                      </a:lnTo>
                      <a:lnTo>
                        <a:pt x="560" y="326"/>
                      </a:lnTo>
                      <a:lnTo>
                        <a:pt x="560" y="111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2160" dirty="0"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70" name="Oval 1204"/>
                <p:cNvSpPr>
                  <a:spLocks noChangeArrowheads="1"/>
                </p:cNvSpPr>
                <p:nvPr/>
              </p:nvSpPr>
              <p:spPr bwMode="auto">
                <a:xfrm>
                  <a:off x="4839288" y="2236727"/>
                  <a:ext cx="105390" cy="1386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 b="1">
                      <a:solidFill>
                        <a:srgbClr val="00338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160" b="0">
                    <a:solidFill>
                      <a:schemeClr val="tx1"/>
                    </a:solidFill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71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4226980" y="1878583"/>
                  <a:ext cx="411252" cy="871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 b="1">
                      <a:solidFill>
                        <a:srgbClr val="00338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000" dirty="0">
                      <a:solidFill>
                        <a:schemeClr val="bg1"/>
                      </a:solidFill>
                      <a:latin typeface="Univers for KPMG" panose="020B0603020202020204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72" name="Group 71"/>
            <p:cNvGrpSpPr/>
            <p:nvPr/>
          </p:nvGrpSpPr>
          <p:grpSpPr>
            <a:xfrm>
              <a:off x="3669528" y="3715688"/>
              <a:ext cx="1850480" cy="1431393"/>
              <a:chOff x="3724315" y="1489483"/>
              <a:chExt cx="1850480" cy="1431393"/>
            </a:xfrm>
          </p:grpSpPr>
          <p:sp>
            <p:nvSpPr>
              <p:cNvPr id="73" name="Rectangle 1213"/>
              <p:cNvSpPr>
                <a:spLocks noChangeArrowheads="1"/>
              </p:cNvSpPr>
              <p:nvPr/>
            </p:nvSpPr>
            <p:spPr bwMode="auto">
              <a:xfrm>
                <a:off x="4933289" y="2298858"/>
                <a:ext cx="641506" cy="3922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 eaLnBrk="0" hangingPunct="0">
                  <a:spcBef>
                    <a:spcPts val="1200"/>
                  </a:spcBef>
                  <a:buFont typeface="Arial" panose="020B0604020202020204" pitchFamily="34" charset="0"/>
                  <a:defRPr sz="1600" b="1">
                    <a:solidFill>
                      <a:srgbClr val="00338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ts val="1200"/>
                  </a:spcBef>
                  <a:buFont typeface="Arial" panose="020B0604020202020204" pitchFamily="34" charset="0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 b="0" dirty="0">
                  <a:solidFill>
                    <a:schemeClr val="tx1"/>
                  </a:solidFill>
                  <a:latin typeface="Univers for KPMG" panose="020B0603020202020204" pitchFamily="34" charset="0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3724315" y="1489483"/>
                <a:ext cx="1281068" cy="1431393"/>
                <a:chOff x="3724315" y="1489483"/>
                <a:chExt cx="1356770" cy="1458420"/>
              </a:xfrm>
            </p:grpSpPr>
            <p:sp>
              <p:nvSpPr>
                <p:cNvPr id="75" name="Freeform 1195"/>
                <p:cNvSpPr/>
                <p:nvPr/>
              </p:nvSpPr>
              <p:spPr bwMode="auto">
                <a:xfrm>
                  <a:off x="3724315" y="1489483"/>
                  <a:ext cx="810591" cy="1458420"/>
                </a:xfrm>
                <a:custGeom>
                  <a:avLst/>
                  <a:gdLst>
                    <a:gd name="T0" fmla="*/ 0 w 560"/>
                    <a:gd name="T1" fmla="*/ 2147483647 h 1119"/>
                    <a:gd name="T2" fmla="*/ 2147483647 w 560"/>
                    <a:gd name="T3" fmla="*/ 0 h 1119"/>
                    <a:gd name="T4" fmla="*/ 2147483647 w 560"/>
                    <a:gd name="T5" fmla="*/ 2147483647 h 1119"/>
                    <a:gd name="T6" fmla="*/ 0 w 560"/>
                    <a:gd name="T7" fmla="*/ 2147483647 h 1119"/>
                    <a:gd name="T8" fmla="*/ 0 w 560"/>
                    <a:gd name="T9" fmla="*/ 2147483647 h 1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0"/>
                    <a:gd name="T16" fmla="*/ 0 h 1119"/>
                    <a:gd name="T17" fmla="*/ 560 w 560"/>
                    <a:gd name="T18" fmla="*/ 1119 h 1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0" h="1119">
                      <a:moveTo>
                        <a:pt x="0" y="326"/>
                      </a:moveTo>
                      <a:lnTo>
                        <a:pt x="560" y="0"/>
                      </a:lnTo>
                      <a:lnTo>
                        <a:pt x="560" y="985"/>
                      </a:lnTo>
                      <a:lnTo>
                        <a:pt x="0" y="1119"/>
                      </a:lnTo>
                      <a:lnTo>
                        <a:pt x="0" y="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7200" dirty="0"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76" name="Freeform 1196"/>
                <p:cNvSpPr/>
                <p:nvPr/>
              </p:nvSpPr>
              <p:spPr bwMode="auto">
                <a:xfrm>
                  <a:off x="4298556" y="1489483"/>
                  <a:ext cx="782529" cy="1453541"/>
                </a:xfrm>
                <a:custGeom>
                  <a:avLst/>
                  <a:gdLst>
                    <a:gd name="T0" fmla="*/ 2147483647 w 560"/>
                    <a:gd name="T1" fmla="*/ 2147483647 h 1119"/>
                    <a:gd name="T2" fmla="*/ 0 w 560"/>
                    <a:gd name="T3" fmla="*/ 2147483647 h 1119"/>
                    <a:gd name="T4" fmla="*/ 0 w 560"/>
                    <a:gd name="T5" fmla="*/ 0 h 1119"/>
                    <a:gd name="T6" fmla="*/ 2147483647 w 560"/>
                    <a:gd name="T7" fmla="*/ 2147483647 h 1119"/>
                    <a:gd name="T8" fmla="*/ 2147483647 w 560"/>
                    <a:gd name="T9" fmla="*/ 2147483647 h 1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0"/>
                    <a:gd name="T16" fmla="*/ 0 h 1119"/>
                    <a:gd name="T17" fmla="*/ 560 w 560"/>
                    <a:gd name="T18" fmla="*/ 1119 h 1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0" h="1119">
                      <a:moveTo>
                        <a:pt x="560" y="1119"/>
                      </a:moveTo>
                      <a:lnTo>
                        <a:pt x="0" y="985"/>
                      </a:lnTo>
                      <a:lnTo>
                        <a:pt x="0" y="0"/>
                      </a:lnTo>
                      <a:lnTo>
                        <a:pt x="560" y="326"/>
                      </a:lnTo>
                      <a:lnTo>
                        <a:pt x="560" y="111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2160" dirty="0"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77" name="Oval 1204"/>
                <p:cNvSpPr>
                  <a:spLocks noChangeArrowheads="1"/>
                </p:cNvSpPr>
                <p:nvPr/>
              </p:nvSpPr>
              <p:spPr bwMode="auto">
                <a:xfrm>
                  <a:off x="4839288" y="2236727"/>
                  <a:ext cx="105390" cy="1386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 b="1">
                      <a:solidFill>
                        <a:srgbClr val="00338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160" b="0">
                    <a:solidFill>
                      <a:schemeClr val="tx1"/>
                    </a:solidFill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78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4215013" y="1885069"/>
                  <a:ext cx="411252" cy="871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 b="1">
                      <a:solidFill>
                        <a:srgbClr val="00338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000" dirty="0">
                      <a:solidFill>
                        <a:schemeClr val="bg1"/>
                      </a:solidFill>
                      <a:latin typeface="Univers for KPMG" panose="020B0603020202020204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3669528" y="5023102"/>
              <a:ext cx="1850480" cy="1431393"/>
              <a:chOff x="3724315" y="1489483"/>
              <a:chExt cx="1850480" cy="1431393"/>
            </a:xfrm>
          </p:grpSpPr>
          <p:sp>
            <p:nvSpPr>
              <p:cNvPr id="80" name="Rectangle 1213"/>
              <p:cNvSpPr>
                <a:spLocks noChangeArrowheads="1"/>
              </p:cNvSpPr>
              <p:nvPr/>
            </p:nvSpPr>
            <p:spPr bwMode="auto">
              <a:xfrm>
                <a:off x="4933289" y="2298858"/>
                <a:ext cx="641506" cy="3922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 eaLnBrk="0" hangingPunct="0">
                  <a:spcBef>
                    <a:spcPts val="1200"/>
                  </a:spcBef>
                  <a:buFont typeface="Arial" panose="020B0604020202020204" pitchFamily="34" charset="0"/>
                  <a:defRPr sz="1600" b="1">
                    <a:solidFill>
                      <a:srgbClr val="00338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ts val="1200"/>
                  </a:spcBef>
                  <a:buFont typeface="Arial" panose="020B0604020202020204" pitchFamily="34" charset="0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ts val="1200"/>
                  </a:spcBef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97989A"/>
                  </a:buClr>
                  <a:buFont typeface="Arial" panose="020B0604020202020204" pitchFamily="34" charset="0"/>
                  <a:buChar char="■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 b="0" dirty="0">
                  <a:solidFill>
                    <a:schemeClr val="tx1"/>
                  </a:solidFill>
                  <a:latin typeface="Univers for KPMG" panose="020B0603020202020204" pitchFamily="34" charset="0"/>
                </a:endParaRP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3724315" y="1489483"/>
                <a:ext cx="1281068" cy="1431393"/>
                <a:chOff x="3724315" y="1489483"/>
                <a:chExt cx="1356770" cy="1458420"/>
              </a:xfrm>
            </p:grpSpPr>
            <p:sp>
              <p:nvSpPr>
                <p:cNvPr id="82" name="Freeform 1195"/>
                <p:cNvSpPr/>
                <p:nvPr/>
              </p:nvSpPr>
              <p:spPr bwMode="auto">
                <a:xfrm>
                  <a:off x="3724315" y="1489483"/>
                  <a:ext cx="810591" cy="1458420"/>
                </a:xfrm>
                <a:custGeom>
                  <a:avLst/>
                  <a:gdLst>
                    <a:gd name="T0" fmla="*/ 0 w 560"/>
                    <a:gd name="T1" fmla="*/ 2147483647 h 1119"/>
                    <a:gd name="T2" fmla="*/ 2147483647 w 560"/>
                    <a:gd name="T3" fmla="*/ 0 h 1119"/>
                    <a:gd name="T4" fmla="*/ 2147483647 w 560"/>
                    <a:gd name="T5" fmla="*/ 2147483647 h 1119"/>
                    <a:gd name="T6" fmla="*/ 0 w 560"/>
                    <a:gd name="T7" fmla="*/ 2147483647 h 1119"/>
                    <a:gd name="T8" fmla="*/ 0 w 560"/>
                    <a:gd name="T9" fmla="*/ 2147483647 h 1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0"/>
                    <a:gd name="T16" fmla="*/ 0 h 1119"/>
                    <a:gd name="T17" fmla="*/ 560 w 560"/>
                    <a:gd name="T18" fmla="*/ 1119 h 1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0" h="1119">
                      <a:moveTo>
                        <a:pt x="0" y="326"/>
                      </a:moveTo>
                      <a:lnTo>
                        <a:pt x="560" y="0"/>
                      </a:lnTo>
                      <a:lnTo>
                        <a:pt x="560" y="985"/>
                      </a:lnTo>
                      <a:lnTo>
                        <a:pt x="0" y="1119"/>
                      </a:lnTo>
                      <a:lnTo>
                        <a:pt x="0" y="3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7200" dirty="0"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83" name="Freeform 1196"/>
                <p:cNvSpPr/>
                <p:nvPr/>
              </p:nvSpPr>
              <p:spPr bwMode="auto">
                <a:xfrm>
                  <a:off x="4298556" y="1489483"/>
                  <a:ext cx="782529" cy="1453541"/>
                </a:xfrm>
                <a:custGeom>
                  <a:avLst/>
                  <a:gdLst>
                    <a:gd name="T0" fmla="*/ 2147483647 w 560"/>
                    <a:gd name="T1" fmla="*/ 2147483647 h 1119"/>
                    <a:gd name="T2" fmla="*/ 0 w 560"/>
                    <a:gd name="T3" fmla="*/ 2147483647 h 1119"/>
                    <a:gd name="T4" fmla="*/ 0 w 560"/>
                    <a:gd name="T5" fmla="*/ 0 h 1119"/>
                    <a:gd name="T6" fmla="*/ 2147483647 w 560"/>
                    <a:gd name="T7" fmla="*/ 2147483647 h 1119"/>
                    <a:gd name="T8" fmla="*/ 2147483647 w 560"/>
                    <a:gd name="T9" fmla="*/ 2147483647 h 1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0"/>
                    <a:gd name="T16" fmla="*/ 0 h 1119"/>
                    <a:gd name="T17" fmla="*/ 560 w 560"/>
                    <a:gd name="T18" fmla="*/ 1119 h 1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0" h="1119">
                      <a:moveTo>
                        <a:pt x="560" y="1119"/>
                      </a:moveTo>
                      <a:lnTo>
                        <a:pt x="0" y="985"/>
                      </a:lnTo>
                      <a:lnTo>
                        <a:pt x="0" y="0"/>
                      </a:lnTo>
                      <a:lnTo>
                        <a:pt x="560" y="326"/>
                      </a:lnTo>
                      <a:lnTo>
                        <a:pt x="560" y="111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 sz="2160" dirty="0"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84" name="Oval 1204"/>
                <p:cNvSpPr>
                  <a:spLocks noChangeArrowheads="1"/>
                </p:cNvSpPr>
                <p:nvPr/>
              </p:nvSpPr>
              <p:spPr bwMode="auto">
                <a:xfrm>
                  <a:off x="4839288" y="2236727"/>
                  <a:ext cx="105390" cy="1386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 b="1">
                      <a:solidFill>
                        <a:srgbClr val="00338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160" b="0">
                    <a:solidFill>
                      <a:schemeClr val="tx1"/>
                    </a:solidFill>
                    <a:latin typeface="Univers for KPMG" panose="020B0603020202020204" pitchFamily="34" charset="0"/>
                  </a:endParaRPr>
                </a:p>
              </p:txBody>
            </p:sp>
            <p:sp>
              <p:nvSpPr>
                <p:cNvPr id="85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4217700" y="1833053"/>
                  <a:ext cx="411252" cy="871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 b="1">
                      <a:solidFill>
                        <a:srgbClr val="00338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ts val="1200"/>
                    </a:spcBef>
                    <a:buFont typeface="Arial" panose="020B0604020202020204" pitchFamily="34" charset="0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ts val="1200"/>
                    </a:spcBef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97989A"/>
                    </a:buClr>
                    <a:buFont typeface="Arial" panose="020B0604020202020204" pitchFamily="34" charset="0"/>
                    <a:buChar char="■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000" dirty="0">
                      <a:solidFill>
                        <a:schemeClr val="bg1"/>
                      </a:solidFill>
                      <a:latin typeface="Univers for KPMG" panose="020B0603020202020204" pitchFamily="34" charset="0"/>
                    </a:rPr>
                    <a:t>4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#AfroTour; Nigeria's Zuma Rock - ALOUD AFR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2"/>
          <a:stretch>
            <a:fillRect/>
          </a:stretch>
        </p:blipFill>
        <p:spPr bwMode="auto">
          <a:xfrm>
            <a:off x="0" y="-1"/>
            <a:ext cx="14630400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020720" y="2233102"/>
            <a:ext cx="5970336" cy="3730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0"/>
          <p:cNvSpPr/>
          <p:nvPr/>
        </p:nvSpPr>
        <p:spPr>
          <a:xfrm>
            <a:off x="2508633" y="3407597"/>
            <a:ext cx="4957642" cy="1885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Introduction</a:t>
            </a:r>
          </a:p>
        </p:txBody>
      </p:sp>
      <p:cxnSp>
        <p:nvCxnSpPr>
          <p:cNvPr id="1048" name="Straight Connector 104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43804" y="4841731"/>
            <a:ext cx="88432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of a company"/>
          <p:cNvPicPr>
            <a:picLocks noChangeAspect="1"/>
          </p:cNvPicPr>
          <p:nvPr/>
        </p:nvPicPr>
        <p:blipFill rotWithShape="1">
          <a:blip r:embed="rId4"/>
          <a:srcRect l="31023" r="26791" b="13580"/>
          <a:stretch>
            <a:fillRect/>
          </a:stretch>
        </p:blipFill>
        <p:spPr>
          <a:xfrm>
            <a:off x="13768554" y="1"/>
            <a:ext cx="861846" cy="1116660"/>
          </a:xfrm>
          <a:prstGeom prst="rect">
            <a:avLst/>
          </a:prstGeom>
        </p:spPr>
      </p:pic>
      <p:pic>
        <p:nvPicPr>
          <p:cNvPr id="11" name="Picture 10" descr="A logo of a company"/>
          <p:cNvPicPr>
            <a:picLocks noChangeAspect="1"/>
          </p:cNvPicPr>
          <p:nvPr/>
        </p:nvPicPr>
        <p:blipFill rotWithShape="1">
          <a:blip r:embed="rId4"/>
          <a:srcRect l="22277" r="26792" b="13580"/>
          <a:stretch>
            <a:fillRect/>
          </a:stretch>
        </p:blipFill>
        <p:spPr>
          <a:xfrm>
            <a:off x="13589876" y="1"/>
            <a:ext cx="1040524" cy="1116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Rousseau's Social Contract Theory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/>
          <a:stretch>
            <a:fillRect/>
          </a:stretch>
        </p:blipFill>
        <p:spPr bwMode="auto">
          <a:xfrm>
            <a:off x="3493211" y="1903904"/>
            <a:ext cx="3821989" cy="4772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 0"/>
          <p:cNvSpPr/>
          <p:nvPr/>
        </p:nvSpPr>
        <p:spPr>
          <a:xfrm>
            <a:off x="3818686" y="147249"/>
            <a:ext cx="9856217" cy="1314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The Social Contract: What it is, What it Means?</a:t>
            </a:r>
            <a:endParaRPr lang="en-US" sz="3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5" name="Text 1"/>
          <p:cNvSpPr/>
          <p:nvPr/>
        </p:nvSpPr>
        <p:spPr>
          <a:xfrm>
            <a:off x="7177142" y="2034257"/>
            <a:ext cx="7073114" cy="4421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 persons’ moral and/or political obligations are dependent upon a contract or agreement among them to form the society in which they live.</a:t>
            </a:r>
          </a:p>
          <a:p>
            <a:pPr marL="114300">
              <a:lnSpc>
                <a:spcPct val="90000"/>
              </a:lnSpc>
              <a:spcAft>
                <a:spcPts val="50"/>
              </a:spcAft>
            </a:pP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342900">
              <a:lnSpc>
                <a:spcPct val="90000"/>
              </a:lnSpc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According to thinkers like Jean-Jacques Rousseau, John Locke, and Thomas Hobbes, the social contract defines the rights and duties of citizens and their leaders. </a:t>
            </a:r>
          </a:p>
          <a:p>
            <a:pPr marL="114300">
              <a:lnSpc>
                <a:spcPct val="90000"/>
              </a:lnSpc>
              <a:spcAft>
                <a:spcPts val="50"/>
              </a:spcAft>
            </a:pP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342900">
              <a:lnSpc>
                <a:spcPct val="90000"/>
              </a:lnSpc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Citizens have certain rights and agree to certain responsibilities in exchange for the Government providing certain duties and obligations for the benefits of the citizens.</a:t>
            </a:r>
          </a:p>
          <a:p>
            <a:pPr marL="457200" indent="-342900">
              <a:lnSpc>
                <a:spcPct val="90000"/>
              </a:lnSpc>
              <a:spcAft>
                <a:spcPts val="5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>
              <a:lnSpc>
                <a:spcPct val="90000"/>
              </a:lnSpc>
              <a:spcAft>
                <a:spcPts val="50"/>
              </a:spcAf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167879" y="3014536"/>
            <a:ext cx="1204867" cy="31830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96012" y="1462115"/>
            <a:ext cx="7528967" cy="6446982"/>
            <a:chOff x="5320145" y="1346817"/>
            <a:chExt cx="8137236" cy="6446982"/>
          </a:xfrm>
        </p:grpSpPr>
        <p:sp>
          <p:nvSpPr>
            <p:cNvPr id="3" name="Oval 2"/>
            <p:cNvSpPr/>
            <p:nvPr/>
          </p:nvSpPr>
          <p:spPr>
            <a:xfrm>
              <a:off x="5320145" y="1346817"/>
              <a:ext cx="8137236" cy="6446982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504872" y="2317200"/>
              <a:ext cx="4623401" cy="450621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853507" y="2242787"/>
              <a:ext cx="4475619" cy="4404127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13958" y="1688605"/>
              <a:ext cx="2752437" cy="55418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>
                  <a:latin typeface="Cambria" panose="02040503050406030204" pitchFamily="18" charset="0"/>
                  <a:ea typeface="Cambria" panose="02040503050406030204" pitchFamily="18" charset="0"/>
                </a:rPr>
                <a:t>Social Contract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8178571" y="4292751"/>
              <a:ext cx="253383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latin typeface="Cambria" panose="02040503050406030204" pitchFamily="18" charset="0"/>
                  <a:ea typeface="Cambria" panose="02040503050406030204" pitchFamily="18" charset="0"/>
                </a:rPr>
                <a:t>Trust Co-efficient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9191" y="2761980"/>
              <a:ext cx="2686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Government Duties / Obligations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52618" y="2602949"/>
              <a:ext cx="27524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Citizens Rights and </a:t>
              </a:r>
            </a:p>
            <a:p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Responsibilities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03506" y="3521585"/>
              <a:ext cx="3029853" cy="297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Secure lives and properties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Provides infrastructures such as healthcare, roads, electricity.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Enforce citizens responsibilities e.g., payment of taxes, obeying of law and order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7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7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44726" y="3403352"/>
            <a:ext cx="244446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Right to life and personal liberty, fair hearing, f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reedom of expression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Right to vote and be voted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Responsibility such as </a:t>
            </a:r>
            <a:r>
              <a:rPr lang="en-US" sz="17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payment of taxes, maintenance of public  infrastructures etc.</a:t>
            </a:r>
            <a:endParaRPr lang="en-US" sz="1700" dirty="0"/>
          </a:p>
        </p:txBody>
      </p:sp>
      <p:sp>
        <p:nvSpPr>
          <p:cNvPr id="8" name="Text 0"/>
          <p:cNvSpPr/>
          <p:nvPr/>
        </p:nvSpPr>
        <p:spPr>
          <a:xfrm>
            <a:off x="3818686" y="147249"/>
            <a:ext cx="9856217" cy="1314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The Social Contract: What it is, What it Means Cont’d?</a:t>
            </a:r>
            <a:endParaRPr lang="en-US" sz="3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Must-See Buildings in Lagos, Nigeria | Britann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1" r="1790"/>
          <a:stretch>
            <a:fillRect/>
          </a:stretch>
        </p:blipFill>
        <p:spPr bwMode="auto">
          <a:xfrm>
            <a:off x="-2032" y="1"/>
            <a:ext cx="14632432" cy="87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020720" y="2233102"/>
            <a:ext cx="5970336" cy="3730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0"/>
          <p:cNvSpPr/>
          <p:nvPr/>
        </p:nvSpPr>
        <p:spPr>
          <a:xfrm>
            <a:off x="2508633" y="3407597"/>
            <a:ext cx="5174868" cy="1885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Indicators of a Voided Social Contract </a:t>
            </a:r>
          </a:p>
        </p:txBody>
      </p:sp>
      <p:cxnSp>
        <p:nvCxnSpPr>
          <p:cNvPr id="1048" name="Straight Connector 104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43804" y="4841731"/>
            <a:ext cx="88432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of a company"/>
          <p:cNvPicPr>
            <a:picLocks noChangeAspect="1"/>
          </p:cNvPicPr>
          <p:nvPr/>
        </p:nvPicPr>
        <p:blipFill rotWithShape="1">
          <a:blip r:embed="rId4"/>
          <a:srcRect l="31023" r="26791" b="13580"/>
          <a:stretch>
            <a:fillRect/>
          </a:stretch>
        </p:blipFill>
        <p:spPr>
          <a:xfrm>
            <a:off x="13768554" y="1"/>
            <a:ext cx="861846" cy="1116660"/>
          </a:xfrm>
          <a:prstGeom prst="rect">
            <a:avLst/>
          </a:prstGeom>
        </p:spPr>
      </p:pic>
      <p:pic>
        <p:nvPicPr>
          <p:cNvPr id="11" name="Picture 10" descr="A logo of a company"/>
          <p:cNvPicPr>
            <a:picLocks noChangeAspect="1"/>
          </p:cNvPicPr>
          <p:nvPr/>
        </p:nvPicPr>
        <p:blipFill rotWithShape="1">
          <a:blip r:embed="rId4"/>
          <a:srcRect l="22277" r="26792" b="13580"/>
          <a:stretch>
            <a:fillRect/>
          </a:stretch>
        </p:blipFill>
        <p:spPr>
          <a:xfrm>
            <a:off x="13589876" y="1"/>
            <a:ext cx="1040524" cy="1116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40437" y="1961753"/>
            <a:ext cx="10616905" cy="5077596"/>
            <a:chOff x="24021" y="1836871"/>
            <a:chExt cx="14288879" cy="50775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21" y="1836872"/>
              <a:ext cx="5393521" cy="287815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5241" t="14027"/>
            <a:stretch>
              <a:fillRect/>
            </a:stretch>
          </p:blipFill>
          <p:spPr>
            <a:xfrm>
              <a:off x="9679628" y="1836871"/>
              <a:ext cx="4633272" cy="24556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7980" r="1152" b="1577"/>
            <a:stretch>
              <a:fillRect/>
            </a:stretch>
          </p:blipFill>
          <p:spPr>
            <a:xfrm>
              <a:off x="5986331" y="4376342"/>
              <a:ext cx="4081306" cy="25381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3826" r="1499" b="2665"/>
            <a:stretch>
              <a:fillRect/>
            </a:stretch>
          </p:blipFill>
          <p:spPr>
            <a:xfrm>
              <a:off x="10361115" y="4460195"/>
              <a:ext cx="3951785" cy="245427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29" y="4460195"/>
              <a:ext cx="5813362" cy="245427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54854" y="1836872"/>
              <a:ext cx="3924774" cy="2455614"/>
            </a:xfrm>
            <a:prstGeom prst="rect">
              <a:avLst/>
            </a:prstGeom>
          </p:spPr>
        </p:pic>
      </p:grpSp>
      <p:sp>
        <p:nvSpPr>
          <p:cNvPr id="8" name="Text 1"/>
          <p:cNvSpPr/>
          <p:nvPr/>
        </p:nvSpPr>
        <p:spPr>
          <a:xfrm>
            <a:off x="3747770" y="845092"/>
            <a:ext cx="10202240" cy="813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50"/>
              </a:spcAf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As with every type of contract, if either party does not fulfil its own part of the contract, the contract is deemed legally broken or voided </a:t>
            </a:r>
          </a:p>
          <a:p>
            <a:pPr>
              <a:lnSpc>
                <a:spcPct val="90000"/>
              </a:lnSpc>
              <a:spcAft>
                <a:spcPts val="50"/>
              </a:spcAft>
            </a:pP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  <a:spcAft>
                <a:spcPts val="50"/>
              </a:spcAft>
            </a:pP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0"/>
          <p:cNvSpPr/>
          <p:nvPr/>
        </p:nvSpPr>
        <p:spPr>
          <a:xfrm>
            <a:off x="3678147" y="51218"/>
            <a:ext cx="10341486" cy="1116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Indicators of a Voided Social Contract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Yankari Game Reserve - Ou Travel and To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1393" b="8336"/>
          <a:stretch>
            <a:fillRect/>
          </a:stretch>
        </p:blipFill>
        <p:spPr bwMode="auto">
          <a:xfrm>
            <a:off x="0" y="1"/>
            <a:ext cx="14630400" cy="82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020720" y="2233102"/>
            <a:ext cx="5970336" cy="3730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0"/>
          <p:cNvSpPr/>
          <p:nvPr/>
        </p:nvSpPr>
        <p:spPr>
          <a:xfrm>
            <a:off x="2508633" y="3155590"/>
            <a:ext cx="5619368" cy="1885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800" b="1" dirty="0" err="1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Renegot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iating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a voided social contract – Case studies</a:t>
            </a:r>
          </a:p>
        </p:txBody>
      </p:sp>
      <p:cxnSp>
        <p:nvCxnSpPr>
          <p:cNvPr id="1048" name="Straight Connector 104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43804" y="4841731"/>
            <a:ext cx="88432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of a company"/>
          <p:cNvPicPr>
            <a:picLocks noChangeAspect="1"/>
          </p:cNvPicPr>
          <p:nvPr/>
        </p:nvPicPr>
        <p:blipFill rotWithShape="1">
          <a:blip r:embed="rId4"/>
          <a:srcRect l="31023" r="26791" b="13580"/>
          <a:stretch>
            <a:fillRect/>
          </a:stretch>
        </p:blipFill>
        <p:spPr>
          <a:xfrm>
            <a:off x="13768554" y="1"/>
            <a:ext cx="861846" cy="1116660"/>
          </a:xfrm>
          <a:prstGeom prst="rect">
            <a:avLst/>
          </a:prstGeom>
        </p:spPr>
      </p:pic>
      <p:pic>
        <p:nvPicPr>
          <p:cNvPr id="11" name="Picture 10" descr="A logo of a company"/>
          <p:cNvPicPr>
            <a:picLocks noChangeAspect="1"/>
          </p:cNvPicPr>
          <p:nvPr/>
        </p:nvPicPr>
        <p:blipFill rotWithShape="1">
          <a:blip r:embed="rId4"/>
          <a:srcRect l="22277" r="26792" b="13580"/>
          <a:stretch>
            <a:fillRect/>
          </a:stretch>
        </p:blipFill>
        <p:spPr>
          <a:xfrm>
            <a:off x="13589876" y="1"/>
            <a:ext cx="1040524" cy="11166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47326" y="235310"/>
            <a:ext cx="11126912" cy="4448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Singapore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11021" y="1078214"/>
            <a:ext cx="10850391" cy="6451148"/>
            <a:chOff x="659784" y="1707539"/>
            <a:chExt cx="13694095" cy="6451148"/>
          </a:xfrm>
        </p:grpSpPr>
        <p:sp>
          <p:nvSpPr>
            <p:cNvPr id="4" name="TextBox 3"/>
            <p:cNvSpPr txBox="1"/>
            <p:nvPr/>
          </p:nvSpPr>
          <p:spPr>
            <a:xfrm>
              <a:off x="5508465" y="4742107"/>
              <a:ext cx="439829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indent="-342900" algn="l">
                <a:buFont typeface="Wingdings" panose="05000000000000000000" pitchFamily="2" charset="2"/>
                <a:buChar char="ü"/>
              </a:pPr>
              <a:endParaRPr lang="en-GB" sz="1600" b="1" dirty="0">
                <a:solidFill>
                  <a:srgbClr val="EC631A"/>
                </a:solidFill>
                <a:latin typeface="News Gothic MT" panose="020B0504020203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156523" y="1707539"/>
              <a:ext cx="4354999" cy="645114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 i="1" dirty="0">
                <a:solidFill>
                  <a:srgbClr val="000000"/>
                </a:solidFill>
                <a:latin typeface="News Gothic MT" panose="020B0504020203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59784" y="2003638"/>
              <a:ext cx="5390706" cy="5506284"/>
              <a:chOff x="-156600" y="-4519505"/>
              <a:chExt cx="3663254" cy="2397527"/>
            </a:xfrm>
            <a:scene3d>
              <a:camera prst="perspectiveContrastingRightFacing" fov="3300000">
                <a:rot lat="24914" lon="18926662" rev="0"/>
              </a:camera>
              <a:lightRig rig="threePt" dir="t"/>
            </a:scene3d>
          </p:grpSpPr>
          <p:sp>
            <p:nvSpPr>
              <p:cNvPr id="22" name="Rectangle 21"/>
              <p:cNvSpPr/>
              <p:nvPr/>
            </p:nvSpPr>
            <p:spPr>
              <a:xfrm>
                <a:off x="-156600" y="-4519505"/>
                <a:ext cx="3663254" cy="2362176"/>
              </a:xfrm>
              <a:prstGeom prst="rect">
                <a:avLst/>
              </a:prstGeom>
              <a:solidFill>
                <a:schemeClr val="bg1"/>
              </a:solidFill>
              <a:ln w="104775"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 i="1" dirty="0">
                  <a:solidFill>
                    <a:srgbClr val="000000"/>
                  </a:solidFill>
                  <a:latin typeface="News Gothic MT" panose="020B0504020203020204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36308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46056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147941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688145" y="1990941"/>
              <a:ext cx="5665734" cy="5621306"/>
              <a:chOff x="-156600" y="-4519505"/>
              <a:chExt cx="3663254" cy="2397527"/>
            </a:xfrm>
            <a:scene3d>
              <a:camera prst="perspectiveContrastingRightFacing" fov="3300000">
                <a:rot lat="2171" lon="2426667" rev="24817"/>
              </a:camera>
              <a:lightRig rig="threePt" dir="t"/>
            </a:scene3d>
          </p:grpSpPr>
          <p:sp>
            <p:nvSpPr>
              <p:cNvPr id="18" name="Rectangle 17"/>
              <p:cNvSpPr/>
              <p:nvPr/>
            </p:nvSpPr>
            <p:spPr>
              <a:xfrm>
                <a:off x="-156600" y="-4519505"/>
                <a:ext cx="3663254" cy="2362176"/>
              </a:xfrm>
              <a:prstGeom prst="rect">
                <a:avLst/>
              </a:prstGeom>
              <a:solidFill>
                <a:schemeClr val="bg1"/>
              </a:solidFill>
              <a:ln w="104775"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 i="1" dirty="0">
                  <a:solidFill>
                    <a:srgbClr val="000000"/>
                  </a:solidFill>
                  <a:latin typeface="News Gothic MT" panose="020B050402020302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36308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046056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147941" y="-2196564"/>
                <a:ext cx="74588" cy="74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9119434" y="6821090"/>
              <a:ext cx="139068" cy="1569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ContrastingRightFacing" fov="3300000">
                <a:rot lat="24914" lon="1892666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242857" y="6821090"/>
              <a:ext cx="139068" cy="1569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ContrastingRightFacing" fov="3300000">
                <a:rot lat="24914" lon="1892666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372455" y="6821093"/>
              <a:ext cx="139068" cy="1569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ContrastingRightFacing" fov="3300000">
                <a:rot lat="24914" lon="1892666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11" name="Freeform 24"/>
            <p:cNvSpPr/>
            <p:nvPr/>
          </p:nvSpPr>
          <p:spPr bwMode="auto">
            <a:xfrm flipH="1">
              <a:off x="11625195" y="5160618"/>
              <a:ext cx="270527" cy="1212909"/>
            </a:xfrm>
            <a:custGeom>
              <a:avLst/>
              <a:gdLst>
                <a:gd name="T0" fmla="*/ 0 w 31"/>
                <a:gd name="T1" fmla="*/ 0 h 89"/>
                <a:gd name="T2" fmla="*/ 31 w 31"/>
                <a:gd name="T3" fmla="*/ 3 h 89"/>
                <a:gd name="T4" fmla="*/ 23 w 31"/>
                <a:gd name="T5" fmla="*/ 89 h 89"/>
                <a:gd name="T6" fmla="*/ 0 w 31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9">
                  <a:moveTo>
                    <a:pt x="0" y="0"/>
                  </a:moveTo>
                  <a:cubicBezTo>
                    <a:pt x="0" y="0"/>
                    <a:pt x="14" y="17"/>
                    <a:pt x="31" y="3"/>
                  </a:cubicBezTo>
                  <a:cubicBezTo>
                    <a:pt x="23" y="89"/>
                    <a:pt x="23" y="89"/>
                    <a:pt x="23" y="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FBFD"/>
            </a:solidFill>
            <a:ln>
              <a:noFill/>
            </a:ln>
            <a:scene3d>
              <a:camera prst="isometricOffAxis2Left">
                <a:rot lat="600000" lon="1560000" rev="0"/>
              </a:camera>
              <a:lightRig rig="threePt" dir="t"/>
            </a:scene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12" name="Text 5"/>
            <p:cNvSpPr/>
            <p:nvPr/>
          </p:nvSpPr>
          <p:spPr>
            <a:xfrm>
              <a:off x="1064287" y="2192536"/>
              <a:ext cx="3684039" cy="62312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500"/>
                </a:lnSpc>
                <a:buNone/>
              </a:pP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Outfit Extra Bold" pitchFamily="34" charset="-120"/>
                </a:rPr>
                <a:t>Breakdown of the </a:t>
              </a:r>
            </a:p>
            <a:p>
              <a:pPr marL="0" indent="0" algn="ctr">
                <a:lnSpc>
                  <a:spcPts val="2500"/>
                </a:lnSpc>
                <a:buNone/>
              </a:pP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Outfit Extra Bold" pitchFamily="34" charset="-120"/>
                </a:rPr>
                <a:t>Social Contract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 5"/>
            <p:cNvSpPr/>
            <p:nvPr/>
          </p:nvSpPr>
          <p:spPr>
            <a:xfrm>
              <a:off x="1159092" y="3021589"/>
              <a:ext cx="3680629" cy="3842298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342900" indent="-342900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In the 1960s, Singapore faced political instability, ethnic tensions, and a weak economy. Ethnic violence between the Malay and Chinese populations, paired with high unemployment and poor living conditions, led to a breakdown of social cohesion.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 10"/>
            <p:cNvSpPr/>
            <p:nvPr/>
          </p:nvSpPr>
          <p:spPr>
            <a:xfrm>
              <a:off x="6121816" y="1854064"/>
              <a:ext cx="2715689" cy="551222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500"/>
                </a:lnSpc>
                <a:buNone/>
              </a:pP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Outfit Extra Bold" pitchFamily="34" charset="-120"/>
                </a:rPr>
                <a:t>The Transition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 5"/>
            <p:cNvSpPr/>
            <p:nvPr/>
          </p:nvSpPr>
          <p:spPr>
            <a:xfrm>
              <a:off x="5194196" y="2250473"/>
              <a:ext cx="4269206" cy="5827218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342900" indent="-342900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Leadership: </a:t>
              </a: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Under PM Lee Kuan Yew, Singapore pursued policies emphasizing racial harmony, meritocracy, and economic development.</a:t>
              </a:r>
            </a:p>
            <a:p>
              <a:pPr marL="342900" indent="-342900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Institutional Reforms: </a:t>
              </a: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The government reformed institutions, invested in education, and created laws to ensured peace and stability.</a:t>
              </a:r>
            </a:p>
            <a:p>
              <a:pPr marL="342900" indent="-342900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Social Reform: </a:t>
              </a: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Racial integration was enforced through housing regulations, and multiracialism was promoted as a national ideology.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 15"/>
            <p:cNvSpPr/>
            <p:nvPr/>
          </p:nvSpPr>
          <p:spPr>
            <a:xfrm>
              <a:off x="10575932" y="2175014"/>
              <a:ext cx="2715689" cy="551222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500"/>
                </a:lnSpc>
                <a:buNone/>
              </a:pP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Outfit Extra Bold" pitchFamily="34" charset="-120"/>
                </a:rPr>
                <a:t>Outcome of </a:t>
              </a:r>
            </a:p>
            <a:p>
              <a:pPr marL="0" indent="0" algn="ctr">
                <a:lnSpc>
                  <a:spcPts val="2500"/>
                </a:lnSpc>
                <a:buNone/>
              </a:pP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Outfit Extra Bold" pitchFamily="34" charset="-120"/>
                </a:rPr>
                <a:t>the Transition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 5"/>
            <p:cNvSpPr/>
            <p:nvPr/>
          </p:nvSpPr>
          <p:spPr>
            <a:xfrm>
              <a:off x="9828324" y="3010992"/>
              <a:ext cx="4179937" cy="3499944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342900" indent="-342900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Singapore is now one of the world’s richest countries by GDP per capita, excelling in education, technology, and governance. </a:t>
              </a:r>
            </a:p>
            <a:p>
              <a:pPr marL="342900" indent="-342900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endParaRPr>
            </a:p>
            <a:p>
              <a:pPr marL="342900" indent="-342900">
                <a:lnSpc>
                  <a:spcPts val="31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  <a:cs typeface="Inter" pitchFamily="34" charset="-120"/>
                </a:rPr>
                <a:t>The country has achieved high living standards, racial harmony, and stable political institutions.</a:t>
              </a:r>
            </a:p>
            <a:p>
              <a:pPr>
                <a:lnSpc>
                  <a:spcPts val="3100"/>
                </a:lnSpc>
              </a:pP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f250bc-63dc-4ae7-8269-228c26bf490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7DC72430FA6468C921A84C84B9D2D" ma:contentTypeVersion="16" ma:contentTypeDescription="Create a new document." ma:contentTypeScope="" ma:versionID="703799428194118d0a68f4d68eb3a8c7">
  <xsd:schema xmlns:xsd="http://www.w3.org/2001/XMLSchema" xmlns:xs="http://www.w3.org/2001/XMLSchema" xmlns:p="http://schemas.microsoft.com/office/2006/metadata/properties" xmlns:ns3="d3f9a7f3-7b5b-4bb6-a8a5-c513ac264f34" xmlns:ns4="26f250bc-63dc-4ae7-8269-228c26bf4909" targetNamespace="http://schemas.microsoft.com/office/2006/metadata/properties" ma:root="true" ma:fieldsID="de1f570626037751c693c3f81a4cf754" ns3:_="" ns4:_="">
    <xsd:import namespace="d3f9a7f3-7b5b-4bb6-a8a5-c513ac264f34"/>
    <xsd:import namespace="26f250bc-63dc-4ae7-8269-228c26bf490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9a7f3-7b5b-4bb6-a8a5-c513ac264f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250bc-63dc-4ae7-8269-228c26bf4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EC595-A825-4E4D-AE22-7C00746DF08A}">
  <ds:schemaRefs/>
</ds:datastoreItem>
</file>

<file path=customXml/itemProps2.xml><?xml version="1.0" encoding="utf-8"?>
<ds:datastoreItem xmlns:ds="http://schemas.openxmlformats.org/officeDocument/2006/customXml" ds:itemID="{2358C514-4A50-4934-BD89-CB887776231E}">
  <ds:schemaRefs/>
</ds:datastoreItem>
</file>

<file path=customXml/itemProps3.xml><?xml version="1.0" encoding="utf-8"?>
<ds:datastoreItem xmlns:ds="http://schemas.openxmlformats.org/officeDocument/2006/customXml" ds:itemID="{C8DA8AF4-A3AE-44E9-9ECF-7050A5B576E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6701</Words>
  <Application>Microsoft Office PowerPoint</Application>
  <PresentationFormat>Custom</PresentationFormat>
  <Paragraphs>205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0433</cp:lastModifiedBy>
  <cp:revision>23</cp:revision>
  <dcterms:created xsi:type="dcterms:W3CDTF">2024-09-29T23:14:00Z</dcterms:created>
  <dcterms:modified xsi:type="dcterms:W3CDTF">2024-10-19T11:04:14Z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0x010100DA67DC72430FA6468C921A84C84B9D2D</vt:lpwstr>
  </property>
  <property fmtid="{D5CDD505-2E9C-101B-9397-08002B2CF9AE}" pid="3" name="ICV">
    <vt:lpwstr>A67BE4068A894485AF7F2E49A6302B25_13</vt:lpwstr>
  </property>
  <property fmtid="{D5CDD505-2E9C-101B-9397-08002B2CF9AE}" pid="4" name="KSOProductBuildVer">
    <vt:lpwstr>1033-12.2.0.18283</vt:lpwstr>
  </property>
</Properties>
</file>