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9.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7"/>
    <p:sldMasterId id="2147483653" r:id="rId8"/>
    <p:sldMasterId id="2147483655" r:id="rId9"/>
    <p:sldMasterId id="2147483659" r:id="rId10"/>
    <p:sldMasterId id="2147483661" r:id="rId11"/>
  </p:sldMasterIdLst>
  <p:notesMasterIdLst>
    <p:notesMasterId r:id="rId23"/>
  </p:notesMasterIdLst>
  <p:sldIdLst>
    <p:sldId id="16776156" r:id="rId12"/>
    <p:sldId id="16776865" r:id="rId13"/>
    <p:sldId id="16776866" r:id="rId14"/>
    <p:sldId id="16776864" r:id="rId15"/>
    <p:sldId id="16776861" r:id="rId16"/>
    <p:sldId id="16776871" r:id="rId17"/>
    <p:sldId id="16776860" r:id="rId18"/>
    <p:sldId id="339" r:id="rId19"/>
    <p:sldId id="16776872" r:id="rId20"/>
    <p:sldId id="16776869" r:id="rId21"/>
    <p:sldId id="167746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8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5" autoAdjust="0"/>
    <p:restoredTop sz="94660"/>
  </p:normalViewPr>
  <p:slideViewPr>
    <p:cSldViewPr snapToGrid="0">
      <p:cViewPr varScale="1">
        <p:scale>
          <a:sx n="70" d="100"/>
          <a:sy n="70" d="100"/>
        </p:scale>
        <p:origin x="352"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2" d="100"/>
          <a:sy n="72" d="100"/>
        </p:scale>
        <p:origin x="293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1.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4.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odoh\AppData\Local\Temp\MicrosoftEdgeDownloads\484d5beb-6f2a-446e-8a86-a51dea852b73\API_NY.GDP.MKTP.KD.ZG_DS2_en_excel_v2_31733.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Workbook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Workbook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Workbook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sz="1100" b="1" dirty="0">
                <a:solidFill>
                  <a:schemeClr val="accent2"/>
                </a:solidFill>
              </a:rPr>
              <a:t>GDP Growth (Annual %) - 2000 to 2023</a:t>
            </a:r>
          </a:p>
        </c:rich>
      </c:tx>
      <c:layout>
        <c:manualLayout>
          <c:xMode val="edge"/>
          <c:yMode val="edge"/>
          <c:x val="0.35515231382340801"/>
          <c:y val="5.92517764376315E-2"/>
        </c:manualLayout>
      </c:layout>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Data!$B$5</c:f>
              <c:strCache>
                <c:ptCount val="1"/>
                <c:pt idx="0">
                  <c:v>GDP growth (annual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Data!$C$4:$Z$4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Data!$C$5:$Z$5</c:f>
              <c:numCache>
                <c:formatCode>General</c:formatCode>
                <c:ptCount val="24"/>
                <c:pt idx="0">
                  <c:v>5.0159347593115902</c:v>
                </c:pt>
                <c:pt idx="1">
                  <c:v>5.9176846492036796</c:v>
                </c:pt>
                <c:pt idx="2">
                  <c:v>15.329155740955899</c:v>
                </c:pt>
                <c:pt idx="3">
                  <c:v>7.3471949679948496</c:v>
                </c:pt>
                <c:pt idx="4">
                  <c:v>9.25055822917993</c:v>
                </c:pt>
                <c:pt idx="5">
                  <c:v>6.4385165253831902</c:v>
                </c:pt>
                <c:pt idx="6">
                  <c:v>6.0594280320291203</c:v>
                </c:pt>
                <c:pt idx="7">
                  <c:v>6.5911303606873402</c:v>
                </c:pt>
                <c:pt idx="8">
                  <c:v>6.7644727778017</c:v>
                </c:pt>
                <c:pt idx="9">
                  <c:v>8.0369251009906701</c:v>
                </c:pt>
                <c:pt idx="10">
                  <c:v>8.0056559162864591</c:v>
                </c:pt>
                <c:pt idx="11">
                  <c:v>5.3079242028951201</c:v>
                </c:pt>
                <c:pt idx="12">
                  <c:v>4.2300611749316799</c:v>
                </c:pt>
                <c:pt idx="13">
                  <c:v>6.6713353930617201</c:v>
                </c:pt>
                <c:pt idx="14">
                  <c:v>6.3097186552546702</c:v>
                </c:pt>
                <c:pt idx="15">
                  <c:v>2.65269329543003</c:v>
                </c:pt>
                <c:pt idx="16">
                  <c:v>-1.6168689490652901</c:v>
                </c:pt>
                <c:pt idx="17">
                  <c:v>0.80588661910221004</c:v>
                </c:pt>
                <c:pt idx="18">
                  <c:v>1.9227573420065101</c:v>
                </c:pt>
                <c:pt idx="19">
                  <c:v>2.2084292771488099</c:v>
                </c:pt>
                <c:pt idx="20">
                  <c:v>-1.79425308274458</c:v>
                </c:pt>
                <c:pt idx="21">
                  <c:v>3.6471865407244599</c:v>
                </c:pt>
                <c:pt idx="22">
                  <c:v>3.25168140827093</c:v>
                </c:pt>
                <c:pt idx="23">
                  <c:v>2.8602149910836401</c:v>
                </c:pt>
              </c:numCache>
            </c:numRef>
          </c:val>
          <c:smooth val="0"/>
          <c:extLst>
            <c:ext xmlns:c16="http://schemas.microsoft.com/office/drawing/2014/chart" uri="{C3380CC4-5D6E-409C-BE32-E72D297353CC}">
              <c16:uniqueId val="{00000000-31E6-4657-B437-522BD4C3AFFF}"/>
            </c:ext>
          </c:extLst>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837932416"/>
        <c:axId val="837930496"/>
      </c:lineChart>
      <c:catAx>
        <c:axId val="837932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lang="en-US" sz="900" b="1" i="0" u="none" strike="noStrike" kern="1200" baseline="0">
                <a:solidFill>
                  <a:schemeClr val="tx1">
                    <a:lumMod val="65000"/>
                    <a:lumOff val="35000"/>
                  </a:schemeClr>
                </a:solidFill>
                <a:latin typeface="+mn-lt"/>
                <a:ea typeface="+mn-ea"/>
                <a:cs typeface="+mn-cs"/>
              </a:defRPr>
            </a:pPr>
            <a:endParaRPr lang="en-US"/>
          </a:p>
        </c:txPr>
        <c:crossAx val="837930496"/>
        <c:crosses val="autoZero"/>
        <c:auto val="1"/>
        <c:lblAlgn val="ctr"/>
        <c:lblOffset val="50"/>
        <c:tickLblSkip val="2"/>
        <c:noMultiLvlLbl val="0"/>
      </c:catAx>
      <c:valAx>
        <c:axId val="837930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1" i="0" u="none" strike="noStrike" kern="1200" baseline="0">
                <a:solidFill>
                  <a:schemeClr val="tx1">
                    <a:lumMod val="65000"/>
                    <a:lumOff val="35000"/>
                  </a:schemeClr>
                </a:solidFill>
                <a:latin typeface="+mn-lt"/>
                <a:ea typeface="+mn-ea"/>
                <a:cs typeface="+mn-cs"/>
              </a:defRPr>
            </a:pPr>
            <a:endParaRPr lang="en-US"/>
          </a:p>
        </c:txPr>
        <c:crossAx val="83793241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0" i="0" u="none" strike="noStrike" kern="1200" spc="0" baseline="0">
                <a:solidFill>
                  <a:schemeClr val="tx1"/>
                </a:solidFill>
                <a:latin typeface="+mn-lt"/>
                <a:ea typeface="+mn-ea"/>
                <a:cs typeface="+mn-cs"/>
              </a:defRPr>
            </a:pPr>
            <a:r>
              <a:rPr lang="en-US" sz="1200" b="1" dirty="0">
                <a:solidFill>
                  <a:schemeClr val="tx1"/>
                </a:solidFill>
              </a:rPr>
              <a:t>Exchange Rate </a:t>
            </a:r>
            <a:r>
              <a:rPr lang="en-US" sz="1200" b="1" dirty="0">
                <a:solidFill>
                  <a:schemeClr val="tx1"/>
                </a:solidFill>
                <a:latin typeface="Times New Roman" panose="02020603050405020304" pitchFamily="18" charset="0"/>
                <a:cs typeface="Times New Roman" panose="02020603050405020304" pitchFamily="18" charset="0"/>
              </a:rPr>
              <a:t>₦</a:t>
            </a:r>
            <a:r>
              <a:rPr lang="en-US" sz="1200" b="1" dirty="0">
                <a:solidFill>
                  <a:schemeClr val="tx1"/>
                </a:solidFill>
              </a:rPr>
              <a:t>/$</a:t>
            </a:r>
          </a:p>
        </c:rich>
      </c:tx>
      <c:overlay val="0"/>
      <c:spPr>
        <a:noFill/>
        <a:ln>
          <a:noFill/>
        </a:ln>
        <a:effectLst/>
      </c:spPr>
      <c:txPr>
        <a:bodyPr rot="0" spcFirstLastPara="1" vertOverflow="ellipsis" vert="horz" wrap="square" anchor="ctr" anchorCtr="1"/>
        <a:lstStyle/>
        <a:p>
          <a:pPr>
            <a:defRPr lang="en-US" sz="11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3556459621186599E-2"/>
          <c:y val="0.13583571206135001"/>
          <c:w val="0.91826885430679805"/>
          <c:h val="0.751368038270809"/>
        </c:manualLayout>
      </c:layout>
      <c:barChart>
        <c:barDir val="col"/>
        <c:grouping val="clustered"/>
        <c:varyColors val="0"/>
        <c:ser>
          <c:idx val="0"/>
          <c:order val="0"/>
          <c:tx>
            <c:strRef>
              <c:f>Sheet1!$B$1</c:f>
              <c:strCache>
                <c:ptCount val="1"/>
                <c:pt idx="0">
                  <c:v>May-22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Exchange Rate</c:v>
                </c:pt>
              </c:strCache>
            </c:strRef>
          </c:cat>
          <c:val>
            <c:numRef>
              <c:f>Sheet1!$B$2</c:f>
              <c:numCache>
                <c:formatCode>_(* #,##0_);_(* \(#,##0\);_(* "-"??_);_(@_)</c:formatCode>
                <c:ptCount val="1"/>
                <c:pt idx="0">
                  <c:v>415</c:v>
                </c:pt>
              </c:numCache>
            </c:numRef>
          </c:val>
          <c:extLst>
            <c:ext xmlns:c16="http://schemas.microsoft.com/office/drawing/2014/chart" uri="{C3380CC4-5D6E-409C-BE32-E72D297353CC}">
              <c16:uniqueId val="{00000000-6BD2-4864-879D-F290193DB095}"/>
            </c:ext>
          </c:extLst>
        </c:ser>
        <c:ser>
          <c:idx val="1"/>
          <c:order val="1"/>
          <c:tx>
            <c:strRef>
              <c:f>Sheet1!$C$1</c:f>
              <c:strCache>
                <c:ptCount val="1"/>
                <c:pt idx="0">
                  <c:v>May-24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Exchange Rate</c:v>
                </c:pt>
              </c:strCache>
            </c:strRef>
          </c:cat>
          <c:val>
            <c:numRef>
              <c:f>Sheet1!$C$2</c:f>
              <c:numCache>
                <c:formatCode>_(* #,##0_);_(* \(#,##0\);_(* "-"??_);_(@_)</c:formatCode>
                <c:ptCount val="1"/>
                <c:pt idx="0">
                  <c:v>461</c:v>
                </c:pt>
              </c:numCache>
            </c:numRef>
          </c:val>
          <c:extLst>
            <c:ext xmlns:c16="http://schemas.microsoft.com/office/drawing/2014/chart" uri="{C3380CC4-5D6E-409C-BE32-E72D297353CC}">
              <c16:uniqueId val="{00000001-6BD2-4864-879D-F290193DB095}"/>
            </c:ext>
          </c:extLst>
        </c:ser>
        <c:ser>
          <c:idx val="2"/>
          <c:order val="2"/>
          <c:tx>
            <c:strRef>
              <c:f>Sheet1!$D$1</c:f>
              <c:strCache>
                <c:ptCount val="1"/>
                <c:pt idx="0">
                  <c:v>Aug-24</c:v>
                </c:pt>
              </c:strCache>
            </c:strRef>
          </c:tx>
          <c:spPr>
            <a:solidFill>
              <a:srgbClr val="0C233C"/>
            </a:solidFill>
            <a:ln>
              <a:noFill/>
            </a:ln>
            <a:effectLst/>
          </c:spPr>
          <c:invertIfNegative val="0"/>
          <c:dLbls>
            <c:dLbl>
              <c:idx val="0"/>
              <c:tx>
                <c:rich>
                  <a:bodyPr/>
                  <a:lstStyle/>
                  <a:p>
                    <a:r>
                      <a:rPr lang="en-US" dirty="0"/>
                      <a:t>1,588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BD2-4864-879D-F290193DB095}"/>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Exchange Rate</c:v>
                </c:pt>
              </c:strCache>
            </c:strRef>
          </c:cat>
          <c:val>
            <c:numRef>
              <c:f>Sheet1!$D$2</c:f>
              <c:numCache>
                <c:formatCode>_(* #,##0_);_(* \(#,##0\);_(* "-"??_);_(@_)</c:formatCode>
                <c:ptCount val="1"/>
                <c:pt idx="0">
                  <c:v>1588</c:v>
                </c:pt>
              </c:numCache>
            </c:numRef>
          </c:val>
          <c:extLst>
            <c:ext xmlns:c16="http://schemas.microsoft.com/office/drawing/2014/chart" uri="{C3380CC4-5D6E-409C-BE32-E72D297353CC}">
              <c16:uniqueId val="{00000003-6BD2-4864-879D-F290193DB095}"/>
            </c:ext>
          </c:extLst>
        </c:ser>
        <c:dLbls>
          <c:showLegendKey val="0"/>
          <c:showVal val="1"/>
          <c:showCatName val="0"/>
          <c:showSerName val="0"/>
          <c:showPercent val="0"/>
          <c:showBubbleSize val="0"/>
        </c:dLbls>
        <c:gapWidth val="219"/>
        <c:overlap val="-27"/>
        <c:axId val="964153952"/>
        <c:axId val="964165472"/>
      </c:barChart>
      <c:catAx>
        <c:axId val="96415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n-US"/>
          </a:p>
        </c:txPr>
        <c:crossAx val="964165472"/>
        <c:crosses val="autoZero"/>
        <c:auto val="1"/>
        <c:lblAlgn val="ctr"/>
        <c:lblOffset val="100"/>
        <c:noMultiLvlLbl val="0"/>
      </c:catAx>
      <c:valAx>
        <c:axId val="964165472"/>
        <c:scaling>
          <c:orientation val="minMax"/>
        </c:scaling>
        <c:delete val="1"/>
        <c:axPos val="l"/>
        <c:numFmt formatCode="_(* #,##0_);_(* \(#,##0\);_(* &quot;-&quot;??_);_(@_)" sourceLinked="1"/>
        <c:majorTickMark val="none"/>
        <c:minorTickMark val="none"/>
        <c:tickLblPos val="nextTo"/>
        <c:crossAx val="964153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0" i="0" u="none" strike="noStrike" kern="1200" spc="0" baseline="0">
                <a:solidFill>
                  <a:schemeClr val="tx1"/>
                </a:solidFill>
                <a:latin typeface="+mn-lt"/>
                <a:ea typeface="+mn-ea"/>
                <a:cs typeface="+mn-cs"/>
              </a:defRPr>
            </a:pPr>
            <a:r>
              <a:rPr lang="en-US" sz="1200" b="1" dirty="0">
                <a:solidFill>
                  <a:schemeClr val="tx1"/>
                </a:solidFill>
              </a:rPr>
              <a:t>Inflation Rate</a:t>
            </a:r>
          </a:p>
        </c:rich>
      </c:tx>
      <c:overlay val="0"/>
      <c:spPr>
        <a:noFill/>
        <a:ln>
          <a:noFill/>
        </a:ln>
        <a:effectLst/>
      </c:spPr>
      <c:txPr>
        <a:bodyPr rot="0" spcFirstLastPara="1" vertOverflow="ellipsis" vert="horz" wrap="square" anchor="ctr" anchorCtr="1"/>
        <a:lstStyle/>
        <a:p>
          <a:pPr>
            <a:defRPr lang="en-US" sz="11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3556459621186599E-2"/>
          <c:y val="0.13583571206135001"/>
          <c:w val="0.91826885430679805"/>
          <c:h val="0.751368038270809"/>
        </c:manualLayout>
      </c:layout>
      <c:barChart>
        <c:barDir val="col"/>
        <c:grouping val="clustered"/>
        <c:varyColors val="0"/>
        <c:ser>
          <c:idx val="0"/>
          <c:order val="0"/>
          <c:tx>
            <c:strRef>
              <c:f>Sheet1!$B$1</c:f>
              <c:strCache>
                <c:ptCount val="1"/>
                <c:pt idx="0">
                  <c:v>May-22</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Inflation Rate</c:v>
                </c:pt>
              </c:strCache>
            </c:strRef>
          </c:cat>
          <c:val>
            <c:numRef>
              <c:f>Sheet1!$B$2</c:f>
              <c:numCache>
                <c:formatCode>0.00%</c:formatCode>
                <c:ptCount val="1"/>
                <c:pt idx="0">
                  <c:v>0.17710000000000001</c:v>
                </c:pt>
              </c:numCache>
            </c:numRef>
          </c:val>
          <c:extLst>
            <c:ext xmlns:c16="http://schemas.microsoft.com/office/drawing/2014/chart" uri="{C3380CC4-5D6E-409C-BE32-E72D297353CC}">
              <c16:uniqueId val="{00000000-6AE9-4DE9-A3EC-A4E9FEA2DE06}"/>
            </c:ext>
          </c:extLst>
        </c:ser>
        <c:ser>
          <c:idx val="1"/>
          <c:order val="1"/>
          <c:tx>
            <c:strRef>
              <c:f>Sheet1!$C$1</c:f>
              <c:strCache>
                <c:ptCount val="1"/>
                <c:pt idx="0">
                  <c:v>May-23</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Inflation Rate</c:v>
                </c:pt>
              </c:strCache>
            </c:strRef>
          </c:cat>
          <c:val>
            <c:numRef>
              <c:f>Sheet1!$C$2</c:f>
              <c:numCache>
                <c:formatCode>0.00%</c:formatCode>
                <c:ptCount val="1"/>
                <c:pt idx="0">
                  <c:v>0.22409999999999999</c:v>
                </c:pt>
              </c:numCache>
            </c:numRef>
          </c:val>
          <c:extLst>
            <c:ext xmlns:c16="http://schemas.microsoft.com/office/drawing/2014/chart" uri="{C3380CC4-5D6E-409C-BE32-E72D297353CC}">
              <c16:uniqueId val="{00000001-6AE9-4DE9-A3EC-A4E9FEA2DE06}"/>
            </c:ext>
          </c:extLst>
        </c:ser>
        <c:ser>
          <c:idx val="2"/>
          <c:order val="2"/>
          <c:tx>
            <c:strRef>
              <c:f>Sheet1!$D$1</c:f>
              <c:strCache>
                <c:ptCount val="1"/>
                <c:pt idx="0">
                  <c:v>Aug-24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Inflation Rate</c:v>
                </c:pt>
              </c:strCache>
            </c:strRef>
          </c:cat>
          <c:val>
            <c:numRef>
              <c:f>Sheet1!$D$2</c:f>
              <c:numCache>
                <c:formatCode>0.00%</c:formatCode>
                <c:ptCount val="1"/>
                <c:pt idx="0">
                  <c:v>0.33400000000000002</c:v>
                </c:pt>
              </c:numCache>
            </c:numRef>
          </c:val>
          <c:extLst>
            <c:ext xmlns:c16="http://schemas.microsoft.com/office/drawing/2014/chart" uri="{C3380CC4-5D6E-409C-BE32-E72D297353CC}">
              <c16:uniqueId val="{00000002-6AE9-4DE9-A3EC-A4E9FEA2DE06}"/>
            </c:ext>
          </c:extLst>
        </c:ser>
        <c:dLbls>
          <c:showLegendKey val="0"/>
          <c:showVal val="1"/>
          <c:showCatName val="0"/>
          <c:showSerName val="0"/>
          <c:showPercent val="0"/>
          <c:showBubbleSize val="0"/>
        </c:dLbls>
        <c:gapWidth val="219"/>
        <c:overlap val="-27"/>
        <c:axId val="964153952"/>
        <c:axId val="964165472"/>
      </c:barChart>
      <c:catAx>
        <c:axId val="96415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n-US"/>
          </a:p>
        </c:txPr>
        <c:crossAx val="964165472"/>
        <c:crosses val="autoZero"/>
        <c:auto val="1"/>
        <c:lblAlgn val="ctr"/>
        <c:lblOffset val="100"/>
        <c:noMultiLvlLbl val="0"/>
      </c:catAx>
      <c:valAx>
        <c:axId val="964165472"/>
        <c:scaling>
          <c:orientation val="minMax"/>
        </c:scaling>
        <c:delete val="1"/>
        <c:axPos val="l"/>
        <c:numFmt formatCode="0.00%" sourceLinked="1"/>
        <c:majorTickMark val="none"/>
        <c:minorTickMark val="none"/>
        <c:tickLblPos val="nextTo"/>
        <c:crossAx val="964153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0" i="0" u="none" strike="noStrike" kern="1200" spc="0" baseline="0">
                <a:solidFill>
                  <a:schemeClr val="tx1"/>
                </a:solidFill>
                <a:latin typeface="+mn-lt"/>
                <a:ea typeface="+mn-ea"/>
                <a:cs typeface="+mn-cs"/>
              </a:defRPr>
            </a:pPr>
            <a:r>
              <a:rPr lang="en-US" sz="1200" b="1" dirty="0">
                <a:solidFill>
                  <a:schemeClr val="tx1"/>
                </a:solidFill>
              </a:rPr>
              <a:t>Interest Rate</a:t>
            </a:r>
          </a:p>
        </c:rich>
      </c:tx>
      <c:layout>
        <c:manualLayout>
          <c:xMode val="edge"/>
          <c:yMode val="edge"/>
          <c:x val="0.27919370703792001"/>
          <c:y val="0"/>
        </c:manualLayout>
      </c:layout>
      <c:overlay val="0"/>
      <c:spPr>
        <a:noFill/>
        <a:ln>
          <a:noFill/>
        </a:ln>
        <a:effectLst/>
      </c:spPr>
      <c:txPr>
        <a:bodyPr rot="0" spcFirstLastPara="1" vertOverflow="ellipsis" vert="horz" wrap="square" anchor="ctr" anchorCtr="1"/>
        <a:lstStyle/>
        <a:p>
          <a:pPr>
            <a:defRPr lang="en-US" sz="11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3556459621186599E-2"/>
          <c:y val="0.13583571206135001"/>
          <c:w val="0.91826885430679805"/>
          <c:h val="0.751368038270809"/>
        </c:manualLayout>
      </c:layout>
      <c:barChart>
        <c:barDir val="col"/>
        <c:grouping val="clustered"/>
        <c:varyColors val="0"/>
        <c:ser>
          <c:idx val="0"/>
          <c:order val="0"/>
          <c:tx>
            <c:strRef>
              <c:f>Sheet1!$B$1</c:f>
              <c:strCache>
                <c:ptCount val="1"/>
                <c:pt idx="0">
                  <c:v>22-May</c:v>
                </c:pt>
              </c:strCache>
            </c:strRef>
          </c:tx>
          <c:spPr>
            <a:solidFill>
              <a:schemeClr val="accent1"/>
            </a:solidFill>
            <a:ln>
              <a:noFill/>
            </a:ln>
            <a:effectLst/>
          </c:spPr>
          <c:invertIfNegative val="0"/>
          <c:dPt>
            <c:idx val="0"/>
            <c:invertIfNegative val="0"/>
            <c:bubble3D val="0"/>
            <c:spPr>
              <a:solidFill>
                <a:srgbClr val="1E49E2"/>
              </a:solidFill>
              <a:ln>
                <a:noFill/>
              </a:ln>
              <a:effectLst/>
            </c:spPr>
            <c:extLst>
              <c:ext xmlns:c16="http://schemas.microsoft.com/office/drawing/2014/chart" uri="{C3380CC4-5D6E-409C-BE32-E72D297353CC}">
                <c16:uniqueId val="{00000001-099D-406A-8F0A-9CB71A06FBD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Interest Rate</c:v>
                </c:pt>
              </c:strCache>
            </c:strRef>
          </c:cat>
          <c:val>
            <c:numRef>
              <c:f>Sheet1!$B$2</c:f>
              <c:numCache>
                <c:formatCode>0.00%</c:formatCode>
                <c:ptCount val="1"/>
                <c:pt idx="0">
                  <c:v>0.13</c:v>
                </c:pt>
              </c:numCache>
            </c:numRef>
          </c:val>
          <c:extLst>
            <c:ext xmlns:c16="http://schemas.microsoft.com/office/drawing/2014/chart" uri="{C3380CC4-5D6E-409C-BE32-E72D297353CC}">
              <c16:uniqueId val="{00000002-099D-406A-8F0A-9CB71A06FBDC}"/>
            </c:ext>
          </c:extLst>
        </c:ser>
        <c:ser>
          <c:idx val="1"/>
          <c:order val="1"/>
          <c:tx>
            <c:strRef>
              <c:f>Sheet1!$C$1</c:f>
              <c:strCache>
                <c:ptCount val="1"/>
                <c:pt idx="0">
                  <c:v>23-May</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Interest Rate</c:v>
                </c:pt>
              </c:strCache>
            </c:strRef>
          </c:cat>
          <c:val>
            <c:numRef>
              <c:f>Sheet1!$C$2</c:f>
              <c:numCache>
                <c:formatCode>0.00%</c:formatCode>
                <c:ptCount val="1"/>
                <c:pt idx="0">
                  <c:v>0.185</c:v>
                </c:pt>
              </c:numCache>
            </c:numRef>
          </c:val>
          <c:extLst>
            <c:ext xmlns:c16="http://schemas.microsoft.com/office/drawing/2014/chart" uri="{C3380CC4-5D6E-409C-BE32-E72D297353CC}">
              <c16:uniqueId val="{00000003-099D-406A-8F0A-9CB71A06FBDC}"/>
            </c:ext>
          </c:extLst>
        </c:ser>
        <c:ser>
          <c:idx val="2"/>
          <c:order val="2"/>
          <c:tx>
            <c:strRef>
              <c:f>Sheet1!$D$1</c:f>
              <c:strCache>
                <c:ptCount val="1"/>
                <c:pt idx="0">
                  <c:v>24-Aug</c:v>
                </c:pt>
              </c:strCache>
            </c:strRef>
          </c:tx>
          <c:spPr>
            <a:solidFill>
              <a:srgbClr val="333333"/>
            </a:solidFill>
            <a:ln>
              <a:noFill/>
            </a:ln>
            <a:effectLst/>
          </c:spPr>
          <c:invertIfNegative val="0"/>
          <c:dLbls>
            <c:dLbl>
              <c:idx val="0"/>
              <c:tx>
                <c:rich>
                  <a:bodyPr/>
                  <a:lstStyle/>
                  <a:p>
                    <a:r>
                      <a:rPr lang="en-US" dirty="0"/>
                      <a:t>27.25%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99D-406A-8F0A-9CB71A06FBDC}"/>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Interest Rate</c:v>
                </c:pt>
              </c:strCache>
            </c:strRef>
          </c:cat>
          <c:val>
            <c:numRef>
              <c:f>Sheet1!$D$2</c:f>
              <c:numCache>
                <c:formatCode>0.00%</c:formatCode>
                <c:ptCount val="1"/>
                <c:pt idx="0">
                  <c:v>0.26750000000000002</c:v>
                </c:pt>
              </c:numCache>
            </c:numRef>
          </c:val>
          <c:extLst>
            <c:ext xmlns:c16="http://schemas.microsoft.com/office/drawing/2014/chart" uri="{C3380CC4-5D6E-409C-BE32-E72D297353CC}">
              <c16:uniqueId val="{00000005-099D-406A-8F0A-9CB71A06FBDC}"/>
            </c:ext>
          </c:extLst>
        </c:ser>
        <c:dLbls>
          <c:showLegendKey val="0"/>
          <c:showVal val="1"/>
          <c:showCatName val="0"/>
          <c:showSerName val="0"/>
          <c:showPercent val="0"/>
          <c:showBubbleSize val="0"/>
        </c:dLbls>
        <c:gapWidth val="219"/>
        <c:overlap val="-27"/>
        <c:axId val="964153952"/>
        <c:axId val="964165472"/>
      </c:barChart>
      <c:catAx>
        <c:axId val="96415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n-US"/>
          </a:p>
        </c:txPr>
        <c:crossAx val="964165472"/>
        <c:crosses val="autoZero"/>
        <c:auto val="1"/>
        <c:lblAlgn val="ctr"/>
        <c:lblOffset val="100"/>
        <c:noMultiLvlLbl val="0"/>
      </c:catAx>
      <c:valAx>
        <c:axId val="964165472"/>
        <c:scaling>
          <c:orientation val="minMax"/>
        </c:scaling>
        <c:delete val="1"/>
        <c:axPos val="l"/>
        <c:numFmt formatCode="0.00%" sourceLinked="1"/>
        <c:majorTickMark val="none"/>
        <c:minorTickMark val="none"/>
        <c:tickLblPos val="nextTo"/>
        <c:crossAx val="964153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0.80851</cdr:x>
      <cdr:y>0.5</cdr:y>
    </cdr:from>
    <cdr:to>
      <cdr:x>0.84468</cdr:x>
      <cdr:y>0.85921</cdr:y>
    </cdr:to>
    <cdr:cxnSp macro="">
      <cdr:nvCxnSpPr>
        <cdr:cNvPr id="2" name="Straight Connector 1">
          <a:extLst xmlns:a="http://schemas.openxmlformats.org/drawingml/2006/main">
            <a:ext uri="{FF2B5EF4-FFF2-40B4-BE49-F238E27FC236}">
              <a16:creationId xmlns:a16="http://schemas.microsoft.com/office/drawing/2014/main" id="{623DFD9B-8FF2-448C-72A1-007261978D74}"/>
            </a:ext>
          </a:extLst>
        </cdr:cNvPr>
        <cdr:cNvCxnSpPr/>
      </cdr:nvCxnSpPr>
      <cdr:spPr>
        <a:xfrm xmlns:a="http://schemas.openxmlformats.org/drawingml/2006/main" flipH="1" flipV="1">
          <a:off x="7553739" y="2464905"/>
          <a:ext cx="337931" cy="1770851"/>
        </a:xfrm>
        <a:prstGeom xmlns:a="http://schemas.openxmlformats.org/drawingml/2006/main" prst="line">
          <a:avLst/>
        </a:prstGeom>
        <a:ln xmlns:a="http://schemas.openxmlformats.org/drawingml/2006/main" w="1270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0.70851</cdr:x>
      <cdr:y>0.13142</cdr:y>
    </cdr:from>
    <cdr:to>
      <cdr:x>0.90244</cdr:x>
      <cdr:y>0.5</cdr:y>
    </cdr:to>
    <cdr:sp macro="" textlink="">
      <cdr:nvSpPr>
        <cdr:cNvPr id="3" name="Oval 2"/>
        <cdr:cNvSpPr/>
      </cdr:nvSpPr>
      <cdr:spPr>
        <a:xfrm xmlns:a="http://schemas.openxmlformats.org/drawingml/2006/main">
          <a:off x="6619454" y="647884"/>
          <a:ext cx="1811874" cy="1817021"/>
        </a:xfrm>
        <a:prstGeom xmlns:a="http://schemas.openxmlformats.org/drawingml/2006/main" prst="ellipse">
          <a:avLst/>
        </a:prstGeom>
        <a:noFill xmlns:a="http://schemas.openxmlformats.org/drawingml/2006/main"/>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54610" tIns="54610" rIns="54610" bIns="54610" rtlCol="0" anchor="ctr" anchorCtr="0">
          <a:normAutofit/>
        </a:bodyPr>
        <a:lstStyle xmlns:a="http://schemas.openxmlformats.org/drawingml/2006/main"/>
        <a:p xmlns:a="http://schemas.openxmlformats.org/drawingml/2006/main">
          <a:pPr algn="ctr"/>
          <a:r>
            <a:rPr lang="en-US" b="1" dirty="0">
              <a:solidFill>
                <a:schemeClr val="accent2"/>
              </a:solidFill>
            </a:rPr>
            <a:t>Impact of twin shock of COVID-19 pandemic and Russia-Ukraine war on crude oil price</a:t>
          </a:r>
        </a:p>
      </cdr:txBody>
    </cdr:sp>
  </cdr:relSizeAnchor>
  <cdr:relSizeAnchor xmlns:cdr="http://schemas.openxmlformats.org/drawingml/2006/chartDrawing">
    <cdr:from>
      <cdr:x>0.52447</cdr:x>
      <cdr:y>0.7764</cdr:y>
    </cdr:from>
    <cdr:to>
      <cdr:x>0.68617</cdr:x>
      <cdr:y>0.85093</cdr:y>
    </cdr:to>
    <cdr:cxnSp macro="">
      <cdr:nvCxnSpPr>
        <cdr:cNvPr id="4" name="Straight Connector 3">
          <a:extLst xmlns:a="http://schemas.openxmlformats.org/drawingml/2006/main">
            <a:ext uri="{FF2B5EF4-FFF2-40B4-BE49-F238E27FC236}">
              <a16:creationId xmlns:a16="http://schemas.microsoft.com/office/drawing/2014/main" id="{7217ACB8-D332-331C-5AD0-53A35F59E81E}"/>
            </a:ext>
          </a:extLst>
        </cdr:cNvPr>
        <cdr:cNvCxnSpPr/>
      </cdr:nvCxnSpPr>
      <cdr:spPr>
        <a:xfrm xmlns:a="http://schemas.openxmlformats.org/drawingml/2006/main" flipH="1" flipV="1">
          <a:off x="4899991" y="3727172"/>
          <a:ext cx="1510748" cy="357809"/>
        </a:xfrm>
        <a:prstGeom xmlns:a="http://schemas.openxmlformats.org/drawingml/2006/main" prst="line">
          <a:avLst/>
        </a:prstGeom>
        <a:ln xmlns:a="http://schemas.openxmlformats.org/drawingml/2006/main" w="1270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0.34894</cdr:x>
      <cdr:y>0.6199</cdr:y>
    </cdr:from>
    <cdr:to>
      <cdr:x>0.52553</cdr:x>
      <cdr:y>0.91129</cdr:y>
    </cdr:to>
    <cdr:sp macro="" textlink="">
      <cdr:nvSpPr>
        <cdr:cNvPr id="5" name="Oval 4"/>
        <cdr:cNvSpPr/>
      </cdr:nvSpPr>
      <cdr:spPr>
        <a:xfrm xmlns:a="http://schemas.openxmlformats.org/drawingml/2006/main">
          <a:off x="3260035" y="3055991"/>
          <a:ext cx="1649896" cy="1436496"/>
        </a:xfrm>
        <a:prstGeom xmlns:a="http://schemas.openxmlformats.org/drawingml/2006/main" prst="ellipse">
          <a:avLst/>
        </a:prstGeom>
        <a:noFill xmlns:a="http://schemas.openxmlformats.org/drawingml/2006/main"/>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54610" tIns="54610" rIns="54610" bIns="54610" rtlCol="0" anchor="ctr" anchorCtr="0">
          <a:normAutofit/>
        </a:bodyPr>
        <a:lstStyle xmlns:a="http://schemas.openxmlformats.org/drawingml/2006/main"/>
        <a:p xmlns:a="http://schemas.openxmlformats.org/drawingml/2006/main">
          <a:pPr algn="ctr"/>
          <a:r>
            <a:rPr lang="en-US" b="1" dirty="0">
              <a:solidFill>
                <a:schemeClr val="accent2"/>
              </a:solidFill>
            </a:rPr>
            <a:t>Recession induced by the sharp drop in global crude oil price in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936A0-851E-4EE9-AC32-2718F81B5726}" type="datetimeFigureOut">
              <a:rPr lang="en-US" smtClean="0"/>
              <a:t>10/19/2024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D070B-0516-426A-857F-146C30004B2D}"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BAC434-37F5-4BF5-B061-253847187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defRPr/>
            </a:pPr>
            <a:r>
              <a:rPr lang="en-US" b="0" i="0" dirty="0">
                <a:solidFill>
                  <a:srgbClr val="374151"/>
                </a:solidFill>
                <a:effectLst/>
                <a:latin typeface="Inter"/>
              </a:rPr>
              <a:t> Other economic factors, such as employment rates, consumer spending and interest rates can also be used to determine the stage of the economic cycle.</a:t>
            </a:r>
            <a:endParaRPr lang="en-US" b="0" i="0" dirty="0">
              <a:solidFill>
                <a:srgbClr val="404040"/>
              </a:solidFill>
              <a:effectLst/>
              <a:latin typeface="Public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FF7064-9A2C-446C-AB55-482C816C4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defRPr/>
            </a:pPr>
            <a:r>
              <a:rPr lang="en-US" b="0" i="0" dirty="0">
                <a:solidFill>
                  <a:srgbClr val="374151"/>
                </a:solidFill>
                <a:effectLst/>
                <a:latin typeface="Inter"/>
              </a:rPr>
              <a:t> Other economic factors, such as employment rates, consumer spending and interest rates can also be used to determine the stage of the economic cycle.</a:t>
            </a:r>
            <a:endParaRPr lang="en-US" b="0" i="0" dirty="0">
              <a:solidFill>
                <a:srgbClr val="404040"/>
              </a:solidFill>
              <a:effectLst/>
              <a:latin typeface="Public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FF7064-9A2C-446C-AB55-482C816C4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BAC434-37F5-4BF5-B061-253847187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183" y="369654"/>
            <a:ext cx="10643616" cy="533400"/>
          </a:xfrm>
          <a:prstGeom prst="rect">
            <a:avLst/>
          </a:prstGeom>
        </p:spPr>
        <p:txBody>
          <a:bodyPr lIns="0"/>
          <a:lstStyle/>
          <a:p>
            <a:r>
              <a:rPr lang="en-US"/>
              <a:t>Click to edit Master title style</a:t>
            </a:r>
            <a:endParaRPr lang="en-GB"/>
          </a:p>
        </p:txBody>
      </p:sp>
      <p:sp>
        <p:nvSpPr>
          <p:cNvPr id="4" name="Text Placeholder 3"/>
          <p:cNvSpPr>
            <a:spLocks noGrp="1"/>
          </p:cNvSpPr>
          <p:nvPr>
            <p:ph type="body" sz="quarter" idx="10"/>
          </p:nvPr>
        </p:nvSpPr>
        <p:spPr>
          <a:xfrm>
            <a:off x="348343" y="141287"/>
            <a:ext cx="3674382" cy="214313"/>
          </a:xfrm>
          <a:prstGeom prst="rect">
            <a:avLst/>
          </a:prstGeom>
        </p:spPr>
        <p:txBody>
          <a:bodyPr lIns="0"/>
          <a:lstStyle>
            <a:lvl1pPr>
              <a:defRPr sz="1200" b="1">
                <a:solidFill>
                  <a:schemeClr val="bg2">
                    <a:lumMod val="50000"/>
                  </a:schemeClr>
                </a:solidFill>
              </a:defRPr>
            </a:lvl1pPr>
          </a:lstStyle>
          <a:p>
            <a:pPr lvl="0"/>
            <a:r>
              <a:rPr lang="en-US"/>
              <a:t>Click to edit Master text styles</a:t>
            </a:r>
          </a:p>
        </p:txBody>
      </p:sp>
      <p:sp>
        <p:nvSpPr>
          <p:cNvPr id="5" name="Text Placeholder 3"/>
          <p:cNvSpPr>
            <a:spLocks noGrp="1"/>
          </p:cNvSpPr>
          <p:nvPr>
            <p:ph type="body" sz="quarter" idx="11" hasCustomPrompt="1"/>
          </p:nvPr>
        </p:nvSpPr>
        <p:spPr>
          <a:xfrm>
            <a:off x="348343" y="6314535"/>
            <a:ext cx="3674382" cy="168023"/>
          </a:xfrm>
          <a:prstGeom prst="rect">
            <a:avLst/>
          </a:prstGeom>
        </p:spPr>
        <p:txBody>
          <a:bodyPr lIns="0"/>
          <a:lstStyle>
            <a:lvl1pPr>
              <a:defRPr sz="800" b="0">
                <a:solidFill>
                  <a:schemeClr val="tx1"/>
                </a:solidFill>
                <a:latin typeface="Arial" panose="020B0604020202020204" pitchFamily="34" charset="0"/>
                <a:cs typeface="Arial" panose="020B0604020202020204" pitchFamily="34" charset="0"/>
              </a:defRPr>
            </a:lvl1pPr>
          </a:lstStyle>
          <a:p>
            <a:pPr lvl="0"/>
            <a:r>
              <a:rPr lang="en-US"/>
              <a:t>Source: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41" name="Freeform 19"/>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lstStyle/>
          <a:p>
            <a:endParaRPr lang="en-GB" dirty="0"/>
          </a:p>
        </p:txBody>
      </p:sp>
      <p:sp>
        <p:nvSpPr>
          <p:cNvPr id="3" name="Text Placeholder 2"/>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sp>
        <p:nvSpPr>
          <p:cNvPr id="43" name="Text Placeholder 2"/>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440" indent="0">
              <a:buFontTx/>
              <a:buNone/>
              <a:defRPr sz="900" b="0">
                <a:solidFill>
                  <a:schemeClr val="bg1">
                    <a:lumMod val="65000"/>
                  </a:schemeClr>
                </a:solidFill>
              </a:defRPr>
            </a:lvl4pPr>
            <a:lvl5pPr marL="539750" indent="0">
              <a:buFontTx/>
              <a:buNone/>
              <a:defRPr sz="900" b="0">
                <a:solidFill>
                  <a:schemeClr val="bg1">
                    <a:lumMod val="65000"/>
                  </a:schemeClr>
                </a:solidFill>
              </a:defRPr>
            </a:lvl5pPr>
          </a:lstStyle>
          <a:p>
            <a:pPr lvl="0"/>
            <a:r>
              <a:rPr lang="en-US"/>
              <a:t>Click to edit Master text styles</a:t>
            </a:r>
          </a:p>
        </p:txBody>
      </p:sp>
      <p:grpSp>
        <p:nvGrpSpPr>
          <p:cNvPr id="4" name="Group 3"/>
          <p:cNvGrpSpPr/>
          <p:nvPr userDrawn="1"/>
        </p:nvGrpSpPr>
        <p:grpSpPr>
          <a:xfrm>
            <a:off x="998476" y="2881529"/>
            <a:ext cx="2023200" cy="367957"/>
            <a:chOff x="998476" y="2881529"/>
            <a:chExt cx="2023200" cy="367957"/>
          </a:xfrm>
        </p:grpSpPr>
        <p:sp>
          <p:nvSpPr>
            <p:cNvPr id="15" name="Rectangle 14"/>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6" name="Rectangle 15"/>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7" name="Rectangle 16"/>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2" name="Rectangle 1"/>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10" name="Picture 9" descr="Icon&#10;&#10;Description automatically generate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12" name="Picture 11" descr="Logo&#10;&#10;Description automatically generate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13" name="Picture 12" descr="Logo&#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14" name="Picture 13" descr="Icon&#10;&#10;Description automatically generated"/>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000" kern="1200" dirty="0">
                <a:solidFill>
                  <a:srgbClr val="470A68"/>
                </a:solidFill>
                <a:latin typeface="KPMG Extralight" panose="020B0303030202040204" pitchFamily="34" charset="0"/>
                <a:ea typeface="+mj-ea"/>
                <a:cs typeface="KPMG Extralight" panose="020B0303030202040204" pitchFamily="34" charset="0"/>
              </a:defRPr>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BAC43-DEC3-471B-B4D5-841C24992318}" type="datetime1">
              <a:rPr lang="en-US" smtClean="0"/>
              <a:t>10/19/2024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889F29-DD20-4EB0-83E5-329D1A11C38B}"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32184" y="228601"/>
            <a:ext cx="10515600" cy="549275"/>
          </a:xfrm>
          <a:prstGeom prst="rect">
            <a:avLst/>
          </a:prstGeom>
        </p:spPr>
        <p:txBody>
          <a:bodyPr anchor="t">
            <a:normAutofit/>
          </a:bodyPr>
          <a:lstStyle>
            <a:lvl1pPr>
              <a:defRPr sz="3200">
                <a:latin typeface="KPMG Extralight" panose="020B0303030202040204" pitchFamily="34" charset="0"/>
              </a:defRPr>
            </a:lvl1pPr>
          </a:lstStyle>
          <a:p>
            <a:r>
              <a:rPr lang="en-US" dirty="0"/>
              <a:t>Click to edit Master title style</a:t>
            </a:r>
            <a:endParaRPr lang="en-GB" dirty="0"/>
          </a:p>
        </p:txBody>
      </p:sp>
      <p:sp>
        <p:nvSpPr>
          <p:cNvPr id="6" name="Freeform 6"/>
          <p:cNvSpPr/>
          <p:nvPr userDrawn="1"/>
        </p:nvSpPr>
        <p:spPr bwMode="auto">
          <a:xfrm>
            <a:off x="47357" y="6096000"/>
            <a:ext cx="504000" cy="504000"/>
          </a:xfrm>
          <a:custGeom>
            <a:avLst/>
            <a:gdLst>
              <a:gd name="T0" fmla="*/ 53 w 110"/>
              <a:gd name="T1" fmla="*/ 87 h 110"/>
              <a:gd name="T2" fmla="*/ 52 w 110"/>
              <a:gd name="T3" fmla="*/ 87 h 110"/>
              <a:gd name="T4" fmla="*/ 52 w 110"/>
              <a:gd name="T5" fmla="*/ 87 h 110"/>
              <a:gd name="T6" fmla="*/ 18 w 110"/>
              <a:gd name="T7" fmla="*/ 46 h 110"/>
              <a:gd name="T8" fmla="*/ 36 w 110"/>
              <a:gd name="T9" fmla="*/ 32 h 110"/>
              <a:gd name="T10" fmla="*/ 55 w 110"/>
              <a:gd name="T11" fmla="*/ 55 h 110"/>
              <a:gd name="T12" fmla="*/ 98 w 110"/>
              <a:gd name="T13" fmla="*/ 21 h 110"/>
              <a:gd name="T14" fmla="*/ 55 w 110"/>
              <a:gd name="T15" fmla="*/ 0 h 110"/>
              <a:gd name="T16" fmla="*/ 0 w 110"/>
              <a:gd name="T17" fmla="*/ 55 h 110"/>
              <a:gd name="T18" fmla="*/ 55 w 110"/>
              <a:gd name="T19" fmla="*/ 110 h 110"/>
              <a:gd name="T20" fmla="*/ 110 w 110"/>
              <a:gd name="T21" fmla="*/ 55 h 110"/>
              <a:gd name="T22" fmla="*/ 108 w 110"/>
              <a:gd name="T23" fmla="*/ 42 h 110"/>
              <a:gd name="T24" fmla="*/ 53 w 110"/>
              <a:gd name="T25" fmla="*/ 8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0">
                <a:moveTo>
                  <a:pt x="53" y="87"/>
                </a:moveTo>
                <a:cubicBezTo>
                  <a:pt x="52" y="87"/>
                  <a:pt x="52" y="87"/>
                  <a:pt x="52" y="87"/>
                </a:cubicBezTo>
                <a:cubicBezTo>
                  <a:pt x="52" y="87"/>
                  <a:pt x="52" y="87"/>
                  <a:pt x="52" y="87"/>
                </a:cubicBezTo>
                <a:cubicBezTo>
                  <a:pt x="18" y="46"/>
                  <a:pt x="18" y="46"/>
                  <a:pt x="18" y="46"/>
                </a:cubicBezTo>
                <a:cubicBezTo>
                  <a:pt x="36" y="32"/>
                  <a:pt x="36" y="32"/>
                  <a:pt x="36" y="32"/>
                </a:cubicBezTo>
                <a:cubicBezTo>
                  <a:pt x="55" y="55"/>
                  <a:pt x="55" y="55"/>
                  <a:pt x="55" y="55"/>
                </a:cubicBezTo>
                <a:cubicBezTo>
                  <a:pt x="98" y="21"/>
                  <a:pt x="98" y="21"/>
                  <a:pt x="98" y="21"/>
                </a:cubicBezTo>
                <a:cubicBezTo>
                  <a:pt x="88" y="8"/>
                  <a:pt x="72" y="0"/>
                  <a:pt x="55" y="0"/>
                </a:cubicBezTo>
                <a:cubicBezTo>
                  <a:pt x="25" y="0"/>
                  <a:pt x="0" y="25"/>
                  <a:pt x="0" y="55"/>
                </a:cubicBezTo>
                <a:cubicBezTo>
                  <a:pt x="0" y="86"/>
                  <a:pt x="25" y="110"/>
                  <a:pt x="55" y="110"/>
                </a:cubicBezTo>
                <a:cubicBezTo>
                  <a:pt x="85" y="110"/>
                  <a:pt x="110" y="86"/>
                  <a:pt x="110" y="55"/>
                </a:cubicBezTo>
                <a:cubicBezTo>
                  <a:pt x="110" y="51"/>
                  <a:pt x="109" y="46"/>
                  <a:pt x="108" y="42"/>
                </a:cubicBezTo>
                <a:lnTo>
                  <a:pt x="53" y="87"/>
                </a:lnTo>
                <a:close/>
              </a:path>
            </a:pathLst>
          </a:custGeom>
          <a:solidFill>
            <a:schemeClr val="bg1"/>
          </a:solidFill>
          <a:ln>
            <a:noFill/>
          </a:ln>
          <a:effectLst>
            <a:outerShdw blurRad="63500" sx="102000" sy="102000" algn="ctr" rotWithShape="0">
              <a:schemeClr val="bg1">
                <a:alpha val="40000"/>
              </a:schemeClr>
            </a:outerShdw>
          </a:effectLst>
        </p:spPr>
        <p:txBody>
          <a:bodyPr vert="horz" wrap="square" lIns="66463" tIns="33231" rIns="0" bIns="66463" numCol="1" anchor="t" anchorCtr="0" compatLnSpc="1"/>
          <a:lstStyle/>
          <a:p>
            <a:pPr fontAlgn="base">
              <a:spcBef>
                <a:spcPct val="0"/>
              </a:spcBef>
              <a:spcAft>
                <a:spcPct val="0"/>
              </a:spcAft>
            </a:pPr>
            <a:endParaRPr lang="en-GB" sz="1110" spc="277" dirty="0">
              <a:solidFill>
                <a:srgbClr val="FFFFFF"/>
              </a:solidFill>
              <a:cs typeface="Arial" panose="020B0604020202020204" pitchFamily="34" charset="0"/>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pic>
        <p:nvPicPr>
          <p:cNvPr id="18" name="Graphic 17"/>
          <p:cNvPicPr>
            <a:picLocks noChangeAspect="1"/>
          </p:cNvPicPr>
          <p:nvPr userDrawn="1"/>
        </p:nvPicPr>
        <p:blipFill>
          <a:blip r:embed="rId2" cstate="screen">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2" name="Shape 8"/>
          <p:cNvSpPr txBox="1"/>
          <p:nvPr userDrawn="1"/>
        </p:nvSpPr>
        <p:spPr>
          <a:xfrm>
            <a:off x="11768643" y="6569441"/>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panose="020B0604020202020204"/>
                <a:ea typeface="Arial" panose="020B0604020202020204"/>
                <a:cs typeface="Arial" panose="020B0604020202020204"/>
                <a:sym typeface="Arial" panose="020B0604020202020204"/>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86CB4B4D-7CA3-9044-876B-883B54F8677D}" type="slidenum">
              <a:rPr kumimoji="0" lang="en-GB" sz="800" b="0" i="0" u="none" strike="noStrike" kern="1200" cap="none" spc="0" normalizeH="0" baseline="0" noProof="0" smtClean="0">
                <a:ln>
                  <a:noFill/>
                </a:ln>
                <a:solidFill>
                  <a:srgbClr val="00338D"/>
                </a:solidFill>
                <a:effectLst/>
                <a:uLnTx/>
                <a:uFillTx/>
                <a:latin typeface="Arial" panose="020B0604020202020204"/>
                <a:ea typeface="Arial" panose="020B0604020202020204"/>
                <a:cs typeface="Arial" panose="020B0604020202020204" pitchFamily="34" charset="0"/>
                <a:sym typeface="Arial" panose="020B0604020202020204"/>
              </a:rPr>
              <a:t>‹#›</a:t>
            </a:fld>
            <a:endParaRPr kumimoji="0" lang="en-GB" sz="800" b="0" i="0" u="none" strike="noStrike" kern="1200" cap="none" spc="0" normalizeH="0" baseline="0" noProof="0" dirty="0">
              <a:ln>
                <a:noFill/>
              </a:ln>
              <a:solidFill>
                <a:srgbClr val="00338D"/>
              </a:solidFill>
              <a:effectLst/>
              <a:uLnTx/>
              <a:uFillTx/>
              <a:latin typeface="Arial" panose="020B0604020202020204"/>
              <a:ea typeface="Arial" panose="020B0604020202020204"/>
              <a:cs typeface="Arial" panose="020B0604020202020204" pitchFamily="34" charset="0"/>
              <a:sym typeface="Arial" panose="020B0604020202020204"/>
            </a:endParaRPr>
          </a:p>
        </p:txBody>
      </p:sp>
      <p:pic>
        <p:nvPicPr>
          <p:cNvPr id="3" name="Picture 2" descr="A group of icons with a play button&#10;&#10;Description automatically generated"/>
          <p:cNvPicPr>
            <a:picLocks noChangeAspect="1"/>
          </p:cNvPicPr>
          <p:nvPr userDrawn="1"/>
        </p:nvPicPr>
        <p:blipFill>
          <a:blip r:embed="rId4" cstate="email"/>
          <a:stretch>
            <a:fillRect/>
          </a:stretch>
        </p:blipFill>
        <p:spPr>
          <a:xfrm>
            <a:off x="922576" y="2815221"/>
            <a:ext cx="2087240" cy="5194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ccurate n">
    <p:spTree>
      <p:nvGrpSpPr>
        <p:cNvPr id="1" name=""/>
        <p:cNvGrpSpPr/>
        <p:nvPr/>
      </p:nvGrpSpPr>
      <p:grpSpPr>
        <a:xfrm>
          <a:off x="0" y="0"/>
          <a:ext cx="0" cy="0"/>
          <a:chOff x="0" y="0"/>
          <a:chExt cx="0" cy="0"/>
        </a:xfrm>
      </p:grpSpPr>
      <p:sp>
        <p:nvSpPr>
          <p:cNvPr id="3" name="Title 2"/>
          <p:cNvSpPr>
            <a:spLocks noGrp="1"/>
          </p:cNvSpPr>
          <p:nvPr>
            <p:ph type="title"/>
          </p:nvPr>
        </p:nvSpPr>
        <p:spPr>
          <a:xfrm>
            <a:off x="276151" y="383674"/>
            <a:ext cx="11520000" cy="533400"/>
          </a:xfrm>
          <a:prstGeom prst="rect">
            <a:avLst/>
          </a:prstGeom>
        </p:spPr>
        <p:txBody>
          <a:bodyPr lIns="0"/>
          <a:lstStyle>
            <a:lvl1pPr>
              <a:defRPr sz="3400"/>
            </a:lvl1pPr>
          </a:lstStyle>
          <a:p>
            <a:r>
              <a:rPr lang="en-US"/>
              <a:t>Click to edit Master title style</a:t>
            </a:r>
            <a:endParaRPr lang="en-GB"/>
          </a:p>
        </p:txBody>
      </p:sp>
      <p:sp>
        <p:nvSpPr>
          <p:cNvPr id="4" name="Text Placeholder 3"/>
          <p:cNvSpPr>
            <a:spLocks noGrp="1"/>
          </p:cNvSpPr>
          <p:nvPr>
            <p:ph type="body" sz="quarter" idx="10"/>
          </p:nvPr>
        </p:nvSpPr>
        <p:spPr>
          <a:xfrm>
            <a:off x="276150" y="154262"/>
            <a:ext cx="6012000" cy="190500"/>
          </a:xfrm>
          <a:prstGeom prst="rect">
            <a:avLst/>
          </a:prstGeom>
        </p:spPr>
        <p:txBody>
          <a:bodyPr lIns="0"/>
          <a:lstStyle>
            <a:lvl1pPr>
              <a:defRPr sz="1200" b="0">
                <a:solidFill>
                  <a:schemeClr val="tx1">
                    <a:lumMod val="50000"/>
                    <a:lumOff val="50000"/>
                  </a:schemeClr>
                </a:solidFill>
              </a:defRPr>
            </a:lvl1pPr>
          </a:lstStyle>
          <a:p>
            <a:pPr lvl="0"/>
            <a:r>
              <a:rPr lang="en-US"/>
              <a:t>Click to edit Master text styles</a:t>
            </a:r>
          </a:p>
        </p:txBody>
      </p:sp>
      <p:sp>
        <p:nvSpPr>
          <p:cNvPr id="5" name="Text Placeholder 3"/>
          <p:cNvSpPr>
            <a:spLocks noGrp="1"/>
          </p:cNvSpPr>
          <p:nvPr>
            <p:ph type="body" sz="quarter" idx="11" hasCustomPrompt="1"/>
          </p:nvPr>
        </p:nvSpPr>
        <p:spPr>
          <a:xfrm>
            <a:off x="376166" y="6366055"/>
            <a:ext cx="7772400" cy="190500"/>
          </a:xfrm>
          <a:prstGeom prst="rect">
            <a:avLst/>
          </a:prstGeom>
        </p:spPr>
        <p:txBody>
          <a:bodyPr lIns="0"/>
          <a:lstStyle>
            <a:lvl1pPr>
              <a:defRPr sz="900" b="0">
                <a:solidFill>
                  <a:schemeClr val="tx1">
                    <a:lumMod val="50000"/>
                    <a:lumOff val="50000"/>
                  </a:schemeClr>
                </a:solidFill>
              </a:defRPr>
            </a:lvl1pPr>
          </a:lstStyle>
          <a:p>
            <a:pPr lvl="0"/>
            <a:r>
              <a:rPr lang="en-US"/>
              <a:t>Source: </a:t>
            </a:r>
          </a:p>
        </p:txBody>
      </p:sp>
      <p:pic>
        <p:nvPicPr>
          <p:cNvPr id="6" name="Picture 5"/>
          <p:cNvPicPr>
            <a:picLocks noChangeAspect="1"/>
          </p:cNvPicPr>
          <p:nvPr userDrawn="1"/>
        </p:nvPicPr>
        <p:blipFill>
          <a:blip r:embed="rId2"/>
          <a:stretch>
            <a:fillRect/>
          </a:stretch>
        </p:blipFill>
        <p:spPr>
          <a:xfrm>
            <a:off x="-2217420" y="1340167"/>
            <a:ext cx="1905000" cy="38576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1732" y="324629"/>
            <a:ext cx="11373067" cy="533400"/>
          </a:xfrm>
          <a:prstGeom prst="rect">
            <a:avLst/>
          </a:prstGeom>
        </p:spPr>
        <p:txBody>
          <a:bodyPr lIns="0"/>
          <a:lstStyle>
            <a:lvl1pPr>
              <a:defRPr sz="3400"/>
            </a:lvl1pPr>
          </a:lstStyle>
          <a:p>
            <a:r>
              <a:rPr lang="en-US"/>
              <a:t>Click to edit Master title style</a:t>
            </a:r>
            <a:endParaRPr lang="en-GB"/>
          </a:p>
        </p:txBody>
      </p:sp>
      <p:sp>
        <p:nvSpPr>
          <p:cNvPr id="7" name="Text Placeholder 6"/>
          <p:cNvSpPr>
            <a:spLocks noGrp="1"/>
          </p:cNvSpPr>
          <p:nvPr>
            <p:ph type="body" sz="quarter" idx="10"/>
          </p:nvPr>
        </p:nvSpPr>
        <p:spPr>
          <a:xfrm>
            <a:off x="361733" y="118462"/>
            <a:ext cx="10195560" cy="192024"/>
          </a:xfrm>
          <a:prstGeom prst="rect">
            <a:avLst/>
          </a:prstGeom>
          <a:solidFill>
            <a:schemeClr val="bg1"/>
          </a:solidFill>
        </p:spPr>
        <p:txBody>
          <a:bodyPr vert="horz" lIns="0" tIns="0" rIns="0" bIns="0" rtlCol="0" anchor="ctr" anchorCtr="0">
            <a:noAutofit/>
          </a:bodyPr>
          <a:lstStyle>
            <a:lvl1pPr>
              <a:defRPr kumimoji="0" lang="en-US" sz="1200" i="0" u="none" strike="noStrike" cap="none" spc="0" normalizeH="0" baseline="0" smtClean="0">
                <a:ln>
                  <a:noFill/>
                </a:ln>
                <a:solidFill>
                  <a:srgbClr val="00338D"/>
                </a:solidFill>
                <a:effectLst/>
                <a:uLnTx/>
                <a:uFillTx/>
                <a:latin typeface="+mn-lt"/>
              </a:defRPr>
            </a:lvl1pPr>
            <a:lvl2pPr>
              <a:defRPr lang="en-US" sz="1725" smtClean="0">
                <a:solidFill>
                  <a:schemeClr val="tx2"/>
                </a:solidFill>
                <a:latin typeface="Univers 45 Light" pitchFamily="2" charset="0"/>
              </a:defRPr>
            </a:lvl2pPr>
            <a:lvl3pPr>
              <a:defRPr lang="en-US" sz="1725" smtClean="0">
                <a:solidFill>
                  <a:schemeClr val="tx2"/>
                </a:solidFill>
                <a:latin typeface="Univers 45 Light" pitchFamily="2" charset="0"/>
              </a:defRPr>
            </a:lvl3pPr>
            <a:lvl4pPr>
              <a:defRPr lang="en-US" sz="1725" smtClean="0">
                <a:solidFill>
                  <a:schemeClr val="tx2"/>
                </a:solidFill>
                <a:latin typeface="Univers 45 Light" pitchFamily="2" charset="0"/>
              </a:defRPr>
            </a:lvl4pPr>
            <a:lvl5pPr>
              <a:defRPr lang="en-US" sz="1725">
                <a:solidFill>
                  <a:schemeClr val="tx2"/>
                </a:solidFill>
                <a:latin typeface="Univers 45 Light" pitchFamily="2" charset="0"/>
              </a:defRPr>
            </a:lvl5pPr>
          </a:lstStyle>
          <a:p>
            <a:pPr marR="0" lvl="0" defTabSz="1125220" fontAlgn="auto">
              <a:spcAft>
                <a:spcPts val="0"/>
              </a:spcAft>
              <a:buClrTx/>
              <a:buSzTx/>
            </a:pPr>
            <a:r>
              <a:rPr lang="en-US"/>
              <a:t>Click to edit Master text styles</a:t>
            </a:r>
          </a:p>
        </p:txBody>
      </p:sp>
      <p:sp>
        <p:nvSpPr>
          <p:cNvPr id="5" name="Text Placeholder 3"/>
          <p:cNvSpPr>
            <a:spLocks noGrp="1"/>
          </p:cNvSpPr>
          <p:nvPr>
            <p:ph type="body" sz="quarter" idx="11" hasCustomPrompt="1"/>
          </p:nvPr>
        </p:nvSpPr>
        <p:spPr>
          <a:xfrm>
            <a:off x="361733" y="6285663"/>
            <a:ext cx="5212080" cy="210312"/>
          </a:xfrm>
          <a:prstGeom prst="rect">
            <a:avLst/>
          </a:prstGeom>
        </p:spPr>
        <p:txBody>
          <a:bodyPr lIns="0" tIns="45720" rIns="91440" bIns="45720" anchor="ctr"/>
          <a:lstStyle>
            <a:lvl1pPr>
              <a:defRPr kumimoji="0" lang="en-US" sz="800" b="0" i="0" u="none" strike="noStrike" cap="none" spc="0" normalizeH="0" baseline="0" smtClean="0">
                <a:ln>
                  <a:noFill/>
                </a:ln>
                <a:solidFill>
                  <a:srgbClr val="000000"/>
                </a:solidFill>
                <a:effectLst/>
                <a:uLnTx/>
                <a:uFillTx/>
                <a:latin typeface="Univers 45 Light" pitchFamily="2" charset="0"/>
                <a:ea typeface="+mj-ea"/>
                <a:cs typeface="Arial" panose="020B0604020202020204" pitchFamily="34" charset="0"/>
              </a:defRPr>
            </a:lvl1pPr>
            <a:lvl2pPr>
              <a:defRPr lang="en-US" smtClean="0">
                <a:solidFill>
                  <a:srgbClr val="005EB8"/>
                </a:solidFill>
              </a:defRPr>
            </a:lvl2pPr>
            <a:lvl3pPr>
              <a:defRPr lang="en-US" smtClean="0">
                <a:solidFill>
                  <a:srgbClr val="005EB8"/>
                </a:solidFill>
              </a:defRPr>
            </a:lvl3pPr>
            <a:lvl4pPr>
              <a:defRPr lang="en-US" smtClean="0">
                <a:solidFill>
                  <a:srgbClr val="005EB8"/>
                </a:solidFill>
              </a:defRPr>
            </a:lvl4pPr>
            <a:lvl5pPr>
              <a:defRPr lang="en-US">
                <a:solidFill>
                  <a:srgbClr val="005EB8"/>
                </a:solidFill>
              </a:defRPr>
            </a:lvl5pPr>
          </a:lstStyle>
          <a:p>
            <a:pPr marR="0" lvl="0" defTabSz="713740" fontAlgn="auto">
              <a:spcBef>
                <a:spcPct val="0"/>
              </a:spcBef>
              <a:buClrTx/>
              <a:buSzTx/>
            </a:pPr>
            <a:r>
              <a:rPr lang="en-US"/>
              <a:t>Source</a:t>
            </a:r>
          </a:p>
        </p:txBody>
      </p:sp>
      <p:sp>
        <p:nvSpPr>
          <p:cNvPr id="8" name="TextBox 7"/>
          <p:cNvSpPr txBox="1"/>
          <p:nvPr userDrawn="1"/>
        </p:nvSpPr>
        <p:spPr>
          <a:xfrm rot="16200000">
            <a:off x="-2689115" y="2854817"/>
            <a:ext cx="5977535" cy="504826"/>
          </a:xfrm>
          <a:prstGeom prst="rect">
            <a:avLst/>
          </a:prstGeom>
        </p:spPr>
        <p:txBody>
          <a:bodyPr vert="horz" wrap="square" lIns="0" tIns="0" rIns="0" bIns="0" rtlCol="0" anchor="t" anchorCtr="0">
            <a:noAutofit/>
          </a:bodyPr>
          <a:lstStyle/>
          <a:p>
            <a:pPr algn="l">
              <a:spcAft>
                <a:spcPts val="600"/>
              </a:spcAft>
            </a:pPr>
            <a:endParaRPr lang="en-GB" sz="1500" b="1"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96697" y="1700213"/>
            <a:ext cx="102012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lvl1pPr>
          </a:lstStyle>
          <a:p>
            <a:r>
              <a:rPr lang="en-US"/>
              <a:t>Click to edit </a:t>
            </a:r>
            <a:br>
              <a:rPr lang="en-US"/>
            </a:br>
            <a:r>
              <a:rPr lang="en-US"/>
              <a:t>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363" y="369654"/>
            <a:ext cx="10643616" cy="533400"/>
          </a:xfrm>
          <a:prstGeom prst="rect">
            <a:avLst/>
          </a:prstGeom>
        </p:spPr>
        <p:txBody>
          <a:bodyPr lIns="0"/>
          <a:lstStyle/>
          <a:p>
            <a:r>
              <a:rPr lang="en-US" dirty="0"/>
              <a:t>Click to edit Master title style</a:t>
            </a:r>
            <a:endParaRPr lang="en-GB" dirty="0"/>
          </a:p>
        </p:txBody>
      </p:sp>
      <p:sp>
        <p:nvSpPr>
          <p:cNvPr id="4" name="Text Placeholder 3"/>
          <p:cNvSpPr>
            <a:spLocks noGrp="1"/>
          </p:cNvSpPr>
          <p:nvPr>
            <p:ph type="body" sz="quarter" idx="10"/>
          </p:nvPr>
        </p:nvSpPr>
        <p:spPr>
          <a:xfrm>
            <a:off x="348343" y="141287"/>
            <a:ext cx="3674382" cy="214313"/>
          </a:xfrm>
          <a:prstGeom prst="rect">
            <a:avLst/>
          </a:prstGeom>
        </p:spPr>
        <p:txBody>
          <a:bodyPr lIns="0"/>
          <a:lstStyle>
            <a:lvl1pPr>
              <a:defRPr sz="1200" b="1">
                <a:solidFill>
                  <a:schemeClr val="bg2">
                    <a:lumMod val="50000"/>
                  </a:schemeClr>
                </a:solidFill>
              </a:defRPr>
            </a:lvl1pPr>
          </a:lstStyle>
          <a:p>
            <a:pPr lvl="0"/>
            <a:r>
              <a:rPr lang="en-US"/>
              <a:t>Click to edit Master text styles</a:t>
            </a:r>
          </a:p>
        </p:txBody>
      </p:sp>
      <p:sp>
        <p:nvSpPr>
          <p:cNvPr id="5" name="Text Placeholder 3"/>
          <p:cNvSpPr>
            <a:spLocks noGrp="1"/>
          </p:cNvSpPr>
          <p:nvPr>
            <p:ph type="body" sz="quarter" idx="11" hasCustomPrompt="1"/>
          </p:nvPr>
        </p:nvSpPr>
        <p:spPr>
          <a:xfrm>
            <a:off x="348343" y="6314535"/>
            <a:ext cx="3674382" cy="168023"/>
          </a:xfrm>
          <a:prstGeom prst="rect">
            <a:avLst/>
          </a:prstGeom>
        </p:spPr>
        <p:txBody>
          <a:bodyPr lIns="0"/>
          <a:lstStyle>
            <a:lvl1pPr>
              <a:defRPr sz="800" b="0">
                <a:solidFill>
                  <a:schemeClr val="tx1"/>
                </a:solidFill>
                <a:latin typeface="Arial" panose="020B0604020202020204" pitchFamily="34" charset="0"/>
                <a:cs typeface="Arial" panose="020B0604020202020204" pitchFamily="34" charset="0"/>
              </a:defRPr>
            </a:lvl1pPr>
          </a:lstStyle>
          <a:p>
            <a:pPr lvl="0"/>
            <a:r>
              <a:rPr lang="en-US"/>
              <a:t>Source: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tags" Target="../tags/tag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5.xml"/><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 name="Shape 8"/>
          <p:cNvSpPr txBox="1"/>
          <p:nvPr userDrawn="1"/>
        </p:nvSpPr>
        <p:spPr>
          <a:xfrm>
            <a:off x="11768643" y="6569441"/>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panose="020B0604020202020204"/>
                <a:ea typeface="Arial" panose="020B0604020202020204"/>
                <a:cs typeface="Arial" panose="020B0604020202020204"/>
                <a:sym typeface="Arial" panose="020B0604020202020204"/>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smtClean="0">
                <a:solidFill>
                  <a:schemeClr val="accent2"/>
                </a:solidFill>
                <a:latin typeface="+mn-lt"/>
                <a:ea typeface="Arial" panose="020B0604020202020204"/>
                <a:cs typeface="Arial" panose="020B0604020202020204" pitchFamily="34" charset="0"/>
              </a:rPr>
              <a:t>‹#›</a:t>
            </a:fld>
            <a:endParaRPr lang="en-GB" sz="800" dirty="0">
              <a:solidFill>
                <a:schemeClr val="accent2"/>
              </a:solidFill>
              <a:latin typeface="+mn-lt"/>
              <a:ea typeface="Arial" panose="020B0604020202020204"/>
              <a:cs typeface="Arial" panose="020B0604020202020204" pitchFamily="34" charset="0"/>
            </a:endParaRPr>
          </a:p>
        </p:txBody>
      </p:sp>
      <p:sp>
        <p:nvSpPr>
          <p:cNvPr id="25" name="TextBox 24"/>
          <p:cNvSpPr txBox="1"/>
          <p:nvPr userDrawn="1">
            <p:custDataLst>
              <p:tags r:id="rId6"/>
            </p:custDataLst>
          </p:nvPr>
        </p:nvSpPr>
        <p:spPr>
          <a:xfrm>
            <a:off x="9789830" y="6597980"/>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GB" sz="600" b="0" kern="1200" noProof="0" dirty="0">
                <a:solidFill>
                  <a:schemeClr val="bg1">
                    <a:lumMod val="65000"/>
                  </a:schemeClr>
                </a:solidFill>
                <a:latin typeface="+mn-lt"/>
                <a:ea typeface="+mn-ea"/>
                <a:cs typeface="+mn-cs"/>
              </a:rPr>
              <a:t>Document Classification: KPMG Confidential</a:t>
            </a:r>
          </a:p>
        </p:txBody>
      </p:sp>
      <p:sp>
        <p:nvSpPr>
          <p:cNvPr id="8" name="TextBox 7"/>
          <p:cNvSpPr txBox="1"/>
          <p:nvPr userDrawn="1"/>
        </p:nvSpPr>
        <p:spPr>
          <a:xfrm>
            <a:off x="1006657" y="6552189"/>
            <a:ext cx="46865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00" kern="1200" noProof="0" dirty="0">
                <a:solidFill>
                  <a:schemeClr val="bg1">
                    <a:lumMod val="65000"/>
                  </a:schemeClr>
                </a:solidFill>
                <a:latin typeface="+mn-lt"/>
                <a:ea typeface="+mn-ea"/>
                <a:cs typeface="+mn-cs"/>
              </a:rPr>
              <a:t>© 2024 KPMG Advisory Services, a partnership registered in Nigeria and a member firm of the KPMG global organisation of independent member firms affiliated with KPMG International Limited, a private English company limited by guarantee. All rights reserved.</a:t>
            </a:r>
          </a:p>
        </p:txBody>
      </p:sp>
      <p:cxnSp>
        <p:nvCxnSpPr>
          <p:cNvPr id="17" name="Straight Connector 16"/>
          <p:cNvCxnSpPr/>
          <p:nvPr userDrawn="1"/>
        </p:nvCxnSpPr>
        <p:spPr>
          <a:xfrm>
            <a:off x="11750584" y="6569441"/>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p:cNvSpPr/>
          <p:nvPr/>
        </p:nvSpPr>
        <p:spPr>
          <a:xfrm>
            <a:off x="338181" y="6535222"/>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dirty="0"/>
          </a:p>
        </p:txBody>
      </p:sp>
      <p:sp>
        <p:nvSpPr>
          <p:cNvPr id="2" name="Rectangle 1"/>
          <p:cNvSpPr/>
          <p:nvPr userDrawn="1"/>
        </p:nvSpPr>
        <p:spPr>
          <a:xfrm>
            <a:off x="-1059049" y="1844887"/>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73</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226</a:t>
            </a:r>
          </a:p>
        </p:txBody>
      </p:sp>
      <p:sp>
        <p:nvSpPr>
          <p:cNvPr id="3" name="Rectangle 2"/>
          <p:cNvSpPr/>
          <p:nvPr userDrawn="1"/>
        </p:nvSpPr>
        <p:spPr>
          <a:xfrm>
            <a:off x="-1059049" y="1330325"/>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51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141</a:t>
            </a:r>
          </a:p>
        </p:txBody>
      </p:sp>
      <p:sp>
        <p:nvSpPr>
          <p:cNvPr id="5" name="Rectangle 4"/>
          <p:cNvSpPr/>
          <p:nvPr userDrawn="1"/>
        </p:nvSpPr>
        <p:spPr>
          <a:xfrm>
            <a:off x="-1059049" y="2359448"/>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60</a:t>
            </a:r>
          </a:p>
        </p:txBody>
      </p:sp>
      <p:sp>
        <p:nvSpPr>
          <p:cNvPr id="6" name="Rectangle 5"/>
          <p:cNvSpPr/>
          <p:nvPr userDrawn="1"/>
        </p:nvSpPr>
        <p:spPr>
          <a:xfrm>
            <a:off x="-1059049" y="2874010"/>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172</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234</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255</a:t>
            </a:r>
          </a:p>
        </p:txBody>
      </p:sp>
      <p:sp>
        <p:nvSpPr>
          <p:cNvPr id="7" name="Rectangle 6"/>
          <p:cNvSpPr/>
          <p:nvPr userDrawn="1"/>
        </p:nvSpPr>
        <p:spPr>
          <a:xfrm>
            <a:off x="-1059049" y="3382178"/>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184</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245</a:t>
            </a:r>
          </a:p>
        </p:txBody>
      </p:sp>
      <p:sp>
        <p:nvSpPr>
          <p:cNvPr id="9" name="Rectangle 8"/>
          <p:cNvSpPr/>
          <p:nvPr userDrawn="1"/>
        </p:nvSpPr>
        <p:spPr>
          <a:xfrm>
            <a:off x="-1059049" y="3896738"/>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114</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234</a:t>
            </a:r>
          </a:p>
        </p:txBody>
      </p:sp>
      <p:sp>
        <p:nvSpPr>
          <p:cNvPr id="10" name="Rectangle 9"/>
          <p:cNvSpPr/>
          <p:nvPr userDrawn="1"/>
        </p:nvSpPr>
        <p:spPr>
          <a:xfrm>
            <a:off x="-1059049" y="4404906"/>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253</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52</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156</a:t>
            </a:r>
          </a:p>
        </p:txBody>
      </p:sp>
      <p:sp>
        <p:nvSpPr>
          <p:cNvPr id="11" name="Rectangle 10"/>
          <p:cNvSpPr/>
          <p:nvPr userDrawn="1"/>
        </p:nvSpPr>
        <p:spPr>
          <a:xfrm>
            <a:off x="-1965232" y="1295259"/>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2" name="Rectangle 11"/>
          <p:cNvSpPr/>
          <p:nvPr userDrawn="1"/>
        </p:nvSpPr>
        <p:spPr>
          <a:xfrm>
            <a:off x="-1965232" y="1809821"/>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3" name="Rectangle 12"/>
          <p:cNvSpPr/>
          <p:nvPr userDrawn="1"/>
        </p:nvSpPr>
        <p:spPr>
          <a:xfrm>
            <a:off x="-1965232" y="2324382"/>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14" name="Rectangle 13"/>
          <p:cNvSpPr/>
          <p:nvPr userDrawn="1"/>
        </p:nvSpPr>
        <p:spPr>
          <a:xfrm>
            <a:off x="-1965232" y="2838944"/>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15" name="Rectangle 14"/>
          <p:cNvSpPr/>
          <p:nvPr userDrawn="1"/>
        </p:nvSpPr>
        <p:spPr>
          <a:xfrm>
            <a:off x="-1965232" y="3353504"/>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6" name="Rectangle 15"/>
          <p:cNvSpPr/>
          <p:nvPr userDrawn="1"/>
        </p:nvSpPr>
        <p:spPr>
          <a:xfrm>
            <a:off x="-1965232" y="3861672"/>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8" name="Rectangle 17"/>
          <p:cNvSpPr/>
          <p:nvPr userDrawn="1"/>
        </p:nvSpPr>
        <p:spPr>
          <a:xfrm>
            <a:off x="-1965232" y="4376232"/>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sp>
        <p:nvSpPr>
          <p:cNvPr id="19" name="Rectangle 18"/>
          <p:cNvSpPr/>
          <p:nvPr userDrawn="1"/>
        </p:nvSpPr>
        <p:spPr>
          <a:xfrm>
            <a:off x="-2003669" y="4887760"/>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70000"/>
        </a:lnSpc>
        <a:spcBef>
          <a:spcPct val="0"/>
        </a:spcBef>
        <a:buNone/>
        <a:defRPr sz="36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45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72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50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88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91053" y="2132256"/>
            <a:ext cx="274320" cy="274320"/>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9" name="Rectangle 8"/>
          <p:cNvSpPr/>
          <p:nvPr userDrawn="1"/>
        </p:nvSpPr>
        <p:spPr>
          <a:xfrm>
            <a:off x="-391053" y="1731971"/>
            <a:ext cx="274320" cy="27432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10" name="Rectangle 9"/>
          <p:cNvSpPr/>
          <p:nvPr userDrawn="1"/>
        </p:nvSpPr>
        <p:spPr>
          <a:xfrm>
            <a:off x="-391053" y="2532541"/>
            <a:ext cx="274320" cy="274320"/>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11" name="Rectangle 10"/>
          <p:cNvSpPr/>
          <p:nvPr userDrawn="1"/>
        </p:nvSpPr>
        <p:spPr>
          <a:xfrm>
            <a:off x="-391053" y="2932826"/>
            <a:ext cx="274320" cy="274320"/>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ysClr val="windowText" lastClr="000000"/>
              </a:solidFill>
              <a:latin typeface="Univers 45 Light" pitchFamily="2" charset="0"/>
            </a:endParaRPr>
          </a:p>
        </p:txBody>
      </p:sp>
      <p:sp>
        <p:nvSpPr>
          <p:cNvPr id="12" name="Rectangle 11"/>
          <p:cNvSpPr/>
          <p:nvPr userDrawn="1"/>
        </p:nvSpPr>
        <p:spPr>
          <a:xfrm>
            <a:off x="-715216" y="1732478"/>
            <a:ext cx="274320" cy="274320"/>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ysClr val="windowText" lastClr="000000"/>
              </a:solidFill>
              <a:latin typeface="Univers 45 Light" pitchFamily="2" charset="0"/>
            </a:endParaRPr>
          </a:p>
        </p:txBody>
      </p:sp>
      <p:sp>
        <p:nvSpPr>
          <p:cNvPr id="16" name="Rectangle 15"/>
          <p:cNvSpPr/>
          <p:nvPr userDrawn="1"/>
        </p:nvSpPr>
        <p:spPr>
          <a:xfrm>
            <a:off x="-391053" y="3333111"/>
            <a:ext cx="274320" cy="274320"/>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17" name="Rectangle 16"/>
          <p:cNvSpPr/>
          <p:nvPr userDrawn="1"/>
        </p:nvSpPr>
        <p:spPr>
          <a:xfrm>
            <a:off x="-391053" y="3733396"/>
            <a:ext cx="274320" cy="274320"/>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18" name="Rectangle 17"/>
          <p:cNvSpPr/>
          <p:nvPr userDrawn="1"/>
        </p:nvSpPr>
        <p:spPr>
          <a:xfrm>
            <a:off x="-391053" y="4133684"/>
            <a:ext cx="274320" cy="274320"/>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19" name="Rectangle 18"/>
          <p:cNvSpPr/>
          <p:nvPr userDrawn="1"/>
        </p:nvSpPr>
        <p:spPr>
          <a:xfrm>
            <a:off x="-715216" y="2132679"/>
            <a:ext cx="274320" cy="274320"/>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20" name="Rectangle 19"/>
          <p:cNvSpPr/>
          <p:nvPr userDrawn="1"/>
        </p:nvSpPr>
        <p:spPr>
          <a:xfrm>
            <a:off x="-715216" y="2532880"/>
            <a:ext cx="274320" cy="274320"/>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22" name="Rectangle 21"/>
          <p:cNvSpPr/>
          <p:nvPr userDrawn="1"/>
        </p:nvSpPr>
        <p:spPr>
          <a:xfrm>
            <a:off x="-715216" y="2933081"/>
            <a:ext cx="274320" cy="274320"/>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23" name="Rectangle 22"/>
          <p:cNvSpPr/>
          <p:nvPr userDrawn="1"/>
        </p:nvSpPr>
        <p:spPr>
          <a:xfrm>
            <a:off x="-715216" y="3333282"/>
            <a:ext cx="274320" cy="274320"/>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ysClr val="windowText" lastClr="000000"/>
              </a:solidFill>
              <a:latin typeface="Univers 45 Light" pitchFamily="2" charset="0"/>
            </a:endParaRPr>
          </a:p>
        </p:txBody>
      </p:sp>
      <p:sp>
        <p:nvSpPr>
          <p:cNvPr id="24" name="Rectangle 23"/>
          <p:cNvSpPr/>
          <p:nvPr userDrawn="1"/>
        </p:nvSpPr>
        <p:spPr>
          <a:xfrm>
            <a:off x="-715216" y="3733483"/>
            <a:ext cx="274320" cy="274320"/>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25" name="Rectangle 24"/>
          <p:cNvSpPr/>
          <p:nvPr userDrawn="1"/>
        </p:nvSpPr>
        <p:spPr>
          <a:xfrm>
            <a:off x="-715216" y="4133684"/>
            <a:ext cx="274320" cy="274320"/>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latin typeface="Univers 45 Light" pitchFamily="2" charset="0"/>
            </a:endParaRPr>
          </a:p>
        </p:txBody>
      </p:sp>
      <p:sp>
        <p:nvSpPr>
          <p:cNvPr id="26" name="Rectangle 25"/>
          <p:cNvSpPr/>
          <p:nvPr userDrawn="1"/>
        </p:nvSpPr>
        <p:spPr>
          <a:xfrm>
            <a:off x="-715216" y="4533885"/>
            <a:ext cx="274320" cy="274320"/>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accent3"/>
              </a:solidFill>
              <a:latin typeface="Univers 45 Light" pitchFamily="2" charset="0"/>
            </a:endParaRPr>
          </a:p>
        </p:txBody>
      </p:sp>
      <p:sp>
        <p:nvSpPr>
          <p:cNvPr id="27" name="Shape 8"/>
          <p:cNvSpPr txBox="1"/>
          <p:nvPr userDrawn="1"/>
        </p:nvSpPr>
        <p:spPr>
          <a:xfrm>
            <a:off x="11768643" y="6569441"/>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panose="020B0604020202020204"/>
                <a:ea typeface="Arial" panose="020B0604020202020204"/>
                <a:cs typeface="Arial" panose="020B0604020202020204"/>
                <a:sym typeface="Arial" panose="020B0604020202020204"/>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smtClean="0">
                <a:solidFill>
                  <a:srgbClr val="00338D"/>
                </a:solidFill>
                <a:latin typeface="Univers 45 Light" pitchFamily="2" charset="0"/>
                <a:cs typeface="Arial" panose="020B0604020202020204" pitchFamily="34" charset="0"/>
              </a:rPr>
              <a:t>‹#›</a:t>
            </a:fld>
            <a:endParaRPr lang="en-GB" sz="800" dirty="0">
              <a:solidFill>
                <a:srgbClr val="00338D"/>
              </a:solidFill>
              <a:latin typeface="Univers 45 Light" pitchFamily="2" charset="0"/>
              <a:cs typeface="Arial" panose="020B0604020202020204" pitchFamily="34" charset="0"/>
            </a:endParaRPr>
          </a:p>
        </p:txBody>
      </p:sp>
      <p:sp>
        <p:nvSpPr>
          <p:cNvPr id="28" name="TextBox 27"/>
          <p:cNvSpPr txBox="1"/>
          <p:nvPr userDrawn="1">
            <p:custDataLst>
              <p:tags r:id="rId3"/>
            </p:custDataLst>
          </p:nvPr>
        </p:nvSpPr>
        <p:spPr>
          <a:xfrm>
            <a:off x="9789830" y="6597980"/>
            <a:ext cx="1866200" cy="92333"/>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GB" sz="600" b="0" i="0" u="none" strike="noStrike" kern="0" cap="none" spc="0" normalizeH="0" baseline="0" noProof="0" dirty="0">
                <a:ln>
                  <a:noFill/>
                </a:ln>
                <a:solidFill>
                  <a:srgbClr val="FFFFFF">
                    <a:lumMod val="65000"/>
                  </a:srgbClr>
                </a:solidFill>
                <a:effectLst/>
                <a:uLnTx/>
                <a:uFillTx/>
                <a:latin typeface="+mn-lt"/>
              </a:rPr>
              <a:t>Document Classification: KPMG Confidential</a:t>
            </a:r>
          </a:p>
        </p:txBody>
      </p:sp>
      <p:sp>
        <p:nvSpPr>
          <p:cNvPr id="29" name="TextBox 28"/>
          <p:cNvSpPr txBox="1"/>
          <p:nvPr userDrawn="1"/>
        </p:nvSpPr>
        <p:spPr>
          <a:xfrm>
            <a:off x="1006657" y="6552189"/>
            <a:ext cx="468656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FFFFFF">
                    <a:lumMod val="65000"/>
                  </a:srgbClr>
                </a:solidFill>
                <a:effectLst/>
                <a:uLnTx/>
                <a:uFillTx/>
                <a:latin typeface="+mn-lt"/>
              </a:rPr>
              <a:t>© 2023 KPMG Advisory Services, a partnership registered in Nigeria and a member firm of the KPMG global organisation of independent member firms affiliated with KPMG International Limited, a private English company limited by guarantee. All rights reserved.</a:t>
            </a:r>
          </a:p>
        </p:txBody>
      </p:sp>
      <p:cxnSp>
        <p:nvCxnSpPr>
          <p:cNvPr id="30" name="Straight Connector 29"/>
          <p:cNvCxnSpPr/>
          <p:nvPr userDrawn="1"/>
        </p:nvCxnSpPr>
        <p:spPr>
          <a:xfrm>
            <a:off x="11750584" y="6569441"/>
            <a:ext cx="0" cy="149412"/>
          </a:xfrm>
          <a:prstGeom prst="line">
            <a:avLst/>
          </a:prstGeom>
          <a:noFill/>
          <a:ln w="6350" cap="flat" cmpd="sng" algn="ctr">
            <a:solidFill>
              <a:srgbClr val="1E49E2"/>
            </a:solidFill>
            <a:prstDash val="solid"/>
            <a:miter lim="800000"/>
          </a:ln>
          <a:effectLst/>
        </p:spPr>
      </p:cxnSp>
      <p:sp>
        <p:nvSpPr>
          <p:cNvPr id="31" name="Graphic 8"/>
          <p:cNvSpPr/>
          <p:nvPr userDrawn="1"/>
        </p:nvSpPr>
        <p:spPr>
          <a:xfrm>
            <a:off x="338181" y="6535222"/>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rgbClr val="00338D"/>
          </a:solidFill>
          <a:ln w="168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0000"/>
              </a:solidFill>
              <a:effectLst/>
              <a:uLnTx/>
              <a:uFillTx/>
              <a:latin typeface="Univers 45 Light" pitchFamily="2" charset="0"/>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45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72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50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88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96696" y="431800"/>
            <a:ext cx="1020445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996696" y="1330325"/>
            <a:ext cx="10185890"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p:nvPr userDrawn="1"/>
        </p:nvSpPr>
        <p:spPr>
          <a:xfrm>
            <a:off x="10946608" y="6368846"/>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panose="020B0604020202020204"/>
                <a:ea typeface="Arial" panose="020B0604020202020204"/>
                <a:cs typeface="Arial" panose="020B0604020202020204"/>
                <a:sym typeface="Arial" panose="020B0604020202020204"/>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panose="020B0604020202020204"/>
                <a:cs typeface="Arial" panose="020B0604020202020204" pitchFamily="34" charset="0"/>
              </a:rPr>
              <a:t>‹#›</a:t>
            </a:fld>
            <a:endParaRPr lang="en-GB" sz="1000" dirty="0">
              <a:solidFill>
                <a:schemeClr val="accent2"/>
              </a:solidFill>
              <a:latin typeface="+mn-lt"/>
              <a:ea typeface="Arial" panose="020B0604020202020204"/>
              <a:cs typeface="Arial" panose="020B0604020202020204" pitchFamily="34" charset="0"/>
            </a:endParaRPr>
          </a:p>
        </p:txBody>
      </p:sp>
      <p:sp>
        <p:nvSpPr>
          <p:cNvPr id="25" name="TextBox 24"/>
          <p:cNvSpPr txBox="1"/>
          <p:nvPr userDrawn="1">
            <p:custDataLst>
              <p:tags r:id="rId5"/>
            </p:custDataLst>
          </p:nvPr>
        </p:nvSpPr>
        <p:spPr>
          <a:xfrm>
            <a:off x="8967794" y="6391045"/>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GB" sz="600" b="0" kern="1200" noProof="0" dirty="0">
                <a:solidFill>
                  <a:schemeClr val="bg1">
                    <a:lumMod val="65000"/>
                  </a:schemeClr>
                </a:solidFill>
                <a:latin typeface="+mn-lt"/>
                <a:ea typeface="+mn-ea"/>
                <a:cs typeface="+mn-cs"/>
              </a:rPr>
              <a:t>Internal use only</a:t>
            </a:r>
          </a:p>
        </p:txBody>
      </p:sp>
      <p:sp>
        <p:nvSpPr>
          <p:cNvPr id="26" name="Freeform 19"/>
          <p:cNvSpPr>
            <a:spLocks noEditPoints="1"/>
          </p:cNvSpPr>
          <p:nvPr userDrawn="1"/>
        </p:nvSpPr>
        <p:spPr bwMode="auto">
          <a:xfrm>
            <a:off x="1003202" y="6266998"/>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lstStyle/>
          <a:p>
            <a:endParaRPr lang="en-GB" sz="2700" dirty="0"/>
          </a:p>
        </p:txBody>
      </p:sp>
      <p:sp>
        <p:nvSpPr>
          <p:cNvPr id="8" name="TextBox 7"/>
          <p:cNvSpPr txBox="1"/>
          <p:nvPr userDrawn="1"/>
        </p:nvSpPr>
        <p:spPr>
          <a:xfrm>
            <a:off x="1885686" y="6391045"/>
            <a:ext cx="5207262" cy="9233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00" kern="1200" noProof="0" dirty="0">
                <a:solidFill>
                  <a:schemeClr val="bg1">
                    <a:lumMod val="65000"/>
                  </a:schemeClr>
                </a:solidFill>
                <a:latin typeface="+mn-lt"/>
                <a:ea typeface="+mn-ea"/>
                <a:cs typeface="+mn-cs"/>
              </a:rPr>
              <a:t>2024 Copyright owned by one or more of the KPMG International entities. KPMG International entities provide no services to clients. All rights reserved.</a:t>
            </a:r>
          </a:p>
        </p:txBody>
      </p:sp>
      <p:cxnSp>
        <p:nvCxnSpPr>
          <p:cNvPr id="17" name="Straight Connector 16"/>
          <p:cNvCxnSpPr/>
          <p:nvPr userDrawn="1"/>
        </p:nvCxnSpPr>
        <p:spPr>
          <a:xfrm>
            <a:off x="10941920" y="6368846"/>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sldNum="0" hdr="0" dt="0"/>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400"/>
        </a:spcAft>
        <a:buClrTx/>
        <a:buFont typeface="Wingdings" panose="05000000000000000000" pitchFamily="2" charset="2"/>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4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400"/>
        </a:spcAft>
        <a:buClrTx/>
        <a:buFont typeface="Arial" panose="020B0604020202020204" pitchFamily="34" charset="0"/>
        <a:buChar char="•"/>
        <a:defRPr sz="1600" kern="1200" baseline="0">
          <a:solidFill>
            <a:schemeClr val="accent2"/>
          </a:solidFill>
          <a:latin typeface="+mn-lt"/>
          <a:ea typeface="+mn-ea"/>
          <a:cs typeface="+mn-cs"/>
        </a:defRPr>
      </a:lvl5pPr>
      <a:lvl6pPr marL="71945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72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50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88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003201" y="1330126"/>
            <a:ext cx="10194470" cy="454679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panose="020B0604020202020204"/>
                <a:ea typeface="Arial" panose="020B0604020202020204"/>
                <a:cs typeface="Arial" panose="020B0604020202020204"/>
                <a:sym typeface="Arial" panose="020B0604020202020204"/>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panose="020B0604020202020204"/>
                <a:cs typeface="Arial" panose="020B0604020202020204" pitchFamily="34" charset="0"/>
              </a:rPr>
              <a:t>‹#›</a:t>
            </a:fld>
            <a:endParaRPr lang="en-GB" sz="1000" dirty="0">
              <a:solidFill>
                <a:schemeClr val="accent2"/>
              </a:solidFill>
              <a:latin typeface="+mn-lt"/>
              <a:ea typeface="Arial" panose="020B0604020202020204"/>
              <a:cs typeface="Arial" panose="020B0604020202020204" pitchFamily="34" charset="0"/>
            </a:endParaRPr>
          </a:p>
        </p:txBody>
      </p:sp>
      <p:sp>
        <p:nvSpPr>
          <p:cNvPr id="25" name="TextBox 24"/>
          <p:cNvSpPr txBox="1"/>
          <p:nvPr userDrawn="1">
            <p:custDataLst>
              <p:tags r:id="rId3"/>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GB" sz="600" b="0" kern="1200" noProof="0" dirty="0">
                <a:solidFill>
                  <a:schemeClr val="bg1">
                    <a:lumMod val="65000"/>
                  </a:schemeClr>
                </a:solidFill>
                <a:latin typeface="+mn-lt"/>
                <a:ea typeface="+mn-ea"/>
                <a:cs typeface="+mn-cs"/>
              </a:rPr>
              <a:t>Document Classification: KPMG Public</a:t>
            </a:r>
          </a:p>
        </p:txBody>
      </p:sp>
      <p:sp>
        <p:nvSpPr>
          <p:cNvPr id="8" name="TextBox 7"/>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00" kern="1200" noProof="0" dirty="0">
                <a:solidFill>
                  <a:schemeClr val="bg1">
                    <a:lumMod val="65000"/>
                  </a:schemeClr>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7" name="Straight Connector 16"/>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Graphic 8"/>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dirty="0"/>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45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72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50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88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003201" y="1330126"/>
            <a:ext cx="10194470" cy="454679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panose="020B0604020202020204"/>
                <a:ea typeface="Arial" panose="020B0604020202020204"/>
                <a:cs typeface="Arial" panose="020B0604020202020204"/>
                <a:sym typeface="Arial" panose="020B0604020202020204"/>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panose="020B0604020202020204"/>
                <a:cs typeface="Arial" panose="020B0604020202020204" pitchFamily="34" charset="0"/>
              </a:rPr>
              <a:t>‹#›</a:t>
            </a:fld>
            <a:endParaRPr lang="en-GB" sz="1000" dirty="0">
              <a:solidFill>
                <a:schemeClr val="accent2"/>
              </a:solidFill>
              <a:latin typeface="+mn-lt"/>
              <a:ea typeface="Arial" panose="020B0604020202020204"/>
              <a:cs typeface="Arial" panose="020B0604020202020204" pitchFamily="34" charset="0"/>
            </a:endParaRPr>
          </a:p>
        </p:txBody>
      </p:sp>
      <p:sp>
        <p:nvSpPr>
          <p:cNvPr id="25" name="TextBox 24"/>
          <p:cNvSpPr txBox="1"/>
          <p:nvPr userDrawn="1">
            <p:custDataLst>
              <p:tags r:id="rId6"/>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GB" sz="600" b="0" kern="1200" noProof="0" dirty="0">
                <a:solidFill>
                  <a:schemeClr val="bg1">
                    <a:lumMod val="65000"/>
                  </a:schemeClr>
                </a:solidFill>
                <a:latin typeface="+mn-lt"/>
                <a:ea typeface="+mn-ea"/>
                <a:cs typeface="+mn-cs"/>
              </a:rPr>
              <a:t>Document Classification: KPMG Public</a:t>
            </a:r>
          </a:p>
        </p:txBody>
      </p:sp>
      <p:sp>
        <p:nvSpPr>
          <p:cNvPr id="26"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lstStyle/>
          <a:p>
            <a:endParaRPr lang="en-GB" dirty="0"/>
          </a:p>
        </p:txBody>
      </p:sp>
      <p:sp>
        <p:nvSpPr>
          <p:cNvPr id="8" name="TextBox 7"/>
          <p:cNvSpPr txBox="1"/>
          <p:nvPr userDrawn="1"/>
        </p:nvSpPr>
        <p:spPr>
          <a:xfrm>
            <a:off x="1885684" y="6316692"/>
            <a:ext cx="746703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00" kern="1200" noProof="0" dirty="0">
                <a:solidFill>
                  <a:schemeClr val="bg1">
                    <a:lumMod val="65000"/>
                  </a:schemeClr>
                </a:solidFill>
                <a:latin typeface="+mn-lt"/>
                <a:ea typeface="+mn-ea"/>
                <a:cs typeface="+mn-cs"/>
              </a:rPr>
              <a:t>© 2022 KPMG Advisory Services, a partnership registered in Nigeria and a member firm of the KPMG global organisation of independent member firms affiliated with KPMG International Limited, a private English company limited by guarantee. All rights reserved.</a:t>
            </a:r>
          </a:p>
        </p:txBody>
      </p:sp>
      <p:cxnSp>
        <p:nvCxnSpPr>
          <p:cNvPr id="17" name="Straight Connector 16"/>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45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72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5055"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88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ata.worldbank.org/indicator/NY.GDP.MKTP.KD.ZG"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6.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 Placeholder 2"/>
          <p:cNvSpPr txBox="1"/>
          <p:nvPr/>
        </p:nvSpPr>
        <p:spPr>
          <a:xfrm>
            <a:off x="596645" y="5421093"/>
            <a:ext cx="3949262" cy="682101"/>
          </a:xfrm>
          <a:prstGeom prst="rect">
            <a:avLst/>
          </a:prstGeom>
        </p:spPr>
        <p:txBody>
          <a:bodyPr lIns="0"/>
          <a:lstStyle>
            <a:lvl1pPr marL="0" indent="0" algn="l" defTabSz="713740" rtl="0" eaLnBrk="1" latinLnBrk="0" hangingPunct="1">
              <a:lnSpc>
                <a:spcPct val="100000"/>
              </a:lnSpc>
              <a:spcBef>
                <a:spcPts val="935"/>
              </a:spcBef>
              <a:buFont typeface="Arial" panose="020B0604020202020204" pitchFamily="34" charset="0"/>
              <a:buNone/>
              <a:defRPr lang="en-US" sz="2400" b="0" kern="1200" noProof="0" dirty="0" smtClean="0">
                <a:solidFill>
                  <a:schemeClr val="bg1"/>
                </a:solidFill>
                <a:latin typeface="Univers 47 CondensedLight" panose="00000400000000000000" pitchFamily="2" charset="0"/>
                <a:ea typeface="+mn-ea"/>
                <a:cs typeface="Arial" panose="020B0604020202020204" pitchFamily="34" charset="0"/>
              </a:defRPr>
            </a:lvl1pPr>
            <a:lvl2pPr marL="0" indent="0" algn="l" defTabSz="713740" rtl="0" eaLnBrk="1" latinLnBrk="0" hangingPunct="1">
              <a:lnSpc>
                <a:spcPct val="100000"/>
              </a:lnSpc>
              <a:spcBef>
                <a:spcPts val="935"/>
              </a:spcBef>
              <a:buFont typeface="Arial" panose="020B0604020202020204" pitchFamily="34" charset="0"/>
              <a:buNone/>
              <a:defRPr lang="en-US" sz="1265" b="0" kern="1200" noProof="0" dirty="0" smtClean="0">
                <a:solidFill>
                  <a:schemeClr val="tx1"/>
                </a:solidFill>
                <a:latin typeface="Arial" panose="020B0604020202020204"/>
                <a:ea typeface="+mn-ea"/>
                <a:cs typeface="Arial" panose="020B0604020202020204" pitchFamily="34" charset="0"/>
              </a:defRPr>
            </a:lvl2pPr>
            <a:lvl3pPr marL="213360" indent="-213360" algn="l" defTabSz="713740" rtl="0" eaLnBrk="1" latinLnBrk="0" hangingPunct="1">
              <a:lnSpc>
                <a:spcPct val="100000"/>
              </a:lnSpc>
              <a:spcBef>
                <a:spcPts val="935"/>
              </a:spcBef>
              <a:buClr>
                <a:srgbClr val="97989A"/>
              </a:buClr>
              <a:buFont typeface="Arial" panose="020B0604020202020204" pitchFamily="34" charset="0"/>
              <a:buChar char="■"/>
              <a:defRPr lang="en-US" sz="1265" b="0" kern="1200" noProof="0" dirty="0" smtClean="0">
                <a:solidFill>
                  <a:schemeClr val="tx1"/>
                </a:solidFill>
                <a:latin typeface="Arial" panose="020B0604020202020204"/>
                <a:ea typeface="+mn-ea"/>
                <a:cs typeface="Arial" panose="020B0604020202020204" pitchFamily="34" charset="0"/>
              </a:defRPr>
            </a:lvl3pPr>
            <a:lvl4pPr marL="418465" indent="-205740" algn="l" defTabSz="713740" rtl="0" eaLnBrk="1" latinLnBrk="0" hangingPunct="1">
              <a:lnSpc>
                <a:spcPct val="100000"/>
              </a:lnSpc>
              <a:spcBef>
                <a:spcPts val="935"/>
              </a:spcBef>
              <a:buClr>
                <a:srgbClr val="97989A"/>
              </a:buClr>
              <a:buFont typeface="Arial" panose="020B0604020202020204" pitchFamily="34" charset="0"/>
              <a:buChar char="–"/>
              <a:defRPr lang="en-US" sz="1265" b="0" kern="1200" noProof="0" dirty="0" smtClean="0">
                <a:solidFill>
                  <a:schemeClr val="tx1"/>
                </a:solidFill>
                <a:latin typeface="Arial" panose="020B0604020202020204"/>
                <a:ea typeface="+mn-ea"/>
                <a:cs typeface="Arial" panose="020B0604020202020204" pitchFamily="34" charset="0"/>
              </a:defRPr>
            </a:lvl4pPr>
            <a:lvl5pPr marL="631825" indent="-212090" algn="l" defTabSz="713740" rtl="0" eaLnBrk="1" latinLnBrk="0" hangingPunct="1">
              <a:lnSpc>
                <a:spcPct val="100000"/>
              </a:lnSpc>
              <a:spcBef>
                <a:spcPts val="935"/>
              </a:spcBef>
              <a:buClr>
                <a:srgbClr val="97989A"/>
              </a:buClr>
              <a:buFont typeface="Arial" panose="020B0604020202020204" pitchFamily="34" charset="0"/>
              <a:buChar char="■"/>
              <a:defRPr lang="en-GB" sz="1265" b="0" kern="1200" baseline="0" noProof="0" dirty="0" smtClean="0">
                <a:solidFill>
                  <a:schemeClr val="tx1"/>
                </a:solidFill>
                <a:latin typeface="Arial" panose="020B0604020202020204"/>
                <a:ea typeface="+mn-ea"/>
                <a:cs typeface="Arial" panose="020B0604020202020204" pitchFamily="34" charset="0"/>
              </a:defRPr>
            </a:lvl5pPr>
            <a:lvl6pPr marL="845185" indent="-213360" algn="l" defTabSz="697230" rtl="0" eaLnBrk="1" latinLnBrk="0" hangingPunct="1">
              <a:lnSpc>
                <a:spcPct val="100000"/>
              </a:lnSpc>
              <a:spcBef>
                <a:spcPts val="935"/>
              </a:spcBef>
              <a:buClr>
                <a:srgbClr val="97989A"/>
              </a:buClr>
              <a:buFont typeface="Arial" panose="020B0604020202020204" pitchFamily="34" charset="0"/>
              <a:buChar char="–"/>
              <a:defRPr lang="en-GB" sz="1265" kern="1200" dirty="0" smtClean="0">
                <a:solidFill>
                  <a:schemeClr val="tx1"/>
                </a:solidFill>
                <a:latin typeface="Arial" panose="020B0604020202020204"/>
                <a:ea typeface="+mn-ea"/>
                <a:cs typeface="Arial" panose="020B0604020202020204" pitchFamily="34" charset="0"/>
              </a:defRPr>
            </a:lvl6pPr>
            <a:lvl7pPr marL="1049655" indent="-208280" algn="l" defTabSz="713740" rtl="0" eaLnBrk="1" latinLnBrk="0" hangingPunct="1">
              <a:lnSpc>
                <a:spcPct val="100000"/>
              </a:lnSpc>
              <a:spcBef>
                <a:spcPts val="935"/>
              </a:spcBef>
              <a:buClr>
                <a:srgbClr val="97989A"/>
              </a:buClr>
              <a:buFont typeface="Arial" panose="020B0604020202020204" pitchFamily="34" charset="0"/>
              <a:buChar char="■"/>
              <a:defRPr lang="en-GB" sz="1265" kern="1200" baseline="0" dirty="0" smtClean="0">
                <a:solidFill>
                  <a:schemeClr val="tx1"/>
                </a:solidFill>
                <a:latin typeface="Arial" panose="020B0604020202020204"/>
                <a:ea typeface="+mn-ea"/>
                <a:cs typeface="Arial" panose="020B0604020202020204" pitchFamily="34" charset="0"/>
              </a:defRPr>
            </a:lvl7pPr>
            <a:lvl8pPr marL="1263650" indent="-214630" algn="l" defTabSz="713740" rtl="0" eaLnBrk="1" latinLnBrk="0" hangingPunct="1">
              <a:lnSpc>
                <a:spcPct val="100000"/>
              </a:lnSpc>
              <a:spcBef>
                <a:spcPts val="935"/>
              </a:spcBef>
              <a:buClr>
                <a:srgbClr val="97989A"/>
              </a:buClr>
              <a:buFont typeface="Arial" panose="020B0604020202020204" pitchFamily="34" charset="0"/>
              <a:buChar char="–"/>
              <a:defRPr lang="en-GB" sz="1265" kern="1200" dirty="0" smtClean="0">
                <a:solidFill>
                  <a:schemeClr val="tx1"/>
                </a:solidFill>
                <a:latin typeface="Arial" panose="020B0604020202020204"/>
                <a:ea typeface="+mn-ea"/>
                <a:cs typeface="+mn-cs"/>
              </a:defRPr>
            </a:lvl8pPr>
            <a:lvl9pPr marL="1464310" indent="-200660" algn="l" defTabSz="713740" rtl="0" eaLnBrk="1" latinLnBrk="0" hangingPunct="1">
              <a:lnSpc>
                <a:spcPct val="100000"/>
              </a:lnSpc>
              <a:spcBef>
                <a:spcPts val="935"/>
              </a:spcBef>
              <a:buClr>
                <a:srgbClr val="97989A"/>
              </a:buClr>
              <a:buFont typeface="Arial" panose="020B0604020202020204" pitchFamily="34" charset="0"/>
              <a:buChar char="■"/>
              <a:defRPr lang="en-GB" sz="1265" kern="1200" dirty="0" smtClean="0">
                <a:solidFill>
                  <a:schemeClr val="tx1"/>
                </a:solidFill>
                <a:latin typeface="Arial" panose="020B0604020202020204"/>
                <a:ea typeface="+mn-ea"/>
                <a:cs typeface="Arial" panose="020B0604020202020204" pitchFamily="34" charset="0"/>
              </a:defRPr>
            </a:lvl9pPr>
          </a:lstStyle>
          <a:p>
            <a:pPr marL="0" marR="137160" lvl="0" indent="0" algn="l" defTabSz="914400" rtl="0" eaLnBrk="1" fontAlgn="auto" latinLnBrk="0" hangingPunct="1">
              <a:lnSpc>
                <a:spcPct val="100000"/>
              </a:lnSpc>
              <a:spcBef>
                <a:spcPts val="0"/>
              </a:spcBef>
              <a:spcAft>
                <a:spcPts val="600"/>
              </a:spcAft>
              <a:buClrTx/>
              <a:buSzTx/>
              <a:buFontTx/>
              <a:buNone/>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object 5"/>
          <p:cNvSpPr/>
          <p:nvPr/>
        </p:nvSpPr>
        <p:spPr>
          <a:xfrm>
            <a:off x="533400" y="527233"/>
            <a:ext cx="1160437" cy="4723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p:nvPr/>
        </p:nvSpPr>
        <p:spPr>
          <a:xfrm>
            <a:off x="597026" y="5885686"/>
            <a:ext cx="607060" cy="0"/>
          </a:xfrm>
          <a:custGeom>
            <a:avLst/>
            <a:gdLst/>
            <a:ahLst/>
            <a:cxnLst/>
            <a:rect l="l" t="t" r="r" b="b"/>
            <a:pathLst>
              <a:path w="607060">
                <a:moveTo>
                  <a:pt x="0" y="0"/>
                </a:moveTo>
                <a:lnTo>
                  <a:pt x="606869" y="0"/>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Conector recto 13"/>
          <p:cNvCxnSpPr/>
          <p:nvPr/>
        </p:nvCxnSpPr>
        <p:spPr>
          <a:xfrm>
            <a:off x="596643" y="4143045"/>
            <a:ext cx="473632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3932" y="1291455"/>
            <a:ext cx="5042647" cy="2800767"/>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0"/>
              </a:spcAft>
              <a:buClrTx/>
              <a:buSzTx/>
              <a:buFontTx/>
              <a:buNone/>
              <a:defRPr/>
            </a:pPr>
            <a:r>
              <a:rPr kumimoji="0" lang="en-US" sz="4400" b="1" i="0" u="none" strike="noStrike" kern="1200" cap="none" spc="0" normalizeH="0" baseline="0" noProof="0" dirty="0">
                <a:ln>
                  <a:noFill/>
                </a:ln>
                <a:solidFill>
                  <a:srgbClr val="FFFFFF"/>
                </a:solidFill>
                <a:effectLst/>
                <a:uLnTx/>
                <a:uFillTx/>
                <a:ea typeface="+mn-ea"/>
                <a:cs typeface="+mn-cs"/>
              </a:rPr>
              <a:t>Economic Reforms: Balancing Growth and Stability</a:t>
            </a:r>
            <a:endParaRPr kumimoji="0" lang="en-US" sz="2800" b="1" i="0" u="none" strike="noStrike" kern="1200" cap="none" spc="0" normalizeH="0" baseline="0" noProof="0" dirty="0">
              <a:ln>
                <a:noFill/>
              </a:ln>
              <a:solidFill>
                <a:prstClr val="white"/>
              </a:solidFill>
              <a:effectLst/>
              <a:uLnTx/>
              <a:uFillTx/>
              <a:ea typeface="+mn-ea"/>
              <a:cs typeface="+mn-cs"/>
            </a:endParaRPr>
          </a:p>
        </p:txBody>
      </p:sp>
      <p:sp>
        <p:nvSpPr>
          <p:cNvPr id="13" name="TextBox 12"/>
          <p:cNvSpPr txBox="1"/>
          <p:nvPr/>
        </p:nvSpPr>
        <p:spPr>
          <a:xfrm>
            <a:off x="470065" y="4946761"/>
            <a:ext cx="52957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b="1" i="0" u="none" strike="noStrike" kern="1200" cap="none" spc="0" normalizeH="0" baseline="0" noProof="0" dirty="0">
                <a:ln>
                  <a:noFill/>
                </a:ln>
                <a:solidFill>
                  <a:srgbClr val="FFFF00"/>
                </a:solidFill>
                <a:effectLst/>
                <a:uLnTx/>
                <a:uFillTx/>
                <a:ea typeface="+mn-ea"/>
                <a:cs typeface="+mn-cs"/>
              </a:rPr>
              <a:t>Institute of Chartered Accountants of Nigeria (ICAN) 54</a:t>
            </a:r>
            <a:r>
              <a:rPr kumimoji="0" lang="en-GB" b="1" i="0" u="none" strike="noStrike" kern="1200" cap="none" spc="0" normalizeH="0" baseline="30000" noProof="0" dirty="0">
                <a:ln>
                  <a:noFill/>
                </a:ln>
                <a:solidFill>
                  <a:srgbClr val="FFFF00"/>
                </a:solidFill>
                <a:effectLst/>
                <a:uLnTx/>
                <a:uFillTx/>
                <a:ea typeface="+mn-ea"/>
                <a:cs typeface="+mn-cs"/>
              </a:rPr>
              <a:t>th</a:t>
            </a:r>
            <a:r>
              <a:rPr kumimoji="0" lang="en-GB" b="1" i="0" u="none" strike="noStrike" kern="1200" cap="none" spc="0" normalizeH="0" baseline="0" noProof="0" dirty="0">
                <a:ln>
                  <a:noFill/>
                </a:ln>
                <a:solidFill>
                  <a:srgbClr val="FFFF00"/>
                </a:solidFill>
                <a:effectLst/>
                <a:uLnTx/>
                <a:uFillTx/>
                <a:ea typeface="+mn-ea"/>
                <a:cs typeface="+mn-cs"/>
              </a:rPr>
              <a:t> Annual Accountants’ Conference</a:t>
            </a:r>
          </a:p>
        </p:txBody>
      </p:sp>
      <p:sp>
        <p:nvSpPr>
          <p:cNvPr id="14" name="object 4"/>
          <p:cNvSpPr txBox="1"/>
          <p:nvPr/>
        </p:nvSpPr>
        <p:spPr>
          <a:xfrm>
            <a:off x="533400" y="5934356"/>
            <a:ext cx="2655474" cy="289823"/>
          </a:xfrm>
          <a:prstGeom prst="rect">
            <a:avLst/>
          </a:prstGeom>
        </p:spPr>
        <p:txBody>
          <a:bodyPr vert="horz" wrap="square" lIns="0" tIns="12700" rIns="0" bIns="0" rtlCol="0" anchor="t">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en-US" b="1" i="0" u="none" strike="noStrike" kern="1200" cap="none" spc="0" normalizeH="0" baseline="0" noProof="0" dirty="0">
                <a:ln>
                  <a:noFill/>
                </a:ln>
                <a:solidFill>
                  <a:srgbClr val="FFFFFF"/>
                </a:solidFill>
                <a:effectLst/>
                <a:uLnTx/>
                <a:uFillTx/>
                <a:ea typeface="+mn-ea"/>
                <a:cs typeface="Arial" panose="020B0604020202020204"/>
              </a:rPr>
              <a:t>October  2024</a:t>
            </a:r>
            <a:endParaRPr kumimoji="0" lang="en-US" b="1" i="0" u="none" strike="noStrike" kern="1200" cap="none" spc="0" normalizeH="0" baseline="0" noProof="0" dirty="0">
              <a:ln>
                <a:noFill/>
              </a:ln>
              <a:solidFill>
                <a:prstClr val="black"/>
              </a:solidFill>
              <a:effectLst/>
              <a:uLnTx/>
              <a:uFillTx/>
              <a:ea typeface="+mn-ea"/>
              <a:cs typeface="Arial" panose="020B0604020202020204"/>
            </a:endParaRPr>
          </a:p>
        </p:txBody>
      </p:sp>
      <p:pic>
        <p:nvPicPr>
          <p:cNvPr id="1028" name="Picture 4" descr="Economic Growth Images - Free Download on Freep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707" y="1519891"/>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Move="1" noResize="1" noEditPoints="1" noAdjustHandles="1" noChangeArrowheads="1" noChangeShapeType="1"/>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Effect>
                      <a14:colorTemperature colorTemp="5300"/>
                    </a14:imgEffect>
                    <a14:imgEffect>
                      <a14:saturation sat="200000"/>
                    </a14:imgEffect>
                  </a14:imgLayer>
                </a14:imgProps>
              </a:ext>
            </a:extLst>
          </a:blip>
          <a:srcRect l="2100" t="-583" r="-9259" b="3761"/>
          <a:stretch>
            <a:fillRect/>
          </a:stretch>
        </p:blipFill>
        <p:spPr>
          <a:xfrm>
            <a:off x="1168396" y="-321738"/>
            <a:ext cx="11023604" cy="7171267"/>
          </a:xfrm>
          <a:prstGeom prst="rect">
            <a:avLst/>
          </a:prstGeom>
        </p:spPr>
      </p:pic>
      <p:sp>
        <p:nvSpPr>
          <p:cNvPr id="3" name="TextBox 2"/>
          <p:cNvSpPr txBox="1"/>
          <p:nvPr/>
        </p:nvSpPr>
        <p:spPr>
          <a:xfrm>
            <a:off x="2587096" y="1155702"/>
            <a:ext cx="6644479" cy="3187700"/>
          </a:xfrm>
          <a:prstGeom prst="rect">
            <a:avLst/>
          </a:prstGeom>
        </p:spPr>
        <p:txBody>
          <a:bodyPr vert="horz" wrap="square" lIns="0" tIns="0" rIns="0" bIns="0" rtlCol="0" anchor="t" anchorCtr="0">
            <a:noAutofit/>
          </a:bodyPr>
          <a:lstStyle/>
          <a:p>
            <a:pPr marL="1143000" indent="-1143000" algn="l">
              <a:spcAft>
                <a:spcPts val="2400"/>
              </a:spcAft>
              <a:buFont typeface="Wingdings" panose="05000000000000000000" pitchFamily="2" charset="2"/>
              <a:buChar char="§"/>
            </a:pPr>
            <a:r>
              <a:rPr lang="en-US" sz="5000" b="1" dirty="0">
                <a:solidFill>
                  <a:schemeClr val="bg1"/>
                </a:solidFill>
              </a:rPr>
              <a:t>Engage</a:t>
            </a:r>
          </a:p>
          <a:p>
            <a:pPr marL="1143000" indent="-1143000" algn="l">
              <a:spcAft>
                <a:spcPts val="2400"/>
              </a:spcAft>
              <a:buFont typeface="Wingdings" panose="05000000000000000000" pitchFamily="2" charset="2"/>
              <a:buChar char="§"/>
            </a:pPr>
            <a:r>
              <a:rPr lang="en-US" sz="5000" b="1" dirty="0">
                <a:solidFill>
                  <a:schemeClr val="bg1"/>
                </a:solidFill>
              </a:rPr>
              <a:t>Remain optimistic</a:t>
            </a:r>
          </a:p>
          <a:p>
            <a:pPr marL="1143000" indent="-1143000" algn="l">
              <a:spcAft>
                <a:spcPts val="2400"/>
              </a:spcAft>
              <a:buFont typeface="Wingdings" panose="05000000000000000000" pitchFamily="2" charset="2"/>
              <a:buChar char="§"/>
            </a:pPr>
            <a:r>
              <a:rPr lang="en-US" sz="5000" b="1" dirty="0">
                <a:solidFill>
                  <a:schemeClr val="bg1"/>
                </a:solidFill>
              </a:rPr>
              <a:t>Never give up</a:t>
            </a:r>
            <a:endParaRPr lang="en-GB" sz="50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gradFill flip="none" rotWithShape="1">
            <a:gsLst>
              <a:gs pos="0">
                <a:srgbClr val="1E49E2">
                  <a:alpha val="1000"/>
                </a:srgbClr>
              </a:gs>
              <a:gs pos="72000">
                <a:srgbClr val="1E49E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Title 1"/>
          <p:cNvSpPr txBox="1"/>
          <p:nvPr/>
        </p:nvSpPr>
        <p:spPr>
          <a:xfrm>
            <a:off x="514438" y="1807395"/>
            <a:ext cx="5846438" cy="950886"/>
          </a:xfrm>
          <a:prstGeom prst="rect">
            <a:avLst/>
          </a:prstGeom>
        </p:spPr>
        <p:txBody>
          <a:bodyPr lIns="0"/>
          <a:lstStyle>
            <a:lvl1pPr algn="l" defTabSz="914400" rtl="0" eaLnBrk="1" latinLnBrk="0" hangingPunct="1">
              <a:lnSpc>
                <a:spcPct val="70000"/>
              </a:lnSpc>
              <a:spcBef>
                <a:spcPct val="0"/>
              </a:spcBef>
              <a:buNone/>
              <a:defRPr sz="3200" kern="1200">
                <a:solidFill>
                  <a:srgbClr val="00338D"/>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defRPr/>
            </a:pPr>
            <a:r>
              <a:rPr kumimoji="0" lang="en-GB" sz="8800" b="1" i="0" u="none" strike="noStrike" kern="1200" cap="none" spc="0" normalizeH="0" baseline="0" noProof="0" dirty="0">
                <a:ln>
                  <a:noFill/>
                </a:ln>
                <a:solidFill>
                  <a:srgbClr val="FFFFFF"/>
                </a:solidFill>
                <a:effectLst/>
                <a:uLnTx/>
                <a:uFillTx/>
                <a:latin typeface="+mn-lt"/>
                <a:ea typeface="+mj-ea"/>
                <a:cs typeface="+mj-cs"/>
              </a:rPr>
              <a:t>Thank You</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314" y="0"/>
            <a:ext cx="5317677" cy="6858000"/>
          </a:xfrm>
          <a:prstGeom prst="rect">
            <a:avLst/>
          </a:prstGeom>
        </p:spPr>
      </p:pic>
      <p:sp>
        <p:nvSpPr>
          <p:cNvPr id="12" name="Title 6"/>
          <p:cNvSpPr txBox="1"/>
          <p:nvPr/>
        </p:nvSpPr>
        <p:spPr>
          <a:xfrm>
            <a:off x="627706" y="3965600"/>
            <a:ext cx="7377545" cy="1836111"/>
          </a:xfrm>
          <a:noFill/>
        </p:spPr>
        <p:txBody>
          <a:bodyPr lIns="0" tIns="0" rIns="0" bIns="0" anchor="t" anchorCtr="0"/>
          <a:lstStyle>
            <a:lvl1pPr algn="l" defTabSz="914400" rtl="0" eaLnBrk="1" latinLnBrk="0" hangingPunct="1">
              <a:lnSpc>
                <a:spcPct val="70000"/>
              </a:lnSpc>
              <a:spcBef>
                <a:spcPct val="0"/>
              </a:spcBef>
              <a:buNone/>
              <a:defRPr sz="8000"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5400" b="1" i="0" u="none" strike="noStrike" kern="1200" cap="none" spc="0" normalizeH="0" baseline="0" noProof="0" dirty="0">
                <a:ln>
                  <a:noFill/>
                </a:ln>
                <a:solidFill>
                  <a:srgbClr val="FFFFFF"/>
                </a:solidFill>
                <a:effectLst/>
                <a:uLnTx/>
                <a:uFillTx/>
                <a:latin typeface="Arial" panose="020B0604020202020204"/>
                <a:ea typeface="+mj-ea"/>
                <a:cs typeface="+mj-cs"/>
              </a:rPr>
              <a:t>Tola Adeyemi</a:t>
            </a:r>
            <a:br>
              <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rPr>
            </a:br>
            <a:r>
              <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rPr>
              <a:t>Senior Partner, KPMG Nigeria</a:t>
            </a:r>
            <a:br>
              <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rPr>
            </a:br>
            <a:r>
              <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rPr>
              <a:t>CEO, KPMG West Africa</a:t>
            </a:r>
            <a:br>
              <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rPr>
            </a:br>
            <a:r>
              <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rPr>
              <a:t>E: tola.adeyemi@ng.kpmg.com</a:t>
            </a:r>
            <a:br>
              <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rPr>
            </a:br>
            <a:endParaRPr kumimoji="0" lang="en-US" sz="18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630" y="389467"/>
            <a:ext cx="6135703" cy="533400"/>
          </a:xfrm>
        </p:spPr>
        <p:txBody>
          <a:bodyPr/>
          <a:lstStyle/>
          <a:p>
            <a:r>
              <a:rPr lang="en-US" sz="4000" b="1" dirty="0">
                <a:latin typeface="+mn-lt"/>
              </a:rPr>
              <a:t>Economic Reforms:</a:t>
            </a:r>
            <a:endParaRPr lang="en-US" sz="4000" b="1" dirty="0">
              <a:solidFill>
                <a:schemeClr val="accent6"/>
              </a:solidFill>
              <a:latin typeface="+mn-lt"/>
            </a:endParaRPr>
          </a:p>
        </p:txBody>
      </p:sp>
      <p:sp>
        <p:nvSpPr>
          <p:cNvPr id="63" name="TextBox 62"/>
          <p:cNvSpPr txBox="1"/>
          <p:nvPr/>
        </p:nvSpPr>
        <p:spPr>
          <a:xfrm>
            <a:off x="1606060" y="2003822"/>
            <a:ext cx="8960340" cy="2407314"/>
          </a:xfrm>
          <a:prstGeom prst="rect">
            <a:avLst/>
          </a:prstGeom>
        </p:spPr>
        <p:txBody>
          <a:bodyPr vert="horz" wrap="square" lIns="0" tIns="0" rIns="0" bIns="0" rtlCol="0" anchor="t" anchorCtr="0">
            <a:noAutofit/>
          </a:bodyPr>
          <a:lstStyle/>
          <a:p>
            <a:pPr algn="ctr">
              <a:lnSpc>
                <a:spcPct val="150000"/>
              </a:lnSpc>
            </a:pPr>
            <a:r>
              <a:rPr lang="en-US" sz="2800" b="1" dirty="0">
                <a:solidFill>
                  <a:schemeClr val="accent2"/>
                </a:solidFill>
              </a:rPr>
              <a:t>“Deliberate interventions by government with the objective of improving the efficiency, stability and growth potential of an economy.”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360" y="293451"/>
            <a:ext cx="11950173" cy="533400"/>
          </a:xfrm>
        </p:spPr>
        <p:txBody>
          <a:bodyPr/>
          <a:lstStyle/>
          <a:p>
            <a:pPr>
              <a:lnSpc>
                <a:spcPct val="100000"/>
              </a:lnSpc>
            </a:pPr>
            <a:r>
              <a:rPr lang="en-US" sz="3500" b="1" dirty="0">
                <a:latin typeface="+mn-lt"/>
              </a:rPr>
              <a:t>What is the right balance between growth and stability?</a:t>
            </a:r>
            <a:endParaRPr lang="en-US" sz="3500" b="1" dirty="0">
              <a:solidFill>
                <a:schemeClr val="accent6"/>
              </a:solidFill>
              <a:latin typeface="+mn-lt"/>
            </a:endParaRPr>
          </a:p>
        </p:txBody>
      </p:sp>
      <p:sp>
        <p:nvSpPr>
          <p:cNvPr id="63" name="TextBox 62"/>
          <p:cNvSpPr txBox="1"/>
          <p:nvPr/>
        </p:nvSpPr>
        <p:spPr>
          <a:xfrm>
            <a:off x="995364" y="2145539"/>
            <a:ext cx="10204450" cy="2630657"/>
          </a:xfrm>
          <a:prstGeom prst="rect">
            <a:avLst/>
          </a:prstGeom>
        </p:spPr>
        <p:txBody>
          <a:bodyPr vert="horz" wrap="square" lIns="0" tIns="0" rIns="0" bIns="0" rtlCol="0" anchor="t" anchorCtr="0">
            <a:noAutofit/>
          </a:bodyPr>
          <a:lstStyle/>
          <a:p>
            <a:pPr algn="ctr">
              <a:lnSpc>
                <a:spcPct val="150000"/>
              </a:lnSpc>
            </a:pPr>
            <a:r>
              <a:rPr lang="en-US" sz="2800" b="1" dirty="0">
                <a:solidFill>
                  <a:schemeClr val="accent2"/>
                </a:solidFill>
              </a:rPr>
              <a:t>“The right balance is one in which growth is neither too rapid nor too slow while keeping inflation, debt and financial risks in check and allowing for consistent improvements in living standards.”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96" y="220795"/>
            <a:ext cx="7352771" cy="533400"/>
          </a:xfrm>
        </p:spPr>
        <p:txBody>
          <a:bodyPr/>
          <a:lstStyle/>
          <a:p>
            <a:r>
              <a:rPr lang="en-US" sz="4000" b="1" dirty="0">
                <a:latin typeface="+mn-lt"/>
              </a:rPr>
              <a:t>Nigeria’s Growth Trajectory</a:t>
            </a:r>
            <a:endParaRPr lang="en-GB" sz="4000" b="1" dirty="0">
              <a:latin typeface="+mn-lt"/>
            </a:endParaRPr>
          </a:p>
        </p:txBody>
      </p:sp>
      <p:graphicFrame>
        <p:nvGraphicFramePr>
          <p:cNvPr id="3" name="Chart 2"/>
          <p:cNvGraphicFramePr/>
          <p:nvPr/>
        </p:nvGraphicFramePr>
        <p:xfrm>
          <a:off x="1381539" y="884583"/>
          <a:ext cx="9342783" cy="4929810"/>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14"/>
          <p:cNvSpPr txBox="1"/>
          <p:nvPr/>
        </p:nvSpPr>
        <p:spPr>
          <a:xfrm>
            <a:off x="950340" y="5961715"/>
            <a:ext cx="5871217" cy="261610"/>
          </a:xfrm>
          <a:prstGeom prst="rect">
            <a:avLst/>
          </a:prstGeom>
          <a:noFill/>
        </p:spPr>
        <p:txBody>
          <a:bodyPr wrap="square" rtlCol="0">
            <a:spAutoFit/>
          </a:bodyPr>
          <a:lstStyle/>
          <a:p>
            <a:pPr>
              <a:spcAft>
                <a:spcPts val="600"/>
              </a:spcAft>
              <a:defRPr/>
            </a:pPr>
            <a:r>
              <a:rPr lang="en-US" altLang="zh-CN" sz="1050" dirty="0">
                <a:solidFill>
                  <a:srgbClr val="00338D"/>
                </a:solidFill>
              </a:rPr>
              <a:t>Source: </a:t>
            </a:r>
            <a:r>
              <a:rPr lang="en-US" sz="1000" dirty="0">
                <a:hlinkClick r:id="rId3"/>
              </a:rPr>
              <a:t>GDP growth (annual %) | Data (worldbank.org)</a:t>
            </a:r>
            <a:endParaRPr kumimoji="0" lang="en-US" altLang="zh-CN" sz="1000" b="0" i="0" u="none" strike="noStrike" kern="1200" cap="none" spc="0" normalizeH="0" baseline="0" noProof="0" dirty="0">
              <a:ln>
                <a:noFill/>
              </a:ln>
              <a:solidFill>
                <a:srgbClr val="000000"/>
              </a:solidFill>
              <a:effectLst/>
              <a:uLnTx/>
              <a:uFillTx/>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402696" y="331195"/>
            <a:ext cx="11078104"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defRPr/>
            </a:pPr>
            <a:r>
              <a:rPr lang="en-US" sz="4000" b="1" dirty="0">
                <a:latin typeface="+mn-lt"/>
              </a:rPr>
              <a:t>Economic indicators reflect similar volatility...</a:t>
            </a:r>
            <a:endParaRPr kumimoji="0" lang="en-GB" sz="4000" b="1" i="0" u="none" strike="noStrike" kern="1200" cap="none" spc="0" normalizeH="0" baseline="0" noProof="0" dirty="0">
              <a:ln>
                <a:noFill/>
              </a:ln>
              <a:solidFill>
                <a:srgbClr val="00338D"/>
              </a:solidFill>
              <a:effectLst/>
              <a:uLnTx/>
              <a:uFillTx/>
              <a:latin typeface="+mn-lt"/>
              <a:ea typeface="+mj-ea"/>
              <a:cs typeface="+mj-cs"/>
            </a:endParaRPr>
          </a:p>
        </p:txBody>
      </p:sp>
      <p:graphicFrame>
        <p:nvGraphicFramePr>
          <p:cNvPr id="30" name="Chart 29"/>
          <p:cNvGraphicFramePr/>
          <p:nvPr/>
        </p:nvGraphicFramePr>
        <p:xfrm>
          <a:off x="7880350" y="1773585"/>
          <a:ext cx="3451304" cy="2980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p:nvPr/>
        </p:nvGraphicFramePr>
        <p:xfrm>
          <a:off x="863521" y="1773585"/>
          <a:ext cx="3451304" cy="2980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p:cNvGraphicFramePr/>
          <p:nvPr/>
        </p:nvGraphicFramePr>
        <p:xfrm>
          <a:off x="4407840" y="1773585"/>
          <a:ext cx="3451304" cy="2980636"/>
        </p:xfrm>
        <a:graphic>
          <a:graphicData uri="http://schemas.openxmlformats.org/drawingml/2006/chart">
            <c:chart xmlns:c="http://schemas.openxmlformats.org/drawingml/2006/chart" xmlns:r="http://schemas.openxmlformats.org/officeDocument/2006/relationships" r:id="rId5"/>
          </a:graphicData>
        </a:graphic>
      </p:graphicFrame>
      <p:sp>
        <p:nvSpPr>
          <p:cNvPr id="46" name="Rectangle: Rounded Corners 45"/>
          <p:cNvSpPr/>
          <p:nvPr/>
        </p:nvSpPr>
        <p:spPr>
          <a:xfrm>
            <a:off x="5032827" y="4900238"/>
            <a:ext cx="615537" cy="2258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900" dirty="0">
                <a:solidFill>
                  <a:schemeClr val="tx1"/>
                </a:solidFill>
              </a:rPr>
              <a:t>May’23</a:t>
            </a:r>
            <a:endParaRPr lang="en-US" sz="400" dirty="0">
              <a:solidFill>
                <a:schemeClr val="tx1"/>
              </a:solidFill>
            </a:endParaRPr>
          </a:p>
        </p:txBody>
      </p:sp>
      <p:sp>
        <p:nvSpPr>
          <p:cNvPr id="47" name="Rectangle: Rounded Corners 46"/>
          <p:cNvSpPr/>
          <p:nvPr/>
        </p:nvSpPr>
        <p:spPr>
          <a:xfrm>
            <a:off x="4964793" y="4986462"/>
            <a:ext cx="68741" cy="10536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en-US" sz="600" dirty="0">
              <a:solidFill>
                <a:schemeClr val="bg1"/>
              </a:solidFill>
            </a:endParaRPr>
          </a:p>
        </p:txBody>
      </p:sp>
      <p:sp>
        <p:nvSpPr>
          <p:cNvPr id="48" name="Rectangle: Rounded Corners 47"/>
          <p:cNvSpPr/>
          <p:nvPr/>
        </p:nvSpPr>
        <p:spPr>
          <a:xfrm>
            <a:off x="3822336" y="4900238"/>
            <a:ext cx="615537" cy="2258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900" dirty="0">
                <a:solidFill>
                  <a:schemeClr val="tx1"/>
                </a:solidFill>
              </a:rPr>
              <a:t>May’22</a:t>
            </a:r>
            <a:endParaRPr lang="en-US" sz="400" dirty="0">
              <a:solidFill>
                <a:schemeClr val="tx1"/>
              </a:solidFill>
            </a:endParaRPr>
          </a:p>
        </p:txBody>
      </p:sp>
      <p:sp>
        <p:nvSpPr>
          <p:cNvPr id="49" name="Rectangle: Rounded Corners 48"/>
          <p:cNvSpPr/>
          <p:nvPr/>
        </p:nvSpPr>
        <p:spPr>
          <a:xfrm>
            <a:off x="3754302" y="4986462"/>
            <a:ext cx="68741" cy="10536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en-US" sz="600" dirty="0">
              <a:solidFill>
                <a:schemeClr val="bg1"/>
              </a:solidFill>
            </a:endParaRPr>
          </a:p>
        </p:txBody>
      </p:sp>
      <p:sp>
        <p:nvSpPr>
          <p:cNvPr id="2" name="Rectangle: Rounded Corners 1"/>
          <p:cNvSpPr/>
          <p:nvPr/>
        </p:nvSpPr>
        <p:spPr>
          <a:xfrm>
            <a:off x="6133492" y="4908702"/>
            <a:ext cx="615537" cy="2258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900" dirty="0">
                <a:solidFill>
                  <a:schemeClr val="tx1"/>
                </a:solidFill>
              </a:rPr>
              <a:t>Aug’24</a:t>
            </a:r>
            <a:endParaRPr lang="en-US" sz="400" dirty="0">
              <a:solidFill>
                <a:schemeClr val="tx1"/>
              </a:solidFill>
            </a:endParaRPr>
          </a:p>
        </p:txBody>
      </p:sp>
      <p:sp>
        <p:nvSpPr>
          <p:cNvPr id="3" name="Rectangle: Rounded Corners 2"/>
          <p:cNvSpPr/>
          <p:nvPr/>
        </p:nvSpPr>
        <p:spPr>
          <a:xfrm>
            <a:off x="6065458" y="4994926"/>
            <a:ext cx="68741" cy="105360"/>
          </a:xfrm>
          <a:prstGeom prst="roundRect">
            <a:avLst>
              <a:gd name="adj" fmla="val 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en-US" sz="600" dirty="0">
              <a:solidFill>
                <a:schemeClr val="bg1"/>
              </a:solidFill>
            </a:endParaRPr>
          </a:p>
        </p:txBody>
      </p:sp>
      <p:sp>
        <p:nvSpPr>
          <p:cNvPr id="4" name="文本框 14"/>
          <p:cNvSpPr txBox="1"/>
          <p:nvPr/>
        </p:nvSpPr>
        <p:spPr>
          <a:xfrm>
            <a:off x="886727" y="5544465"/>
            <a:ext cx="5871217" cy="523220"/>
          </a:xfrm>
          <a:prstGeom prst="rect">
            <a:avLst/>
          </a:prstGeom>
          <a:noFill/>
        </p:spPr>
        <p:txBody>
          <a:bodyPr wrap="square" rtlCol="0">
            <a:spAutoFit/>
          </a:bodyPr>
          <a:lstStyle/>
          <a:p>
            <a:pPr>
              <a:spcAft>
                <a:spcPts val="600"/>
              </a:spcAft>
              <a:defRPr/>
            </a:pPr>
            <a:r>
              <a:rPr lang="en-US" altLang="zh-CN" sz="1200" b="1" dirty="0">
                <a:solidFill>
                  <a:srgbClr val="00338D"/>
                </a:solidFill>
              </a:rPr>
              <a:t>Sources: </a:t>
            </a:r>
            <a:r>
              <a:rPr lang="en-US" altLang="zh-CN" sz="1100" dirty="0">
                <a:solidFill>
                  <a:srgbClr val="00338D"/>
                </a:solidFill>
              </a:rPr>
              <a:t>CBN Exchange Rates by Currency</a:t>
            </a:r>
          </a:p>
          <a:p>
            <a:pPr marL="685800">
              <a:spcAft>
                <a:spcPts val="600"/>
              </a:spcAft>
              <a:defRPr/>
            </a:pPr>
            <a:r>
              <a:rPr kumimoji="0" lang="en-US" altLang="zh-CN" sz="1100" b="0" i="0" u="none" strike="noStrike" kern="1200" cap="none" spc="0" normalizeH="0" baseline="0" noProof="0" dirty="0">
                <a:ln>
                  <a:noFill/>
                </a:ln>
                <a:solidFill>
                  <a:srgbClr val="00338D"/>
                </a:solidFill>
                <a:effectLst/>
                <a:uLnTx/>
                <a:uFillTx/>
                <a:ea typeface="+mn-ea"/>
                <a:cs typeface="+mn-cs"/>
              </a:rPr>
              <a:t>NBS CPI Reports</a:t>
            </a:r>
            <a:endParaRPr kumimoji="0" lang="en-US" altLang="zh-CN" sz="1100" b="0" i="0" u="none" strike="noStrike" kern="1200" cap="none" spc="0" normalizeH="0" baseline="0" noProof="0" dirty="0">
              <a:ln>
                <a:noFill/>
              </a:ln>
              <a:solidFill>
                <a:srgbClr val="000000"/>
              </a:solidFill>
              <a:effectLst/>
              <a:uLnTx/>
              <a:uFillTx/>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364371" y="281364"/>
            <a:ext cx="11285762"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defRPr/>
            </a:pPr>
            <a:r>
              <a:rPr lang="en-US" sz="4000" b="1" dirty="0">
                <a:latin typeface="+mn-lt"/>
              </a:rPr>
              <a:t>Challenges in balancing growth and stability...</a:t>
            </a:r>
            <a:endParaRPr kumimoji="0" lang="en-GB" sz="4000" b="1" i="0" u="none" strike="noStrike" kern="1200" cap="none" spc="0" normalizeH="0" baseline="0" noProof="0" dirty="0">
              <a:ln>
                <a:noFill/>
              </a:ln>
              <a:solidFill>
                <a:srgbClr val="00338D"/>
              </a:solidFill>
              <a:effectLst/>
              <a:uLnTx/>
              <a:uFillTx/>
              <a:latin typeface="+mn-lt"/>
              <a:ea typeface="+mj-ea"/>
              <a:cs typeface="+mj-cs"/>
            </a:endParaRPr>
          </a:p>
        </p:txBody>
      </p:sp>
      <p:grpSp>
        <p:nvGrpSpPr>
          <p:cNvPr id="94" name="Group 93"/>
          <p:cNvGrpSpPr/>
          <p:nvPr/>
        </p:nvGrpSpPr>
        <p:grpSpPr>
          <a:xfrm>
            <a:off x="445025" y="1390295"/>
            <a:ext cx="4956720" cy="768198"/>
            <a:chOff x="426975" y="1202603"/>
            <a:chExt cx="8875298" cy="1097280"/>
          </a:xfrm>
          <a:solidFill>
            <a:schemeClr val="accent2"/>
          </a:solidFill>
        </p:grpSpPr>
        <p:sp>
          <p:nvSpPr>
            <p:cNvPr id="95" name="Rectangle 94"/>
            <p:cNvSpPr>
              <a:spLocks noChangeArrowheads="1"/>
            </p:cNvSpPr>
            <p:nvPr/>
          </p:nvSpPr>
          <p:spPr bwMode="auto">
            <a:xfrm>
              <a:off x="1562101" y="1202603"/>
              <a:ext cx="7740172"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Resource dependence</a:t>
              </a:r>
            </a:p>
          </p:txBody>
        </p:sp>
        <p:sp>
          <p:nvSpPr>
            <p:cNvPr id="96" name="Rectangle 95"/>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b="1" i="0" u="none" strike="noStrike" kern="0" cap="none" spc="0" normalizeH="0" baseline="0" noProof="0" dirty="0">
                  <a:ln>
                    <a:noFill/>
                  </a:ln>
                  <a:solidFill>
                    <a:srgbClr val="FFFFFF"/>
                  </a:solidFill>
                  <a:effectLst/>
                  <a:uLnTx/>
                  <a:uFillTx/>
                  <a:latin typeface="Arial" panose="020B0604020202020204"/>
                  <a:ea typeface="+mn-ea"/>
                  <a:cs typeface="+mn-cs"/>
                </a:rPr>
                <a:t>1</a:t>
              </a:r>
            </a:p>
          </p:txBody>
        </p:sp>
      </p:grpSp>
      <p:grpSp>
        <p:nvGrpSpPr>
          <p:cNvPr id="118" name="Group 117"/>
          <p:cNvGrpSpPr/>
          <p:nvPr/>
        </p:nvGrpSpPr>
        <p:grpSpPr>
          <a:xfrm>
            <a:off x="445021" y="2455033"/>
            <a:ext cx="4956720" cy="768199"/>
            <a:chOff x="426975" y="1202603"/>
            <a:chExt cx="8875298" cy="1097280"/>
          </a:xfrm>
          <a:solidFill>
            <a:schemeClr val="accent2"/>
          </a:solidFill>
        </p:grpSpPr>
        <p:sp>
          <p:nvSpPr>
            <p:cNvPr id="119" name="Rectangle 118"/>
            <p:cNvSpPr>
              <a:spLocks noChangeArrowheads="1"/>
            </p:cNvSpPr>
            <p:nvPr/>
          </p:nvSpPr>
          <p:spPr bwMode="auto">
            <a:xfrm>
              <a:off x="1562101" y="1202603"/>
              <a:ext cx="7740172"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Low levels of local production</a:t>
              </a:r>
            </a:p>
          </p:txBody>
        </p:sp>
        <p:sp>
          <p:nvSpPr>
            <p:cNvPr id="120" name="Rectangle 119"/>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b="1" kern="0" dirty="0">
                  <a:solidFill>
                    <a:srgbClr val="FFFFFF"/>
                  </a:solidFill>
                  <a:latin typeface="Arial" panose="020B0604020202020204"/>
                </a:rPr>
                <a:t>2</a:t>
              </a:r>
              <a:endParaRPr kumimoji="0" lang="en-GB"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21" name="Group 120"/>
          <p:cNvGrpSpPr/>
          <p:nvPr/>
        </p:nvGrpSpPr>
        <p:grpSpPr>
          <a:xfrm>
            <a:off x="441855" y="3602061"/>
            <a:ext cx="4956720" cy="857301"/>
            <a:chOff x="426975" y="1202603"/>
            <a:chExt cx="8875298" cy="1097280"/>
          </a:xfrm>
          <a:solidFill>
            <a:schemeClr val="accent2"/>
          </a:solidFill>
        </p:grpSpPr>
        <p:sp>
          <p:nvSpPr>
            <p:cNvPr id="122" name="Rectangle 121"/>
            <p:cNvSpPr>
              <a:spLocks noChangeArrowheads="1"/>
            </p:cNvSpPr>
            <p:nvPr/>
          </p:nvSpPr>
          <p:spPr bwMode="auto">
            <a:xfrm>
              <a:off x="1562101" y="1202603"/>
              <a:ext cx="7740172"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Exchange rate volatility</a:t>
              </a:r>
            </a:p>
          </p:txBody>
        </p:sp>
        <p:sp>
          <p:nvSpPr>
            <p:cNvPr id="123" name="Rectangle 122"/>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b="1" kern="0" dirty="0">
                  <a:solidFill>
                    <a:srgbClr val="FFFFFF"/>
                  </a:solidFill>
                  <a:latin typeface="Arial" panose="020B0604020202020204"/>
                </a:rPr>
                <a:t>3</a:t>
              </a:r>
              <a:endParaRPr kumimoji="0" lang="en-GB"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24" name="Group 123"/>
          <p:cNvGrpSpPr/>
          <p:nvPr/>
        </p:nvGrpSpPr>
        <p:grpSpPr>
          <a:xfrm>
            <a:off x="445017" y="4872365"/>
            <a:ext cx="4956720" cy="768199"/>
            <a:chOff x="426975" y="1202603"/>
            <a:chExt cx="8875298" cy="1097280"/>
          </a:xfrm>
          <a:solidFill>
            <a:schemeClr val="accent2"/>
          </a:solidFill>
        </p:grpSpPr>
        <p:sp>
          <p:nvSpPr>
            <p:cNvPr id="125" name="Rectangle 124"/>
            <p:cNvSpPr>
              <a:spLocks noChangeArrowheads="1"/>
            </p:cNvSpPr>
            <p:nvPr/>
          </p:nvSpPr>
          <p:spPr bwMode="auto">
            <a:xfrm>
              <a:off x="1562101" y="1202603"/>
              <a:ext cx="7740172"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Debt sustainability</a:t>
              </a:r>
            </a:p>
          </p:txBody>
        </p:sp>
        <p:sp>
          <p:nvSpPr>
            <p:cNvPr id="126" name="Rectangle 125"/>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srgbClr val="FFFFFF"/>
                  </a:solidFill>
                  <a:effectLst/>
                  <a:uLnTx/>
                  <a:uFillTx/>
                  <a:latin typeface="Arial" panose="020B0604020202020204"/>
                  <a:ea typeface="+mn-ea"/>
                  <a:cs typeface="+mn-cs"/>
                </a:rPr>
                <a:t>4</a:t>
              </a:r>
              <a:endParaRPr kumimoji="0" lang="en-GB"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27" name="Group 126"/>
          <p:cNvGrpSpPr/>
          <p:nvPr/>
        </p:nvGrpSpPr>
        <p:grpSpPr>
          <a:xfrm>
            <a:off x="6231465" y="1390295"/>
            <a:ext cx="5257802" cy="768198"/>
            <a:chOff x="426975" y="1202603"/>
            <a:chExt cx="9414401" cy="1097280"/>
          </a:xfrm>
          <a:solidFill>
            <a:schemeClr val="accent2"/>
          </a:solidFill>
        </p:grpSpPr>
        <p:sp>
          <p:nvSpPr>
            <p:cNvPr id="128" name="Rectangle 127"/>
            <p:cNvSpPr>
              <a:spLocks noChangeArrowheads="1"/>
            </p:cNvSpPr>
            <p:nvPr/>
          </p:nvSpPr>
          <p:spPr bwMode="auto">
            <a:xfrm>
              <a:off x="1562101" y="1202603"/>
              <a:ext cx="8279275"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High inflation and unemployment </a:t>
              </a:r>
            </a:p>
          </p:txBody>
        </p:sp>
        <p:sp>
          <p:nvSpPr>
            <p:cNvPr id="129" name="Rectangle 128"/>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srgbClr val="FFFFFF"/>
                  </a:solidFill>
                  <a:effectLst/>
                  <a:uLnTx/>
                  <a:uFillTx/>
                  <a:latin typeface="Arial" panose="020B0604020202020204"/>
                  <a:ea typeface="+mn-ea"/>
                  <a:cs typeface="+mn-cs"/>
                </a:rPr>
                <a:t>5</a:t>
              </a:r>
              <a:endParaRPr kumimoji="0" lang="en-GB"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30" name="Group 129"/>
          <p:cNvGrpSpPr/>
          <p:nvPr/>
        </p:nvGrpSpPr>
        <p:grpSpPr>
          <a:xfrm>
            <a:off x="6231453" y="2455033"/>
            <a:ext cx="5257814" cy="768199"/>
            <a:chOff x="426975" y="1202603"/>
            <a:chExt cx="8875298" cy="1097280"/>
          </a:xfrm>
          <a:solidFill>
            <a:schemeClr val="accent2"/>
          </a:solidFill>
        </p:grpSpPr>
        <p:sp>
          <p:nvSpPr>
            <p:cNvPr id="131" name="Rectangle 130"/>
            <p:cNvSpPr>
              <a:spLocks noChangeArrowheads="1"/>
            </p:cNvSpPr>
            <p:nvPr/>
          </p:nvSpPr>
          <p:spPr bwMode="auto">
            <a:xfrm>
              <a:off x="1562101" y="1202603"/>
              <a:ext cx="7740172"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Low labour productivity</a:t>
              </a:r>
            </a:p>
          </p:txBody>
        </p:sp>
        <p:sp>
          <p:nvSpPr>
            <p:cNvPr id="132" name="Rectangle 131"/>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srgbClr val="FFFFFF"/>
                  </a:solidFill>
                  <a:effectLst/>
                  <a:uLnTx/>
                  <a:uFillTx/>
                  <a:latin typeface="Arial" panose="020B0604020202020204"/>
                  <a:ea typeface="+mn-ea"/>
                  <a:cs typeface="+mn-cs"/>
                </a:rPr>
                <a:t>6</a:t>
              </a:r>
              <a:endParaRPr kumimoji="0" lang="en-GB"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33" name="Group 132"/>
          <p:cNvGrpSpPr/>
          <p:nvPr/>
        </p:nvGrpSpPr>
        <p:grpSpPr>
          <a:xfrm>
            <a:off x="6228295" y="3602061"/>
            <a:ext cx="5260972" cy="857301"/>
            <a:chOff x="426975" y="1202603"/>
            <a:chExt cx="8875298" cy="1097280"/>
          </a:xfrm>
          <a:solidFill>
            <a:schemeClr val="accent2"/>
          </a:solidFill>
        </p:grpSpPr>
        <p:sp>
          <p:nvSpPr>
            <p:cNvPr id="134" name="Rectangle 133"/>
            <p:cNvSpPr>
              <a:spLocks noChangeArrowheads="1"/>
            </p:cNvSpPr>
            <p:nvPr/>
          </p:nvSpPr>
          <p:spPr bwMode="auto">
            <a:xfrm>
              <a:off x="1562101" y="1202603"/>
              <a:ext cx="7740172"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Policy inconsistency</a:t>
              </a:r>
            </a:p>
          </p:txBody>
        </p:sp>
        <p:sp>
          <p:nvSpPr>
            <p:cNvPr id="135" name="Rectangle 134"/>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b="1" i="0" u="none" strike="noStrike" kern="0" cap="none" spc="0" normalizeH="0" baseline="0" noProof="0" dirty="0">
                  <a:ln>
                    <a:noFill/>
                  </a:ln>
                  <a:solidFill>
                    <a:srgbClr val="FFFFFF"/>
                  </a:solidFill>
                  <a:effectLst/>
                  <a:uLnTx/>
                  <a:uFillTx/>
                  <a:latin typeface="Arial" panose="020B0604020202020204"/>
                  <a:ea typeface="+mn-ea"/>
                  <a:cs typeface="+mn-cs"/>
                </a:rPr>
                <a:t>7</a:t>
              </a:r>
            </a:p>
          </p:txBody>
        </p:sp>
      </p:grpSp>
      <p:grpSp>
        <p:nvGrpSpPr>
          <p:cNvPr id="136" name="Group 135"/>
          <p:cNvGrpSpPr/>
          <p:nvPr/>
        </p:nvGrpSpPr>
        <p:grpSpPr>
          <a:xfrm>
            <a:off x="6231457" y="4872363"/>
            <a:ext cx="5257810" cy="768199"/>
            <a:chOff x="426975" y="1202603"/>
            <a:chExt cx="8875298" cy="1097280"/>
          </a:xfrm>
          <a:solidFill>
            <a:schemeClr val="accent2"/>
          </a:solidFill>
        </p:grpSpPr>
        <p:sp>
          <p:nvSpPr>
            <p:cNvPr id="137" name="Rectangle 136"/>
            <p:cNvSpPr>
              <a:spLocks noChangeArrowheads="1"/>
            </p:cNvSpPr>
            <p:nvPr/>
          </p:nvSpPr>
          <p:spPr bwMode="auto">
            <a:xfrm>
              <a:off x="1562101" y="1202603"/>
              <a:ext cx="7740172" cy="1097280"/>
            </a:xfrm>
            <a:prstGeom prst="rect">
              <a:avLst/>
            </a:prstGeom>
            <a:grpFill/>
            <a:ln w="12700" cap="rnd" cmpd="sng" algn="ctr">
              <a:noFill/>
              <a:prstDash val="solid"/>
            </a:ln>
            <a:effectLst/>
          </p:spPr>
          <p:txBody>
            <a:bodyPr lIns="182880" tIns="91440" rIns="18288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100" b="1" i="0" u="none" strike="noStrike" kern="0" cap="none" spc="0" normalizeH="0" baseline="0" noProof="0" dirty="0">
                  <a:ln>
                    <a:noFill/>
                  </a:ln>
                  <a:solidFill>
                    <a:srgbClr val="FFFFFF"/>
                  </a:solidFill>
                  <a:effectLst/>
                  <a:uLnTx/>
                  <a:uFillTx/>
                  <a:latin typeface="Arial" panose="020B0604020202020204"/>
                  <a:ea typeface="+mn-ea"/>
                  <a:cs typeface="+mn-cs"/>
                </a:rPr>
                <a:t>Implementation discipline</a:t>
              </a:r>
            </a:p>
          </p:txBody>
        </p:sp>
        <p:sp>
          <p:nvSpPr>
            <p:cNvPr id="138" name="Rectangle 137"/>
            <p:cNvSpPr>
              <a:spLocks noChangeArrowheads="1"/>
            </p:cNvSpPr>
            <p:nvPr/>
          </p:nvSpPr>
          <p:spPr bwMode="auto">
            <a:xfrm>
              <a:off x="426975" y="1202603"/>
              <a:ext cx="957326" cy="1097280"/>
            </a:xfrm>
            <a:prstGeom prst="rect">
              <a:avLst/>
            </a:prstGeom>
            <a:grpFill/>
            <a:ln w="12700" cap="rnd" cmpd="sng" algn="ctr">
              <a:noFill/>
              <a:prstDash val="solid"/>
            </a:ln>
            <a:effectLst/>
          </p:spPr>
          <p:txBody>
            <a:bodyPr lIns="62656" tIns="46992" rIns="62656" bIns="46992"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b="1" i="0" u="none" strike="noStrike" kern="0" cap="none" spc="0" normalizeH="0" baseline="0" noProof="0" dirty="0">
                  <a:ln>
                    <a:noFill/>
                  </a:ln>
                  <a:solidFill>
                    <a:srgbClr val="FFFFFF"/>
                  </a:solidFill>
                  <a:effectLst/>
                  <a:uLnTx/>
                  <a:uFillTx/>
                  <a:latin typeface="Arial" panose="020B0604020202020204"/>
                  <a:ea typeface="+mn-ea"/>
                  <a:cs typeface="+mn-cs"/>
                </a:rPr>
                <a:t>8</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995363" y="466876"/>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defRPr/>
            </a:pPr>
            <a:r>
              <a:rPr lang="en-US" sz="4000" b="1" dirty="0">
                <a:latin typeface="+mn-lt"/>
              </a:rPr>
              <a:t>Some current reforms…</a:t>
            </a:r>
            <a:endParaRPr kumimoji="0" lang="en-GB" sz="4000" b="1" i="0" u="none" strike="noStrike" kern="1200" cap="none" spc="0" normalizeH="0" baseline="0" noProof="0" dirty="0">
              <a:ln>
                <a:noFill/>
              </a:ln>
              <a:solidFill>
                <a:srgbClr val="00338D"/>
              </a:solidFill>
              <a:effectLst/>
              <a:uLnTx/>
              <a:uFillTx/>
              <a:latin typeface="+mn-lt"/>
              <a:ea typeface="+mj-ea"/>
              <a:cs typeface="+mj-cs"/>
            </a:endParaRPr>
          </a:p>
        </p:txBody>
      </p:sp>
      <p:grpSp>
        <p:nvGrpSpPr>
          <p:cNvPr id="5" name="Group 4"/>
          <p:cNvGrpSpPr/>
          <p:nvPr/>
        </p:nvGrpSpPr>
        <p:grpSpPr>
          <a:xfrm>
            <a:off x="1444271" y="2841862"/>
            <a:ext cx="9640261" cy="1754765"/>
            <a:chOff x="870009" y="2737991"/>
            <a:chExt cx="7706659" cy="1450221"/>
          </a:xfrm>
        </p:grpSpPr>
        <p:grpSp>
          <p:nvGrpSpPr>
            <p:cNvPr id="6" name="Group 5"/>
            <p:cNvGrpSpPr/>
            <p:nvPr/>
          </p:nvGrpSpPr>
          <p:grpSpPr>
            <a:xfrm>
              <a:off x="1934772" y="2740056"/>
              <a:ext cx="1300222" cy="1448156"/>
              <a:chOff x="2338841" y="2704516"/>
              <a:chExt cx="1821092" cy="1875560"/>
            </a:xfrm>
          </p:grpSpPr>
          <p:grpSp>
            <p:nvGrpSpPr>
              <p:cNvPr id="62" name="Group 61"/>
              <p:cNvGrpSpPr/>
              <p:nvPr/>
            </p:nvGrpSpPr>
            <p:grpSpPr>
              <a:xfrm>
                <a:off x="2338841" y="2704516"/>
                <a:ext cx="1488141" cy="1511213"/>
                <a:chOff x="877639" y="2615750"/>
                <a:chExt cx="1700141" cy="1726501"/>
              </a:xfrm>
            </p:grpSpPr>
            <p:sp>
              <p:nvSpPr>
                <p:cNvPr id="64" name="Oval 63"/>
                <p:cNvSpPr/>
                <p:nvPr/>
              </p:nvSpPr>
              <p:spPr>
                <a:xfrm>
                  <a:off x="877639" y="2615750"/>
                  <a:ext cx="1700141" cy="1726501"/>
                </a:xfrm>
                <a:prstGeom prst="ellipse">
                  <a:avLst/>
                </a:prstGeom>
                <a:solidFill>
                  <a:schemeClr val="bg1">
                    <a:lumMod val="9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5" name="Arc 64"/>
                <p:cNvSpPr/>
                <p:nvPr/>
              </p:nvSpPr>
              <p:spPr>
                <a:xfrm flipV="1">
                  <a:off x="877639" y="2615750"/>
                  <a:ext cx="1700141" cy="1726501"/>
                </a:xfrm>
                <a:prstGeom prst="arc">
                  <a:avLst>
                    <a:gd name="adj1" fmla="val 10785620"/>
                    <a:gd name="adj2" fmla="val 0"/>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3" name="Rectangle: Top Corners Rounded 62"/>
              <p:cNvSpPr/>
              <p:nvPr/>
            </p:nvSpPr>
            <p:spPr>
              <a:xfrm rot="8100000">
                <a:off x="2907523" y="3245564"/>
                <a:ext cx="1252410" cy="1334512"/>
              </a:xfrm>
              <a:prstGeom prst="round2SameRect">
                <a:avLst>
                  <a:gd name="adj1" fmla="val 50000"/>
                  <a:gd name="adj2" fmla="val 0"/>
                </a:avLst>
              </a:prstGeom>
              <a:gradFill>
                <a:gsLst>
                  <a:gs pos="0">
                    <a:schemeClr val="bg1">
                      <a:alpha val="15000"/>
                    </a:schemeClr>
                  </a:gs>
                  <a:gs pos="100000">
                    <a:schemeClr val="tx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8" name="Group 7"/>
            <p:cNvGrpSpPr/>
            <p:nvPr/>
          </p:nvGrpSpPr>
          <p:grpSpPr>
            <a:xfrm>
              <a:off x="7274184" y="2740054"/>
              <a:ext cx="1302484" cy="1446092"/>
              <a:chOff x="9839005" y="2704514"/>
              <a:chExt cx="1824261" cy="1872888"/>
            </a:xfrm>
          </p:grpSpPr>
          <p:grpSp>
            <p:nvGrpSpPr>
              <p:cNvPr id="58" name="Group 57"/>
              <p:cNvGrpSpPr/>
              <p:nvPr/>
            </p:nvGrpSpPr>
            <p:grpSpPr>
              <a:xfrm>
                <a:off x="9839005" y="2704514"/>
                <a:ext cx="1488141" cy="1511213"/>
                <a:chOff x="877639" y="2615750"/>
                <a:chExt cx="1700141" cy="1726501"/>
              </a:xfrm>
            </p:grpSpPr>
            <p:sp>
              <p:nvSpPr>
                <p:cNvPr id="60" name="Oval 59"/>
                <p:cNvSpPr/>
                <p:nvPr/>
              </p:nvSpPr>
              <p:spPr>
                <a:xfrm>
                  <a:off x="877639" y="2615750"/>
                  <a:ext cx="1700141" cy="1726501"/>
                </a:xfrm>
                <a:prstGeom prst="ellipse">
                  <a:avLst/>
                </a:prstGeom>
                <a:solidFill>
                  <a:schemeClr val="bg1">
                    <a:lumMod val="9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Arc 60"/>
                <p:cNvSpPr/>
                <p:nvPr/>
              </p:nvSpPr>
              <p:spPr>
                <a:xfrm>
                  <a:off x="877639" y="2615750"/>
                  <a:ext cx="1700141" cy="1726501"/>
                </a:xfrm>
                <a:prstGeom prst="arc">
                  <a:avLst>
                    <a:gd name="adj1" fmla="val 10785620"/>
                    <a:gd name="adj2" fmla="val 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9" name="Rectangle: Top Corners Rounded 58"/>
              <p:cNvSpPr/>
              <p:nvPr/>
            </p:nvSpPr>
            <p:spPr>
              <a:xfrm rot="8100000">
                <a:off x="10410856" y="3242890"/>
                <a:ext cx="1252410" cy="1334512"/>
              </a:xfrm>
              <a:prstGeom prst="round2SameRect">
                <a:avLst>
                  <a:gd name="adj1" fmla="val 50000"/>
                  <a:gd name="adj2" fmla="val 0"/>
                </a:avLst>
              </a:prstGeom>
              <a:gradFill>
                <a:gsLst>
                  <a:gs pos="0">
                    <a:schemeClr val="bg1">
                      <a:alpha val="15000"/>
                    </a:schemeClr>
                  </a:gs>
                  <a:gs pos="100000">
                    <a:schemeClr val="tx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 name="Group 1"/>
            <p:cNvGrpSpPr/>
            <p:nvPr/>
          </p:nvGrpSpPr>
          <p:grpSpPr>
            <a:xfrm>
              <a:off x="6202257" y="2737991"/>
              <a:ext cx="1300222" cy="1448156"/>
              <a:chOff x="8338640" y="2701842"/>
              <a:chExt cx="1821092" cy="1875560"/>
            </a:xfrm>
          </p:grpSpPr>
          <p:grpSp>
            <p:nvGrpSpPr>
              <p:cNvPr id="54" name="Group 53"/>
              <p:cNvGrpSpPr/>
              <p:nvPr/>
            </p:nvGrpSpPr>
            <p:grpSpPr>
              <a:xfrm>
                <a:off x="8338640" y="2701842"/>
                <a:ext cx="1488141" cy="1511213"/>
                <a:chOff x="877639" y="2615750"/>
                <a:chExt cx="1700141" cy="1726501"/>
              </a:xfrm>
            </p:grpSpPr>
            <p:sp>
              <p:nvSpPr>
                <p:cNvPr id="56" name="Oval 55"/>
                <p:cNvSpPr/>
                <p:nvPr/>
              </p:nvSpPr>
              <p:spPr>
                <a:xfrm>
                  <a:off x="877639" y="2615750"/>
                  <a:ext cx="1700141" cy="1726501"/>
                </a:xfrm>
                <a:prstGeom prst="ellipse">
                  <a:avLst/>
                </a:prstGeom>
                <a:solidFill>
                  <a:schemeClr val="bg1">
                    <a:lumMod val="9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Arc 56"/>
                <p:cNvSpPr/>
                <p:nvPr/>
              </p:nvSpPr>
              <p:spPr>
                <a:xfrm flipV="1">
                  <a:off x="877639" y="2615750"/>
                  <a:ext cx="1700141" cy="1726501"/>
                </a:xfrm>
                <a:prstGeom prst="arc">
                  <a:avLst>
                    <a:gd name="adj1" fmla="val 10785620"/>
                    <a:gd name="adj2" fmla="val 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5" name="Rectangle: Top Corners Rounded 54"/>
              <p:cNvSpPr/>
              <p:nvPr/>
            </p:nvSpPr>
            <p:spPr>
              <a:xfrm rot="8100000">
                <a:off x="8907322" y="3242890"/>
                <a:ext cx="1252410" cy="1334512"/>
              </a:xfrm>
              <a:prstGeom prst="round2SameRect">
                <a:avLst>
                  <a:gd name="adj1" fmla="val 50000"/>
                  <a:gd name="adj2" fmla="val 0"/>
                </a:avLst>
              </a:prstGeom>
              <a:gradFill>
                <a:gsLst>
                  <a:gs pos="0">
                    <a:schemeClr val="bg1">
                      <a:alpha val="15000"/>
                    </a:schemeClr>
                  </a:gs>
                  <a:gs pos="100000">
                    <a:schemeClr val="tx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0" name="Group 9"/>
            <p:cNvGrpSpPr/>
            <p:nvPr/>
          </p:nvGrpSpPr>
          <p:grpSpPr>
            <a:xfrm>
              <a:off x="5139755" y="2740055"/>
              <a:ext cx="1302484" cy="1446092"/>
              <a:chOff x="6847331" y="2704515"/>
              <a:chExt cx="1824261" cy="1872888"/>
            </a:xfrm>
          </p:grpSpPr>
          <p:grpSp>
            <p:nvGrpSpPr>
              <p:cNvPr id="43" name="Group 42"/>
              <p:cNvGrpSpPr/>
              <p:nvPr/>
            </p:nvGrpSpPr>
            <p:grpSpPr>
              <a:xfrm>
                <a:off x="6847331" y="2704515"/>
                <a:ext cx="1488141" cy="1511213"/>
                <a:chOff x="877639" y="2615750"/>
                <a:chExt cx="1700141" cy="1726501"/>
              </a:xfrm>
            </p:grpSpPr>
            <p:sp>
              <p:nvSpPr>
                <p:cNvPr id="45" name="Oval 44"/>
                <p:cNvSpPr/>
                <p:nvPr/>
              </p:nvSpPr>
              <p:spPr>
                <a:xfrm>
                  <a:off x="877639" y="2615750"/>
                  <a:ext cx="1700141" cy="1726501"/>
                </a:xfrm>
                <a:prstGeom prst="ellipse">
                  <a:avLst/>
                </a:prstGeom>
                <a:solidFill>
                  <a:schemeClr val="bg1">
                    <a:lumMod val="9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Arc 51"/>
                <p:cNvSpPr/>
                <p:nvPr/>
              </p:nvSpPr>
              <p:spPr>
                <a:xfrm>
                  <a:off x="877639" y="2615750"/>
                  <a:ext cx="1700141" cy="1726501"/>
                </a:xfrm>
                <a:prstGeom prst="arc">
                  <a:avLst>
                    <a:gd name="adj1" fmla="val 10785620"/>
                    <a:gd name="adj2" fmla="val 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4" name="Rectangle: Top Corners Rounded 43"/>
              <p:cNvSpPr/>
              <p:nvPr/>
            </p:nvSpPr>
            <p:spPr>
              <a:xfrm rot="8100000">
                <a:off x="7419182" y="3242891"/>
                <a:ext cx="1252410" cy="1334512"/>
              </a:xfrm>
              <a:prstGeom prst="round2SameRect">
                <a:avLst>
                  <a:gd name="adj1" fmla="val 50000"/>
                  <a:gd name="adj2" fmla="val 0"/>
                </a:avLst>
              </a:prstGeom>
              <a:gradFill>
                <a:gsLst>
                  <a:gs pos="0">
                    <a:schemeClr val="bg1">
                      <a:alpha val="15000"/>
                    </a:schemeClr>
                  </a:gs>
                  <a:gs pos="100000">
                    <a:schemeClr val="tx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1" name="Group 10"/>
            <p:cNvGrpSpPr/>
            <p:nvPr/>
          </p:nvGrpSpPr>
          <p:grpSpPr>
            <a:xfrm>
              <a:off x="4069200" y="2740055"/>
              <a:ext cx="1300222" cy="1448156"/>
              <a:chOff x="5350134" y="2704515"/>
              <a:chExt cx="1821092" cy="1875560"/>
            </a:xfrm>
          </p:grpSpPr>
          <p:grpSp>
            <p:nvGrpSpPr>
              <p:cNvPr id="39" name="Group 38"/>
              <p:cNvGrpSpPr/>
              <p:nvPr/>
            </p:nvGrpSpPr>
            <p:grpSpPr>
              <a:xfrm>
                <a:off x="5350134" y="2704515"/>
                <a:ext cx="1488141" cy="1511213"/>
                <a:chOff x="877639" y="2615750"/>
                <a:chExt cx="1700141" cy="1726501"/>
              </a:xfrm>
            </p:grpSpPr>
            <p:sp>
              <p:nvSpPr>
                <p:cNvPr id="41" name="Oval 40"/>
                <p:cNvSpPr/>
                <p:nvPr/>
              </p:nvSpPr>
              <p:spPr>
                <a:xfrm>
                  <a:off x="877639" y="2615750"/>
                  <a:ext cx="1700141" cy="1726501"/>
                </a:xfrm>
                <a:prstGeom prst="ellipse">
                  <a:avLst/>
                </a:prstGeom>
                <a:solidFill>
                  <a:schemeClr val="bg1">
                    <a:lumMod val="9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Arc 41"/>
                <p:cNvSpPr/>
                <p:nvPr/>
              </p:nvSpPr>
              <p:spPr>
                <a:xfrm flipV="1">
                  <a:off x="877639" y="2615750"/>
                  <a:ext cx="1700141" cy="1726501"/>
                </a:xfrm>
                <a:prstGeom prst="arc">
                  <a:avLst>
                    <a:gd name="adj1" fmla="val 10785620"/>
                    <a:gd name="adj2" fmla="val 0"/>
                  </a:avLst>
                </a:prstGeom>
                <a:solidFill>
                  <a:schemeClr val="accent5"/>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0" name="Rectangle: Top Corners Rounded 39"/>
              <p:cNvSpPr/>
              <p:nvPr/>
            </p:nvSpPr>
            <p:spPr>
              <a:xfrm rot="8100000">
                <a:off x="5918816" y="3245563"/>
                <a:ext cx="1252410" cy="1334512"/>
              </a:xfrm>
              <a:prstGeom prst="round2SameRect">
                <a:avLst>
                  <a:gd name="adj1" fmla="val 50000"/>
                  <a:gd name="adj2" fmla="val 0"/>
                </a:avLst>
              </a:prstGeom>
              <a:gradFill>
                <a:gsLst>
                  <a:gs pos="0">
                    <a:schemeClr val="bg1">
                      <a:alpha val="15000"/>
                    </a:schemeClr>
                  </a:gs>
                  <a:gs pos="100000">
                    <a:schemeClr val="tx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2" name="Group 11"/>
            <p:cNvGrpSpPr/>
            <p:nvPr/>
          </p:nvGrpSpPr>
          <p:grpSpPr>
            <a:xfrm>
              <a:off x="2997274" y="2742119"/>
              <a:ext cx="1302484" cy="1446092"/>
              <a:chOff x="3858826" y="2707188"/>
              <a:chExt cx="1824260" cy="1872888"/>
            </a:xfrm>
          </p:grpSpPr>
          <p:grpSp>
            <p:nvGrpSpPr>
              <p:cNvPr id="33" name="Group 32"/>
              <p:cNvGrpSpPr/>
              <p:nvPr/>
            </p:nvGrpSpPr>
            <p:grpSpPr>
              <a:xfrm>
                <a:off x="3858826" y="2707188"/>
                <a:ext cx="1488141" cy="1511213"/>
                <a:chOff x="877639" y="2615750"/>
                <a:chExt cx="1700141" cy="1726501"/>
              </a:xfrm>
            </p:grpSpPr>
            <p:sp>
              <p:nvSpPr>
                <p:cNvPr id="35" name="Oval 34"/>
                <p:cNvSpPr/>
                <p:nvPr/>
              </p:nvSpPr>
              <p:spPr>
                <a:xfrm>
                  <a:off x="877639" y="2615750"/>
                  <a:ext cx="1700141" cy="1726501"/>
                </a:xfrm>
                <a:prstGeom prst="ellipse">
                  <a:avLst/>
                </a:prstGeom>
                <a:solidFill>
                  <a:schemeClr val="bg1">
                    <a:lumMod val="9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Arc 37"/>
                <p:cNvSpPr/>
                <p:nvPr/>
              </p:nvSpPr>
              <p:spPr>
                <a:xfrm>
                  <a:off x="877639" y="2615750"/>
                  <a:ext cx="1700141" cy="1726501"/>
                </a:xfrm>
                <a:prstGeom prst="arc">
                  <a:avLst>
                    <a:gd name="adj1" fmla="val 10785620"/>
                    <a:gd name="adj2" fmla="val 0"/>
                  </a:avLst>
                </a:prstGeom>
                <a:solidFill>
                  <a:schemeClr val="accent6"/>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4" name="Rectangle: Top Corners Rounded 33"/>
              <p:cNvSpPr/>
              <p:nvPr/>
            </p:nvSpPr>
            <p:spPr>
              <a:xfrm rot="8100000">
                <a:off x="4430676" y="3245564"/>
                <a:ext cx="1252410" cy="1334512"/>
              </a:xfrm>
              <a:prstGeom prst="round2SameRect">
                <a:avLst>
                  <a:gd name="adj1" fmla="val 50000"/>
                  <a:gd name="adj2" fmla="val 0"/>
                </a:avLst>
              </a:prstGeom>
              <a:gradFill>
                <a:gsLst>
                  <a:gs pos="0">
                    <a:schemeClr val="bg1">
                      <a:alpha val="15000"/>
                    </a:schemeClr>
                  </a:gs>
                  <a:gs pos="100000">
                    <a:schemeClr val="tx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3" name="Group 12"/>
            <p:cNvGrpSpPr/>
            <p:nvPr/>
          </p:nvGrpSpPr>
          <p:grpSpPr>
            <a:xfrm>
              <a:off x="870009" y="2742119"/>
              <a:ext cx="1302484" cy="1446092"/>
              <a:chOff x="847533" y="2707189"/>
              <a:chExt cx="1824261" cy="1872888"/>
            </a:xfrm>
          </p:grpSpPr>
          <p:grpSp>
            <p:nvGrpSpPr>
              <p:cNvPr id="4" name="Group 3"/>
              <p:cNvGrpSpPr/>
              <p:nvPr/>
            </p:nvGrpSpPr>
            <p:grpSpPr>
              <a:xfrm>
                <a:off x="847533" y="2707189"/>
                <a:ext cx="1488141" cy="1511213"/>
                <a:chOff x="877639" y="2615750"/>
                <a:chExt cx="1700141" cy="1726501"/>
              </a:xfrm>
            </p:grpSpPr>
            <p:sp>
              <p:nvSpPr>
                <p:cNvPr id="31" name="Oval 30"/>
                <p:cNvSpPr/>
                <p:nvPr/>
              </p:nvSpPr>
              <p:spPr>
                <a:xfrm>
                  <a:off x="877639" y="2615750"/>
                  <a:ext cx="1700141" cy="1726501"/>
                </a:xfrm>
                <a:prstGeom prst="ellipse">
                  <a:avLst/>
                </a:prstGeom>
                <a:solidFill>
                  <a:schemeClr val="bg1">
                    <a:lumMod val="9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Arc 31"/>
                <p:cNvSpPr/>
                <p:nvPr/>
              </p:nvSpPr>
              <p:spPr>
                <a:xfrm>
                  <a:off x="877639" y="2615750"/>
                  <a:ext cx="1700141" cy="1726501"/>
                </a:xfrm>
                <a:prstGeom prst="arc">
                  <a:avLst>
                    <a:gd name="adj1" fmla="val 10785620"/>
                    <a:gd name="adj2" fmla="val 0"/>
                  </a:avLst>
                </a:prstGeom>
                <a:solidFill>
                  <a:schemeClr val="tx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 name="Rectangle: Top Corners Rounded 6"/>
              <p:cNvSpPr/>
              <p:nvPr/>
            </p:nvSpPr>
            <p:spPr>
              <a:xfrm rot="8100000">
                <a:off x="1419384" y="3245565"/>
                <a:ext cx="1252410" cy="1334512"/>
              </a:xfrm>
              <a:prstGeom prst="round2SameRect">
                <a:avLst>
                  <a:gd name="adj1" fmla="val 50000"/>
                  <a:gd name="adj2" fmla="val 0"/>
                </a:avLst>
              </a:prstGeom>
              <a:gradFill>
                <a:gsLst>
                  <a:gs pos="0">
                    <a:schemeClr val="bg1">
                      <a:alpha val="15000"/>
                    </a:schemeClr>
                  </a:gs>
                  <a:gs pos="100000">
                    <a:schemeClr val="tx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4" name="Arc 13"/>
            <p:cNvSpPr/>
            <p:nvPr/>
          </p:nvSpPr>
          <p:spPr>
            <a:xfrm flipV="1">
              <a:off x="1927509" y="2744742"/>
              <a:ext cx="1062502" cy="1166836"/>
            </a:xfrm>
            <a:prstGeom prst="arc">
              <a:avLst>
                <a:gd name="adj1" fmla="val 10785620"/>
                <a:gd name="adj2" fmla="val 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accent1"/>
                </a:solidFill>
                <a:effectLst/>
                <a:uLnTx/>
                <a:uFillTx/>
                <a:latin typeface="Arial" panose="020B0604020202020204"/>
                <a:ea typeface="+mn-ea"/>
                <a:cs typeface="+mn-cs"/>
              </a:endParaRPr>
            </a:p>
          </p:txBody>
        </p:sp>
        <p:sp>
          <p:nvSpPr>
            <p:cNvPr id="15" name="Oval 14"/>
            <p:cNvSpPr/>
            <p:nvPr/>
          </p:nvSpPr>
          <p:spPr>
            <a:xfrm>
              <a:off x="6290943" y="2835385"/>
              <a:ext cx="885129" cy="972046"/>
            </a:xfrm>
            <a:prstGeom prst="ellipse">
              <a:avLst/>
            </a:prstGeom>
            <a:gradFill flip="none" rotWithShape="1">
              <a:gsLst>
                <a:gs pos="0">
                  <a:schemeClr val="bg1">
                    <a:lumMod val="95000"/>
                  </a:schemeClr>
                </a:gs>
                <a:gs pos="100000">
                  <a:schemeClr val="bg1"/>
                </a:gs>
              </a:gsLst>
              <a:lin ang="27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Oval 15"/>
            <p:cNvSpPr/>
            <p:nvPr/>
          </p:nvSpPr>
          <p:spPr>
            <a:xfrm>
              <a:off x="7362870" y="2837448"/>
              <a:ext cx="885129" cy="972046"/>
            </a:xfrm>
            <a:prstGeom prst="ellipse">
              <a:avLst/>
            </a:prstGeom>
            <a:gradFill flip="none" rotWithShape="1">
              <a:gsLst>
                <a:gs pos="0">
                  <a:schemeClr val="bg1">
                    <a:lumMod val="95000"/>
                  </a:schemeClr>
                </a:gs>
                <a:gs pos="100000">
                  <a:schemeClr val="bg1"/>
                </a:gs>
              </a:gsLst>
              <a:lin ang="27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p:cNvSpPr/>
            <p:nvPr/>
          </p:nvSpPr>
          <p:spPr>
            <a:xfrm>
              <a:off x="5228441" y="2837449"/>
              <a:ext cx="885129" cy="972046"/>
            </a:xfrm>
            <a:prstGeom prst="ellipse">
              <a:avLst/>
            </a:prstGeom>
            <a:gradFill flip="none" rotWithShape="1">
              <a:gsLst>
                <a:gs pos="0">
                  <a:schemeClr val="bg1">
                    <a:lumMod val="95000"/>
                  </a:schemeClr>
                </a:gs>
                <a:gs pos="100000">
                  <a:schemeClr val="bg1"/>
                </a:gs>
              </a:gsLst>
              <a:lin ang="27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Oval 17"/>
            <p:cNvSpPr/>
            <p:nvPr/>
          </p:nvSpPr>
          <p:spPr>
            <a:xfrm>
              <a:off x="4157886" y="2837449"/>
              <a:ext cx="885129" cy="972046"/>
            </a:xfrm>
            <a:prstGeom prst="ellipse">
              <a:avLst/>
            </a:prstGeom>
            <a:gradFill flip="none" rotWithShape="1">
              <a:gsLst>
                <a:gs pos="0">
                  <a:schemeClr val="bg1">
                    <a:lumMod val="95000"/>
                  </a:schemeClr>
                </a:gs>
                <a:gs pos="100000">
                  <a:schemeClr val="bg1"/>
                </a:gs>
              </a:gsLst>
              <a:lin ang="27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p:cNvSpPr/>
            <p:nvPr/>
          </p:nvSpPr>
          <p:spPr>
            <a:xfrm>
              <a:off x="3085959" y="2839514"/>
              <a:ext cx="885129" cy="972046"/>
            </a:xfrm>
            <a:prstGeom prst="ellipse">
              <a:avLst/>
            </a:prstGeom>
            <a:gradFill flip="none" rotWithShape="1">
              <a:gsLst>
                <a:gs pos="0">
                  <a:schemeClr val="bg1">
                    <a:lumMod val="95000"/>
                  </a:schemeClr>
                </a:gs>
                <a:gs pos="100000">
                  <a:schemeClr val="bg1"/>
                </a:gs>
              </a:gsLst>
              <a:lin ang="27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Oval 19"/>
            <p:cNvSpPr/>
            <p:nvPr/>
          </p:nvSpPr>
          <p:spPr>
            <a:xfrm>
              <a:off x="2023457" y="2837450"/>
              <a:ext cx="885129" cy="972046"/>
            </a:xfrm>
            <a:prstGeom prst="ellipse">
              <a:avLst/>
            </a:prstGeom>
            <a:gradFill flip="none" rotWithShape="1">
              <a:gsLst>
                <a:gs pos="0">
                  <a:schemeClr val="bg1">
                    <a:lumMod val="95000"/>
                  </a:schemeClr>
                </a:gs>
                <a:gs pos="100000">
                  <a:schemeClr val="bg1"/>
                </a:gs>
              </a:gsLst>
              <a:lin ang="27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p:cNvSpPr/>
            <p:nvPr/>
          </p:nvSpPr>
          <p:spPr>
            <a:xfrm>
              <a:off x="958695" y="2839515"/>
              <a:ext cx="885129" cy="972046"/>
            </a:xfrm>
            <a:prstGeom prst="ellipse">
              <a:avLst/>
            </a:prstGeom>
            <a:gradFill flip="none" rotWithShape="1">
              <a:gsLst>
                <a:gs pos="0">
                  <a:schemeClr val="bg1">
                    <a:lumMod val="95000"/>
                  </a:schemeClr>
                </a:gs>
                <a:gs pos="100000">
                  <a:schemeClr val="bg1"/>
                </a:gs>
              </a:gsLst>
              <a:lin ang="27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Graphic 21" descr="Chess pieces outlin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0297" y="3043325"/>
              <a:ext cx="521924" cy="564425"/>
            </a:xfrm>
            <a:prstGeom prst="rect">
              <a:avLst/>
            </a:prstGeom>
          </p:spPr>
        </p:pic>
        <p:pic>
          <p:nvPicPr>
            <p:cNvPr id="23" name="Graphic 22" descr="Network outlin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05059" y="3041260"/>
              <a:ext cx="521924" cy="564425"/>
            </a:xfrm>
            <a:prstGeom prst="rect">
              <a:avLst/>
            </a:prstGeom>
          </p:spPr>
        </p:pic>
        <p:pic>
          <p:nvPicPr>
            <p:cNvPr id="24" name="Graphic 23" descr="Send outline"/>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67561" y="3043324"/>
              <a:ext cx="521924" cy="564425"/>
            </a:xfrm>
            <a:prstGeom prst="rect">
              <a:avLst/>
            </a:prstGeom>
          </p:spPr>
        </p:pic>
        <p:pic>
          <p:nvPicPr>
            <p:cNvPr id="25" name="Graphic 24" descr="Clipboard Checked outline"/>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344791" y="3045753"/>
              <a:ext cx="521924" cy="564425"/>
            </a:xfrm>
            <a:prstGeom prst="rect">
              <a:avLst/>
            </a:prstGeom>
          </p:spPr>
        </p:pic>
        <p:pic>
          <p:nvPicPr>
            <p:cNvPr id="26" name="Graphic 25" descr="Document outline"/>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10043" y="3041259"/>
              <a:ext cx="521924" cy="564425"/>
            </a:xfrm>
            <a:prstGeom prst="rect">
              <a:avLst/>
            </a:prstGeom>
          </p:spPr>
        </p:pic>
        <p:pic>
          <p:nvPicPr>
            <p:cNvPr id="27" name="Graphic 26" descr="Rating outline"/>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472545" y="3039195"/>
              <a:ext cx="521924" cy="564425"/>
            </a:xfrm>
            <a:prstGeom prst="rect">
              <a:avLst/>
            </a:prstGeom>
          </p:spPr>
        </p:pic>
        <p:pic>
          <p:nvPicPr>
            <p:cNvPr id="3" name="Graphic 2" descr="Inbox Check outline"/>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44472" y="3041258"/>
              <a:ext cx="521924" cy="564425"/>
            </a:xfrm>
            <a:prstGeom prst="rect">
              <a:avLst/>
            </a:prstGeom>
          </p:spPr>
        </p:pic>
      </p:grpSp>
      <p:sp>
        <p:nvSpPr>
          <p:cNvPr id="66" name="文本框 14"/>
          <p:cNvSpPr txBox="1"/>
          <p:nvPr/>
        </p:nvSpPr>
        <p:spPr>
          <a:xfrm>
            <a:off x="869542" y="1488110"/>
            <a:ext cx="2572234"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1600" b="1" i="0" u="none" strike="noStrike" kern="1200" cap="none" spc="0" normalizeH="0" baseline="0" noProof="0" dirty="0">
                <a:ln>
                  <a:noFill/>
                </a:ln>
                <a:solidFill>
                  <a:srgbClr val="00338D"/>
                </a:solidFill>
                <a:effectLst/>
                <a:uLnTx/>
                <a:uFillTx/>
                <a:ea typeface="+mn-ea"/>
                <a:cs typeface="+mn-cs"/>
              </a:rPr>
              <a:t>Fuel Subsidy (removal)</a:t>
            </a:r>
          </a:p>
          <a:p>
            <a:pPr>
              <a:spcAft>
                <a:spcPts val="600"/>
              </a:spcAft>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The FG eliminated costly fuel subsidies that not only exerted pressures on public finance but also served as a conduit for corruption</a:t>
            </a:r>
          </a:p>
        </p:txBody>
      </p:sp>
      <p:sp>
        <p:nvSpPr>
          <p:cNvPr id="67" name="文本框 14"/>
          <p:cNvSpPr txBox="1"/>
          <p:nvPr/>
        </p:nvSpPr>
        <p:spPr>
          <a:xfrm>
            <a:off x="9135048" y="1479643"/>
            <a:ext cx="2850769"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1600" b="1" i="0" u="none" strike="noStrike" kern="1200" cap="none" spc="0" normalizeH="0" baseline="0" noProof="0" dirty="0">
                <a:ln>
                  <a:noFill/>
                </a:ln>
                <a:solidFill>
                  <a:schemeClr val="accent1"/>
                </a:solidFill>
                <a:effectLst/>
                <a:uLnTx/>
                <a:uFillTx/>
                <a:ea typeface="+mn-ea"/>
                <a:cs typeface="+mn-cs"/>
              </a:rPr>
              <a:t>Inflation-targeting Policies</a:t>
            </a:r>
          </a:p>
          <a:p>
            <a:pPr>
              <a:spcAft>
                <a:spcPts val="600"/>
              </a:spcAft>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The CBN transitioned to an inflation-targeting framework bringing interest rates to 26.75%. This is aimed at taming inflation which stood at  33.19% in July 2024. </a:t>
            </a:r>
          </a:p>
        </p:txBody>
      </p:sp>
      <p:sp>
        <p:nvSpPr>
          <p:cNvPr id="68" name="文本框 14"/>
          <p:cNvSpPr txBox="1"/>
          <p:nvPr/>
        </p:nvSpPr>
        <p:spPr>
          <a:xfrm>
            <a:off x="6380237" y="4574760"/>
            <a:ext cx="2572234"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1600" b="1" i="0" u="none" strike="noStrike" kern="1200" cap="none" spc="0" normalizeH="0" baseline="0" noProof="0" dirty="0">
                <a:ln>
                  <a:noFill/>
                </a:ln>
                <a:solidFill>
                  <a:schemeClr val="accent5"/>
                </a:solidFill>
                <a:effectLst/>
                <a:uLnTx/>
                <a:uFillTx/>
                <a:ea typeface="+mn-ea"/>
                <a:cs typeface="+mn-cs"/>
              </a:rPr>
              <a:t>Infrastructure programs</a:t>
            </a:r>
          </a:p>
          <a:p>
            <a:pPr>
              <a:spcAft>
                <a:spcPts val="600"/>
              </a:spcAft>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Investments to drive improvement in transportation infrastructure, road, rail and aviation.</a:t>
            </a:r>
          </a:p>
        </p:txBody>
      </p:sp>
      <p:sp>
        <p:nvSpPr>
          <p:cNvPr id="69" name="文本框 14"/>
          <p:cNvSpPr txBox="1"/>
          <p:nvPr/>
        </p:nvSpPr>
        <p:spPr>
          <a:xfrm>
            <a:off x="3523723" y="1462710"/>
            <a:ext cx="2572234" cy="11849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1600" b="1" i="0" u="none" strike="noStrike" kern="1200" cap="none" spc="0" normalizeH="0" baseline="0" noProof="0" dirty="0">
                <a:ln>
                  <a:noFill/>
                </a:ln>
                <a:solidFill>
                  <a:schemeClr val="accent6"/>
                </a:solidFill>
                <a:effectLst/>
                <a:uLnTx/>
                <a:uFillTx/>
                <a:ea typeface="+mn-ea"/>
                <a:cs typeface="+mn-cs"/>
              </a:rPr>
              <a:t>Unification of FX Rates</a:t>
            </a:r>
          </a:p>
          <a:p>
            <a:pPr>
              <a:spcAft>
                <a:spcPts val="600"/>
              </a:spcAft>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The Central bank unified the country’s exchange rate, closing the windows for unproductive arbitrage supported by multiple exchange rates in the official and parallel markets</a:t>
            </a:r>
          </a:p>
        </p:txBody>
      </p:sp>
      <p:sp>
        <p:nvSpPr>
          <p:cNvPr id="70" name="文本框 14"/>
          <p:cNvSpPr txBox="1"/>
          <p:nvPr/>
        </p:nvSpPr>
        <p:spPr>
          <a:xfrm>
            <a:off x="6177903" y="1479643"/>
            <a:ext cx="2850769"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1600" b="1" i="0" u="none" strike="noStrike" kern="1200" cap="none" spc="0" normalizeH="0" baseline="0" noProof="0" dirty="0">
                <a:ln>
                  <a:noFill/>
                </a:ln>
                <a:solidFill>
                  <a:schemeClr val="accent4"/>
                </a:solidFill>
                <a:effectLst/>
                <a:uLnTx/>
                <a:uFillTx/>
                <a:ea typeface="+mn-ea"/>
                <a:cs typeface="+mn-cs"/>
              </a:rPr>
              <a:t>Electricity subsidy removal</a:t>
            </a:r>
          </a:p>
          <a:p>
            <a:pPr>
              <a:spcAft>
                <a:spcPts val="600"/>
              </a:spcAft>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Government also removed electricity subsidies for Band A customers receiving 20+ hours daily, leading to a more cost-reflective electricity tariffs.</a:t>
            </a:r>
          </a:p>
        </p:txBody>
      </p:sp>
      <p:sp>
        <p:nvSpPr>
          <p:cNvPr id="71" name="文本框 14"/>
          <p:cNvSpPr txBox="1"/>
          <p:nvPr/>
        </p:nvSpPr>
        <p:spPr>
          <a:xfrm>
            <a:off x="1058000" y="4571953"/>
            <a:ext cx="257223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1600" b="1" i="0" u="none" strike="noStrike" kern="1200" cap="none" spc="0" normalizeH="0" baseline="0" noProof="0" dirty="0">
                <a:ln>
                  <a:noFill/>
                </a:ln>
                <a:solidFill>
                  <a:srgbClr val="00338D"/>
                </a:solidFill>
                <a:effectLst/>
                <a:uLnTx/>
                <a:uFillTx/>
                <a:ea typeface="+mn-ea"/>
                <a:cs typeface="+mn-cs"/>
              </a:rPr>
              <a:t>Diversification</a:t>
            </a:r>
          </a:p>
          <a:p>
            <a:pPr>
              <a:spcAft>
                <a:spcPts val="600"/>
              </a:spcAft>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Stimulation of additional growth sectors</a:t>
            </a:r>
          </a:p>
          <a:p>
            <a:pPr marL="171450" indent="-171450">
              <a:spcAft>
                <a:spcPts val="600"/>
              </a:spcAft>
              <a:buFont typeface="Arial" panose="020B0604020202020204" pitchFamily="34" charset="0"/>
              <a:buChar char="•"/>
              <a:defRPr/>
            </a:pPr>
            <a:r>
              <a:rPr lang="en-US" altLang="zh-CN" sz="1000" dirty="0">
                <a:solidFill>
                  <a:srgbClr val="000000"/>
                </a:solidFill>
                <a:latin typeface="Arial" panose="020B0604020202020204"/>
              </a:rPr>
              <a:t>Agriculture</a:t>
            </a:r>
          </a:p>
          <a:p>
            <a:pPr marL="171450" indent="-171450">
              <a:spcAft>
                <a:spcPts val="600"/>
              </a:spcAft>
              <a:buFont typeface="Arial" panose="020B0604020202020204" pitchFamily="34" charset="0"/>
              <a:buChar char="•"/>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Technology</a:t>
            </a:r>
          </a:p>
          <a:p>
            <a:pPr marL="171450" indent="-171450">
              <a:spcAft>
                <a:spcPts val="600"/>
              </a:spcAft>
              <a:buFont typeface="Arial" panose="020B0604020202020204" pitchFamily="34" charset="0"/>
              <a:buChar char="•"/>
              <a:defRPr/>
            </a:pPr>
            <a:r>
              <a:rPr lang="en-US" altLang="zh-CN" sz="1000" dirty="0">
                <a:solidFill>
                  <a:srgbClr val="000000"/>
                </a:solidFill>
                <a:latin typeface="Arial" panose="020B0604020202020204"/>
              </a:rPr>
              <a:t>Digital enablement/ AI</a:t>
            </a:r>
          </a:p>
        </p:txBody>
      </p:sp>
      <p:sp>
        <p:nvSpPr>
          <p:cNvPr id="28" name="文本框 14"/>
          <p:cNvSpPr txBox="1"/>
          <p:nvPr/>
        </p:nvSpPr>
        <p:spPr>
          <a:xfrm>
            <a:off x="9208106" y="4573797"/>
            <a:ext cx="2746823" cy="11849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1600" b="1" i="0" u="none" strike="noStrike" kern="1200" cap="none" spc="0" normalizeH="0" baseline="0" noProof="0" dirty="0">
                <a:ln>
                  <a:noFill/>
                </a:ln>
                <a:solidFill>
                  <a:srgbClr val="00338D"/>
                </a:solidFill>
                <a:effectLst/>
                <a:uLnTx/>
                <a:uFillTx/>
                <a:ea typeface="+mn-ea"/>
                <a:cs typeface="+mn-cs"/>
              </a:rPr>
              <a:t>Import duties suspended</a:t>
            </a:r>
          </a:p>
          <a:p>
            <a:pPr>
              <a:spcAft>
                <a:spcPts val="600"/>
              </a:spcAft>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FG removed import duties on essential items like staples (maize, husked brown rice, wheat and cowpeas), agricultural inputs and pharmaceuticals over the next 150 days to address the inflation</a:t>
            </a:r>
          </a:p>
        </p:txBody>
      </p:sp>
      <p:sp>
        <p:nvSpPr>
          <p:cNvPr id="29" name="文本框 14"/>
          <p:cNvSpPr txBox="1"/>
          <p:nvPr/>
        </p:nvSpPr>
        <p:spPr>
          <a:xfrm>
            <a:off x="3561654" y="4597030"/>
            <a:ext cx="2572234"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lang="en-US" altLang="zh-CN" sz="1600" b="1" dirty="0">
                <a:solidFill>
                  <a:srgbClr val="00338D"/>
                </a:solidFill>
                <a:cs typeface="Raavi" panose="020B0502040204020203" pitchFamily="34" charset="0"/>
              </a:rPr>
              <a:t>Revenue transformation</a:t>
            </a:r>
          </a:p>
          <a:p>
            <a:pPr marL="171450" indent="-171450">
              <a:spcAft>
                <a:spcPts val="600"/>
              </a:spcAft>
              <a:buFont typeface="Arial" panose="020B0604020202020204" pitchFamily="34" charset="0"/>
              <a:buChar char="•"/>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Fiscal policy reform</a:t>
            </a:r>
          </a:p>
          <a:p>
            <a:pPr marL="171450" indent="-171450">
              <a:spcAft>
                <a:spcPts val="600"/>
              </a:spcAft>
              <a:buFont typeface="Arial" panose="020B0604020202020204" pitchFamily="34" charset="0"/>
              <a:buChar char="•"/>
              <a:defRPr/>
            </a:pPr>
            <a:r>
              <a:rPr lang="en-US" altLang="zh-CN" sz="1000" dirty="0">
                <a:solidFill>
                  <a:srgbClr val="000000"/>
                </a:solidFill>
                <a:latin typeface="Arial" panose="020B0604020202020204"/>
              </a:rPr>
              <a:t>LG Financial Autonomy</a:t>
            </a:r>
          </a:p>
          <a:p>
            <a:pPr marL="171450" indent="-171450">
              <a:spcAft>
                <a:spcPts val="600"/>
              </a:spcAft>
              <a:buFont typeface="Arial" panose="020B0604020202020204" pitchFamily="34" charset="0"/>
              <a:buChar char="•"/>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mn-ea"/>
                <a:cs typeface="+mn-cs"/>
              </a:rPr>
              <a:t>MoFI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2" y="279400"/>
            <a:ext cx="10204450" cy="533400"/>
          </a:xfrm>
        </p:spPr>
        <p:txBody>
          <a:bodyPr/>
          <a:lstStyle/>
          <a:p>
            <a:r>
              <a:rPr lang="en-GB" sz="4000" b="1" dirty="0">
                <a:latin typeface="+mn-lt"/>
                <a:cs typeface="Raavi" panose="020B0502040204020203" pitchFamily="34" charset="0"/>
              </a:rPr>
              <a:t>What do we need to do?</a:t>
            </a:r>
          </a:p>
        </p:txBody>
      </p:sp>
      <p:grpSp>
        <p:nvGrpSpPr>
          <p:cNvPr id="71" name="Group 70"/>
          <p:cNvGrpSpPr/>
          <p:nvPr/>
        </p:nvGrpSpPr>
        <p:grpSpPr>
          <a:xfrm>
            <a:off x="909732" y="1076323"/>
            <a:ext cx="4767168" cy="4764706"/>
            <a:chOff x="909732" y="1330325"/>
            <a:chExt cx="4767168" cy="4764706"/>
          </a:xfrm>
        </p:grpSpPr>
        <p:sp>
          <p:nvSpPr>
            <p:cNvPr id="37" name="Rectangle 36"/>
            <p:cNvSpPr/>
            <p:nvPr/>
          </p:nvSpPr>
          <p:spPr>
            <a:xfrm>
              <a:off x="1795123" y="1335114"/>
              <a:ext cx="3609724"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 name="Title 1"/>
            <p:cNvSpPr txBox="1"/>
            <p:nvPr/>
          </p:nvSpPr>
          <p:spPr>
            <a:xfrm>
              <a:off x="2025241" y="1520100"/>
              <a:ext cx="3201225" cy="533400"/>
            </a:xfrm>
            <a:prstGeom prst="rect">
              <a:avLst/>
            </a:prstGeom>
          </p:spPr>
          <p:txBody>
            <a:bodyPr vert="horz" lIns="0" tIns="0" rIns="0" bIns="0" rtlCol="0" anchor="ctr"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GB" sz="2200" b="1" dirty="0">
                  <a:solidFill>
                    <a:schemeClr val="bg1"/>
                  </a:solidFill>
                  <a:latin typeface="+mn-lt"/>
                </a:rPr>
                <a:t>Structural/ Regulatory</a:t>
              </a:r>
            </a:p>
          </p:txBody>
        </p:sp>
        <p:sp>
          <p:nvSpPr>
            <p:cNvPr id="6" name="TextBox 5"/>
            <p:cNvSpPr txBox="1"/>
            <p:nvPr/>
          </p:nvSpPr>
          <p:spPr>
            <a:xfrm>
              <a:off x="909732" y="2282897"/>
              <a:ext cx="4444757" cy="3812134"/>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defRPr/>
              </a:pPr>
              <a:r>
                <a:rPr kumimoji="0" lang="en-GB" sz="2200" i="0" u="none" strike="noStrike" kern="1200" cap="none" spc="0" normalizeH="0" baseline="0" noProof="0" dirty="0">
                  <a:ln>
                    <a:noFill/>
                  </a:ln>
                  <a:solidFill>
                    <a:schemeClr val="accent2"/>
                  </a:solidFill>
                  <a:effectLst/>
                  <a:uLnTx/>
                  <a:uFillTx/>
                  <a:ea typeface="+mn-ea"/>
                  <a:cs typeface="+mn-cs"/>
                </a:rPr>
                <a:t>Continue diversification</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defRPr/>
              </a:pPr>
              <a:r>
                <a:rPr lang="en-GB" sz="2200" dirty="0">
                  <a:solidFill>
                    <a:schemeClr val="accent2"/>
                  </a:solidFill>
                </a:rPr>
                <a:t>Continue focus on infrastructure</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defRPr/>
              </a:pPr>
              <a:r>
                <a:rPr lang="en-GB" sz="2200" dirty="0">
                  <a:solidFill>
                    <a:schemeClr val="accent2"/>
                  </a:solidFill>
                </a:rPr>
                <a:t>Proactively</a:t>
              </a:r>
              <a:r>
                <a:rPr kumimoji="0" lang="en-GB" sz="2200" i="0" u="none" strike="noStrike" kern="1200" cap="none" spc="0" normalizeH="0" baseline="0" noProof="0" dirty="0">
                  <a:ln>
                    <a:noFill/>
                  </a:ln>
                  <a:solidFill>
                    <a:schemeClr val="accent2"/>
                  </a:solidFill>
                  <a:effectLst/>
                  <a:uLnTx/>
                  <a:uFillTx/>
                  <a:ea typeface="+mn-ea"/>
                  <a:cs typeface="+mn-cs"/>
                </a:rPr>
                <a:t> regulate credit and capital markets</a:t>
              </a:r>
              <a:endParaRPr lang="en-GB" sz="2200" dirty="0">
                <a:solidFill>
                  <a:schemeClr val="accent2"/>
                </a:solidFill>
              </a:endParaRP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defRPr/>
              </a:pPr>
              <a:r>
                <a:rPr kumimoji="0" lang="en-GB" sz="2200" i="0" u="none" strike="noStrike" kern="1200" cap="none" spc="0" normalizeH="0" baseline="0" noProof="0" dirty="0">
                  <a:ln>
                    <a:noFill/>
                  </a:ln>
                  <a:solidFill>
                    <a:schemeClr val="accent2"/>
                  </a:solidFill>
                  <a:effectLst/>
                  <a:uLnTx/>
                  <a:uFillTx/>
                  <a:ea typeface="+mn-ea"/>
                  <a:cs typeface="+mn-cs"/>
                </a:rPr>
                <a:t>Control inflation</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defRPr/>
              </a:pPr>
              <a:r>
                <a:rPr lang="en-GB" sz="2200" dirty="0">
                  <a:solidFill>
                    <a:schemeClr val="accent2"/>
                  </a:solidFill>
                </a:rPr>
                <a:t>Improve coordination between fiscal and monetary policy</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defRPr/>
              </a:pPr>
              <a:r>
                <a:rPr kumimoji="0" lang="en-GB" sz="2200" i="0" u="none" strike="noStrike" kern="1200" cap="none" spc="0" normalizeH="0" baseline="0" noProof="0" dirty="0">
                  <a:ln>
                    <a:noFill/>
                  </a:ln>
                  <a:solidFill>
                    <a:schemeClr val="accent2"/>
                  </a:solidFill>
                  <a:effectLst/>
                  <a:uLnTx/>
                  <a:uFillTx/>
                  <a:ea typeface="+mn-ea"/>
                  <a:cs typeface="+mn-cs"/>
                </a:rPr>
                <a:t>Promote private </a:t>
              </a:r>
              <a:r>
                <a:rPr lang="en-GB" sz="2200" dirty="0">
                  <a:solidFill>
                    <a:schemeClr val="accent2"/>
                  </a:solidFill>
                </a:rPr>
                <a:t>sector growth</a:t>
              </a:r>
              <a:endParaRPr kumimoji="0" lang="en-GB" sz="2200" i="0" u="none" strike="noStrike" kern="1200" cap="none" spc="0" normalizeH="0" baseline="0" noProof="0" dirty="0">
                <a:ln>
                  <a:noFill/>
                </a:ln>
                <a:solidFill>
                  <a:schemeClr val="accent2"/>
                </a:solidFill>
                <a:effectLst/>
                <a:uLnTx/>
                <a:uFillTx/>
                <a:ea typeface="+mn-ea"/>
                <a:cs typeface="+mn-cs"/>
              </a:endParaRPr>
            </a:p>
          </p:txBody>
        </p:sp>
        <p:sp>
          <p:nvSpPr>
            <p:cNvPr id="32" name="Rectangle 31"/>
            <p:cNvSpPr/>
            <p:nvPr/>
          </p:nvSpPr>
          <p:spPr>
            <a:xfrm>
              <a:off x="1003124" y="1335114"/>
              <a:ext cx="792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cxnSp>
          <p:nvCxnSpPr>
            <p:cNvPr id="35" name="Straight Connector 34"/>
            <p:cNvCxnSpPr/>
            <p:nvPr/>
          </p:nvCxnSpPr>
          <p:spPr>
            <a:xfrm>
              <a:off x="5676900" y="1330325"/>
              <a:ext cx="0" cy="465137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78225" y="1475164"/>
              <a:ext cx="478787" cy="454267"/>
              <a:chOff x="10223501" y="2633663"/>
              <a:chExt cx="588963" cy="558800"/>
            </a:xfrm>
          </p:grpSpPr>
          <p:sp>
            <p:nvSpPr>
              <p:cNvPr id="39" name="Freeform 88"/>
              <p:cNvSpPr/>
              <p:nvPr/>
            </p:nvSpPr>
            <p:spPr bwMode="auto">
              <a:xfrm>
                <a:off x="10223501" y="2633663"/>
                <a:ext cx="588963" cy="201613"/>
              </a:xfrm>
              <a:custGeom>
                <a:avLst/>
                <a:gdLst>
                  <a:gd name="T0" fmla="*/ 186 w 371"/>
                  <a:gd name="T1" fmla="*/ 0 h 127"/>
                  <a:gd name="T2" fmla="*/ 0 w 371"/>
                  <a:gd name="T3" fmla="*/ 113 h 127"/>
                  <a:gd name="T4" fmla="*/ 0 w 371"/>
                  <a:gd name="T5" fmla="*/ 127 h 127"/>
                  <a:gd name="T6" fmla="*/ 371 w 371"/>
                  <a:gd name="T7" fmla="*/ 127 h 127"/>
                  <a:gd name="T8" fmla="*/ 371 w 371"/>
                  <a:gd name="T9" fmla="*/ 113 h 127"/>
                  <a:gd name="T10" fmla="*/ 186 w 371"/>
                  <a:gd name="T11" fmla="*/ 0 h 127"/>
                </a:gdLst>
                <a:ahLst/>
                <a:cxnLst>
                  <a:cxn ang="0">
                    <a:pos x="T0" y="T1"/>
                  </a:cxn>
                  <a:cxn ang="0">
                    <a:pos x="T2" y="T3"/>
                  </a:cxn>
                  <a:cxn ang="0">
                    <a:pos x="T4" y="T5"/>
                  </a:cxn>
                  <a:cxn ang="0">
                    <a:pos x="T6" y="T7"/>
                  </a:cxn>
                  <a:cxn ang="0">
                    <a:pos x="T8" y="T9"/>
                  </a:cxn>
                  <a:cxn ang="0">
                    <a:pos x="T10" y="T11"/>
                  </a:cxn>
                </a:cxnLst>
                <a:rect l="0" t="0" r="r" b="b"/>
                <a:pathLst>
                  <a:path w="371" h="127">
                    <a:moveTo>
                      <a:pt x="186" y="0"/>
                    </a:moveTo>
                    <a:lnTo>
                      <a:pt x="0" y="113"/>
                    </a:lnTo>
                    <a:lnTo>
                      <a:pt x="0" y="127"/>
                    </a:lnTo>
                    <a:lnTo>
                      <a:pt x="371" y="127"/>
                    </a:lnTo>
                    <a:lnTo>
                      <a:pt x="371" y="113"/>
                    </a:lnTo>
                    <a:lnTo>
                      <a:pt x="18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0" name="Rectangle 89"/>
              <p:cNvSpPr>
                <a:spLocks noChangeArrowheads="1"/>
              </p:cNvSpPr>
              <p:nvPr/>
            </p:nvSpPr>
            <p:spPr bwMode="auto">
              <a:xfrm>
                <a:off x="10299701" y="2835275"/>
                <a:ext cx="439738"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1" name="Rectangle 90"/>
              <p:cNvSpPr>
                <a:spLocks noChangeArrowheads="1"/>
              </p:cNvSpPr>
              <p:nvPr/>
            </p:nvSpPr>
            <p:spPr bwMode="auto">
              <a:xfrm>
                <a:off x="10299701" y="2898775"/>
                <a:ext cx="60325"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2" name="Rectangle 91"/>
              <p:cNvSpPr>
                <a:spLocks noChangeArrowheads="1"/>
              </p:cNvSpPr>
              <p:nvPr/>
            </p:nvSpPr>
            <p:spPr bwMode="auto">
              <a:xfrm>
                <a:off x="10425113" y="2898775"/>
                <a:ext cx="63500"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3" name="Rectangle 92"/>
              <p:cNvSpPr>
                <a:spLocks noChangeArrowheads="1"/>
              </p:cNvSpPr>
              <p:nvPr/>
            </p:nvSpPr>
            <p:spPr bwMode="auto">
              <a:xfrm>
                <a:off x="10552113" y="2898775"/>
                <a:ext cx="60325"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4" name="Rectangle 93"/>
              <p:cNvSpPr>
                <a:spLocks noChangeArrowheads="1"/>
              </p:cNvSpPr>
              <p:nvPr/>
            </p:nvSpPr>
            <p:spPr bwMode="auto">
              <a:xfrm>
                <a:off x="10675938" y="2898775"/>
                <a:ext cx="63500"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5" name="Rectangle 94"/>
              <p:cNvSpPr>
                <a:spLocks noChangeArrowheads="1"/>
              </p:cNvSpPr>
              <p:nvPr/>
            </p:nvSpPr>
            <p:spPr bwMode="auto">
              <a:xfrm>
                <a:off x="10299701" y="3108325"/>
                <a:ext cx="439738"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6" name="Rectangle 95"/>
              <p:cNvSpPr>
                <a:spLocks noChangeArrowheads="1"/>
              </p:cNvSpPr>
              <p:nvPr/>
            </p:nvSpPr>
            <p:spPr bwMode="auto">
              <a:xfrm>
                <a:off x="10223501" y="3138488"/>
                <a:ext cx="588963"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grpSp>
      </p:grpSp>
      <p:grpSp>
        <p:nvGrpSpPr>
          <p:cNvPr id="72" name="Group 71"/>
          <p:cNvGrpSpPr/>
          <p:nvPr/>
        </p:nvGrpSpPr>
        <p:grpSpPr>
          <a:xfrm>
            <a:off x="5948953" y="1076323"/>
            <a:ext cx="4721288" cy="4651374"/>
            <a:chOff x="5948953" y="1330325"/>
            <a:chExt cx="4721288" cy="4651374"/>
          </a:xfrm>
        </p:grpSpPr>
        <p:sp>
          <p:nvSpPr>
            <p:cNvPr id="26" name="TextBox 25"/>
            <p:cNvSpPr txBox="1"/>
            <p:nvPr/>
          </p:nvSpPr>
          <p:spPr>
            <a:xfrm>
              <a:off x="5948953" y="2225255"/>
              <a:ext cx="4413319" cy="2233240"/>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r>
                <a:rPr kumimoji="0" lang="en-US" sz="2200" i="0" u="none" strike="noStrike" kern="1200" cap="none" spc="0" normalizeH="0" baseline="0" noProof="0" dirty="0">
                  <a:ln>
                    <a:noFill/>
                  </a:ln>
                  <a:solidFill>
                    <a:schemeClr val="accent2"/>
                  </a:solidFill>
                  <a:effectLst/>
                  <a:uLnTx/>
                  <a:uFillTx/>
                  <a:ea typeface="+mn-ea"/>
                  <a:cs typeface="+mn-cs"/>
                </a:rPr>
                <a:t>Improve social safety nets</a:t>
              </a: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endParaRPr kumimoji="0" lang="en-US" sz="2200" i="0" u="none" strike="noStrike" kern="1200" cap="none" spc="0" normalizeH="0" baseline="0" noProof="0" dirty="0">
                <a:ln>
                  <a:noFill/>
                </a:ln>
                <a:solidFill>
                  <a:schemeClr val="accent2"/>
                </a:solidFill>
                <a:effectLst/>
                <a:uLnTx/>
                <a:uFillTx/>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r>
                <a:rPr kumimoji="0" lang="en-US" sz="2200" i="0" u="none" strike="noStrike" kern="1200" cap="none" spc="0" normalizeH="0" baseline="0" noProof="0" dirty="0">
                  <a:ln>
                    <a:noFill/>
                  </a:ln>
                  <a:solidFill>
                    <a:schemeClr val="accent2"/>
                  </a:solidFill>
                  <a:effectLst/>
                  <a:uLnTx/>
                  <a:uFillTx/>
                  <a:ea typeface="+mn-ea"/>
                  <a:cs typeface="+mn-cs"/>
                </a:rPr>
                <a:t>Invest in human capital</a:t>
              </a:r>
            </a:p>
            <a:p>
              <a:pPr marL="800100" lvl="1" indent="-342900">
                <a:lnSpc>
                  <a:spcPct val="110000"/>
                </a:lnSpc>
                <a:spcAft>
                  <a:spcPts val="600"/>
                </a:spcAft>
                <a:buFont typeface="Wingdings" panose="05000000000000000000" pitchFamily="2" charset="2"/>
                <a:buChar char="§"/>
                <a:defRPr/>
              </a:pPr>
              <a:r>
                <a:rPr kumimoji="0" lang="en-US" sz="2200" i="0" u="none" strike="noStrike" kern="1200" cap="none" spc="0" normalizeH="0" baseline="0" noProof="0" dirty="0">
                  <a:ln>
                    <a:noFill/>
                  </a:ln>
                  <a:solidFill>
                    <a:schemeClr val="accent2"/>
                  </a:solidFill>
                  <a:effectLst/>
                  <a:uLnTx/>
                  <a:uFillTx/>
                  <a:ea typeface="+mn-ea"/>
                  <a:cs typeface="+mn-cs"/>
                </a:rPr>
                <a:t>Education </a:t>
              </a:r>
            </a:p>
            <a:p>
              <a:pPr marL="800100" lvl="1" indent="-342900">
                <a:lnSpc>
                  <a:spcPct val="110000"/>
                </a:lnSpc>
                <a:spcAft>
                  <a:spcPts val="600"/>
                </a:spcAft>
                <a:buFont typeface="Wingdings" panose="05000000000000000000" pitchFamily="2" charset="2"/>
                <a:buChar char="§"/>
                <a:defRPr/>
              </a:pPr>
              <a:r>
                <a:rPr kumimoji="0" lang="en-US" sz="2200" i="0" u="none" strike="noStrike" kern="1200" cap="none" spc="0" normalizeH="0" baseline="0" noProof="0" dirty="0">
                  <a:ln>
                    <a:noFill/>
                  </a:ln>
                  <a:solidFill>
                    <a:schemeClr val="accent2"/>
                  </a:solidFill>
                  <a:effectLst/>
                  <a:uLnTx/>
                  <a:uFillTx/>
                  <a:ea typeface="+mn-ea"/>
                  <a:cs typeface="+mn-cs"/>
                </a:rPr>
                <a:t>Healthcare</a:t>
              </a:r>
            </a:p>
          </p:txBody>
        </p:sp>
        <p:sp>
          <p:nvSpPr>
            <p:cNvPr id="48" name="Rectangle 47"/>
            <p:cNvSpPr/>
            <p:nvPr/>
          </p:nvSpPr>
          <p:spPr>
            <a:xfrm>
              <a:off x="6837516" y="1335114"/>
              <a:ext cx="3559361" cy="75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9" name="Title 1"/>
            <p:cNvSpPr txBox="1"/>
            <p:nvPr/>
          </p:nvSpPr>
          <p:spPr>
            <a:xfrm>
              <a:off x="7067635" y="1520100"/>
              <a:ext cx="1736960" cy="533400"/>
            </a:xfrm>
            <a:prstGeom prst="rect">
              <a:avLst/>
            </a:prstGeom>
          </p:spPr>
          <p:txBody>
            <a:bodyPr vert="horz" lIns="0" tIns="0" rIns="0" bIns="0" rtlCol="0" anchor="ctr"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GB" sz="2200" b="1" dirty="0">
                  <a:solidFill>
                    <a:schemeClr val="bg1"/>
                  </a:solidFill>
                  <a:latin typeface="+mn-lt"/>
                </a:rPr>
                <a:t>People</a:t>
              </a:r>
            </a:p>
          </p:txBody>
        </p:sp>
        <p:sp>
          <p:nvSpPr>
            <p:cNvPr id="50" name="Rectangle 49"/>
            <p:cNvSpPr/>
            <p:nvPr/>
          </p:nvSpPr>
          <p:spPr>
            <a:xfrm>
              <a:off x="6045517" y="1335114"/>
              <a:ext cx="792000" cy="7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pic>
          <p:nvPicPr>
            <p:cNvPr id="61" name="Graphic 60" descr="Users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00297" y="1390110"/>
              <a:ext cx="682439" cy="682439"/>
            </a:xfrm>
            <a:prstGeom prst="rect">
              <a:avLst/>
            </a:prstGeom>
          </p:spPr>
        </p:pic>
        <p:cxnSp>
          <p:nvCxnSpPr>
            <p:cNvPr id="68" name="Straight Connector 67"/>
            <p:cNvCxnSpPr/>
            <p:nvPr/>
          </p:nvCxnSpPr>
          <p:spPr>
            <a:xfrm>
              <a:off x="10670241" y="1330325"/>
              <a:ext cx="0" cy="465137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1000"/>
                                        <p:tgtEl>
                                          <p:spTgt spid="72"/>
                                        </p:tgtEl>
                                      </p:cBhvr>
                                    </p:animEffect>
                                    <p:anim calcmode="lin" valueType="num">
                                      <p:cBhvr>
                                        <p:cTn id="15" dur="1000" fill="hold"/>
                                        <p:tgtEl>
                                          <p:spTgt spid="72"/>
                                        </p:tgtEl>
                                        <p:attrNameLst>
                                          <p:attrName>ppt_x</p:attrName>
                                        </p:attrNameLst>
                                      </p:cBhvr>
                                      <p:tavLst>
                                        <p:tav tm="0">
                                          <p:val>
                                            <p:strVal val="#ppt_x"/>
                                          </p:val>
                                        </p:tav>
                                        <p:tav tm="100000">
                                          <p:val>
                                            <p:strVal val="#ppt_x"/>
                                          </p:val>
                                        </p:tav>
                                      </p:tavLst>
                                    </p:anim>
                                    <p:anim calcmode="lin" valueType="num">
                                      <p:cBhvr>
                                        <p:cTn id="1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2622" y="279400"/>
            <a:ext cx="10204450" cy="533400"/>
          </a:xfrm>
        </p:spPr>
        <p:txBody>
          <a:bodyPr/>
          <a:lstStyle/>
          <a:p>
            <a:r>
              <a:rPr lang="en-GB" sz="4000" b="1" dirty="0">
                <a:latin typeface="+mn-lt"/>
              </a:rPr>
              <a:t>What do we need to do?</a:t>
            </a:r>
          </a:p>
        </p:txBody>
      </p:sp>
      <p:sp>
        <p:nvSpPr>
          <p:cNvPr id="14" name="Rectangle 13"/>
          <p:cNvSpPr/>
          <p:nvPr/>
        </p:nvSpPr>
        <p:spPr>
          <a:xfrm>
            <a:off x="1795123" y="1335114"/>
            <a:ext cx="5497748"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5" name="Title 1"/>
          <p:cNvSpPr txBox="1"/>
          <p:nvPr/>
        </p:nvSpPr>
        <p:spPr>
          <a:xfrm>
            <a:off x="2025241" y="1520100"/>
            <a:ext cx="3136147" cy="533400"/>
          </a:xfrm>
          <a:prstGeom prst="rect">
            <a:avLst/>
          </a:prstGeom>
        </p:spPr>
        <p:txBody>
          <a:bodyPr vert="horz" lIns="0" tIns="0" rIns="0" bIns="0" rtlCol="0" anchor="ctr"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GB" sz="2200" b="1" dirty="0">
                <a:solidFill>
                  <a:schemeClr val="bg1"/>
                </a:solidFill>
                <a:latin typeface="+mn-lt"/>
              </a:rPr>
              <a:t>Socio/ Political</a:t>
            </a:r>
          </a:p>
        </p:txBody>
      </p:sp>
      <p:sp>
        <p:nvSpPr>
          <p:cNvPr id="17" name="TextBox 16"/>
          <p:cNvSpPr txBox="1"/>
          <p:nvPr/>
        </p:nvSpPr>
        <p:spPr>
          <a:xfrm>
            <a:off x="909732" y="2282897"/>
            <a:ext cx="6769535" cy="2233240"/>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r>
              <a:rPr kumimoji="0" lang="en-US" sz="2200" i="0" u="none" strike="noStrike" kern="1200" cap="none" spc="0" normalizeH="0" baseline="0" noProof="0" dirty="0">
                <a:ln>
                  <a:noFill/>
                </a:ln>
                <a:solidFill>
                  <a:schemeClr val="accent2"/>
                </a:solidFill>
                <a:effectLst/>
                <a:uLnTx/>
                <a:uFillTx/>
                <a:ea typeface="+mn-ea"/>
                <a:cs typeface="+mn-cs"/>
              </a:rPr>
              <a:t>Fight, reduce, eliminate corruption</a:t>
            </a: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endParaRPr kumimoji="0" lang="en-US" sz="2200" i="0" u="none" strike="noStrike" kern="1200" cap="none" spc="0" normalizeH="0" baseline="0" noProof="0" dirty="0">
              <a:ln>
                <a:noFill/>
              </a:ln>
              <a:solidFill>
                <a:schemeClr val="accent2"/>
              </a:solidFill>
              <a:effectLst/>
              <a:uLnTx/>
              <a:uFillTx/>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r>
              <a:rPr kumimoji="0" lang="en-US" sz="2200" i="0" u="none" strike="noStrike" kern="1200" cap="none" spc="0" normalizeH="0" baseline="0" noProof="0" dirty="0">
                <a:ln>
                  <a:noFill/>
                </a:ln>
                <a:solidFill>
                  <a:schemeClr val="accent2"/>
                </a:solidFill>
                <a:effectLst/>
                <a:uLnTx/>
                <a:uFillTx/>
                <a:ea typeface="+mn-ea"/>
                <a:cs typeface="+mn-cs"/>
              </a:rPr>
              <a:t>Strengthen institutions</a:t>
            </a: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endParaRPr kumimoji="0" lang="en-US" sz="2200" i="0" u="none" strike="noStrike" kern="1200" cap="none" spc="0" normalizeH="0" baseline="0" noProof="0" dirty="0">
              <a:ln>
                <a:noFill/>
              </a:ln>
              <a:solidFill>
                <a:schemeClr val="accent2"/>
              </a:solidFill>
              <a:effectLst/>
              <a:uLnTx/>
              <a:uFillTx/>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defRPr/>
            </a:pPr>
            <a:r>
              <a:rPr kumimoji="0" lang="en-US" sz="2200" b="1" i="0" u="none" strike="noStrike" kern="1200" cap="none" spc="0" normalizeH="0" baseline="0" noProof="0" dirty="0">
                <a:ln>
                  <a:noFill/>
                </a:ln>
                <a:solidFill>
                  <a:schemeClr val="accent2"/>
                </a:solidFill>
                <a:effectLst/>
                <a:uLnTx/>
                <a:uFillTx/>
                <a:ea typeface="+mn-ea"/>
                <a:cs typeface="+mn-cs"/>
              </a:rPr>
              <a:t>Put Nigeria first!</a:t>
            </a:r>
          </a:p>
        </p:txBody>
      </p:sp>
      <p:sp>
        <p:nvSpPr>
          <p:cNvPr id="18" name="Rectangle 17"/>
          <p:cNvSpPr/>
          <p:nvPr/>
        </p:nvSpPr>
        <p:spPr>
          <a:xfrm>
            <a:off x="1003124" y="1335114"/>
            <a:ext cx="792000" cy="756000"/>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pic>
        <p:nvPicPr>
          <p:cNvPr id="29" name="Graphic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0083" y="1446414"/>
            <a:ext cx="533400" cy="533400"/>
          </a:xfrm>
          <a:prstGeom prst="rect">
            <a:avLst/>
          </a:prstGeom>
        </p:spPr>
      </p:pic>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7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PMG Widescreen [16:9] Feb 2022">
  <a:themeElements>
    <a:clrScheme name="Custom 4">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0B8F5"/>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Blue">
      <a:srgbClr val="1E49E2"/>
    </a:custClr>
    <a:custClr name="Spectrum Blue">
      <a:srgbClr val="0C233C"/>
    </a:custClr>
    <a:custClr name="Light Blue">
      <a:srgbClr val="ACEAFF"/>
    </a:custClr>
    <a:custClr name="Pacific Blue">
      <a:srgbClr val="00B8F5"/>
    </a:custClr>
    <a:custClr name="Purple">
      <a:srgbClr val="7213EA"/>
    </a:custClr>
    <a:custClr name="Pink">
      <a:srgbClr val="FD349C"/>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Grey 1">
      <a:srgbClr val="333333"/>
    </a:custClr>
    <a:custClr name="Grey 2">
      <a:srgbClr val="666666"/>
    </a:custClr>
    <a:custClr name="Grey 3">
      <a:srgbClr val="989898"/>
    </a:custClr>
    <a:custClr name="Grey 4">
      <a:srgbClr val="B2B2B2"/>
    </a:custClr>
    <a:custClr name="Grey 5">
      <a:srgbClr val="E5E5E5"/>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1A7F6D5DF0524DA9FBADFA74642F9D" ma:contentTypeVersion="17" ma:contentTypeDescription="Create a new document." ma:contentTypeScope="" ma:versionID="9e197496cbf5498f152c150589906d18">
  <xsd:schema xmlns:xsd="http://www.w3.org/2001/XMLSchema" xmlns:xs="http://www.w3.org/2001/XMLSchema" xmlns:p="http://schemas.microsoft.com/office/2006/metadata/properties" xmlns:ns3="0518f3eb-b26b-41de-aace-c6b040d0a8f5" xmlns:ns4="4b541f5f-7d09-44ca-bdd2-00c43531fc8b" targetNamespace="http://schemas.microsoft.com/office/2006/metadata/properties" ma:root="true" ma:fieldsID="8b3f6983dafc8081ce0ccce8dcb9c608" ns3:_="" ns4:_="">
    <xsd:import namespace="0518f3eb-b26b-41de-aace-c6b040d0a8f5"/>
    <xsd:import namespace="4b541f5f-7d09-44ca-bdd2-00c43531fc8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8f3eb-b26b-41de-aace-c6b040d0a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41f5f-7d09-44ca-bdd2-00c43531fc8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518f3eb-b26b-41de-aace-c6b040d0a8f5" xsi:nil="true"/>
  </documentManagement>
</p:properties>
</file>

<file path=customXml/item4.xml><?xml version="1.0" encoding="utf-8"?>
<DcR_SlideID>cbe40ad9-b5b3-4c08-b6bd-3161a2199c88</DcR_SlideID>
</file>

<file path=customXml/item5.xml><?xml version="1.0" encoding="utf-8"?>
<DcR_SlideID>cbe40ad9-b5b3-4c08-b6bd-3161a2199c88</DcR_SlideID>
</file>

<file path=customXml/item6.xml><?xml version="1.0" encoding="utf-8"?>
<DcR_SlideID>cbe40ad9-b5b3-4c08-b6bd-3161a2199c88</DcR_SlideID>
</file>

<file path=customXml/itemProps1.xml><?xml version="1.0" encoding="utf-8"?>
<ds:datastoreItem xmlns:ds="http://schemas.openxmlformats.org/officeDocument/2006/customXml" ds:itemID="{440F958B-D9AF-47AD-9987-5DDCBA169EC1}">
  <ds:schemaRefs/>
</ds:datastoreItem>
</file>

<file path=customXml/itemProps2.xml><?xml version="1.0" encoding="utf-8"?>
<ds:datastoreItem xmlns:ds="http://schemas.openxmlformats.org/officeDocument/2006/customXml" ds:itemID="{F5A14729-82CB-4A48-B7D0-5650C0D8ABE7}">
  <ds:schemaRefs/>
</ds:datastoreItem>
</file>

<file path=customXml/itemProps3.xml><?xml version="1.0" encoding="utf-8"?>
<ds:datastoreItem xmlns:ds="http://schemas.openxmlformats.org/officeDocument/2006/customXml" ds:itemID="{BF9D03D7-1BB5-42B2-8D9D-EAAEFB12F230}">
  <ds:schemaRefs/>
</ds:datastoreItem>
</file>

<file path=customXml/itemProps4.xml><?xml version="1.0" encoding="utf-8"?>
<ds:datastoreItem xmlns:ds="http://schemas.openxmlformats.org/officeDocument/2006/customXml" ds:itemID="{899AE06D-519C-42AA-ABAC-EB51C49D8EAF}">
  <ds:schemaRefs/>
</ds:datastoreItem>
</file>

<file path=customXml/itemProps5.xml><?xml version="1.0" encoding="utf-8"?>
<ds:datastoreItem xmlns:ds="http://schemas.openxmlformats.org/officeDocument/2006/customXml" ds:itemID="{AB2C6BF2-589D-4678-94B0-637944C260E6}">
  <ds:schemaRefs/>
</ds:datastoreItem>
</file>

<file path=customXml/itemProps6.xml><?xml version="1.0" encoding="utf-8"?>
<ds:datastoreItem xmlns:ds="http://schemas.openxmlformats.org/officeDocument/2006/customXml" ds:itemID="{8405220E-F6AF-476F-8733-BC0C1236A2B6}">
  <ds:schemaRefs/>
</ds:datastoreItem>
</file>

<file path=docProps/app.xml><?xml version="1.0" encoding="utf-8"?>
<Properties xmlns="http://schemas.openxmlformats.org/officeDocument/2006/extended-properties" xmlns:vt="http://schemas.openxmlformats.org/officeDocument/2006/docPropsVTypes">
  <TotalTime>0</TotalTime>
  <Words>2805</Words>
  <Application>Microsoft Office PowerPoint</Application>
  <PresentationFormat>Widescreen</PresentationFormat>
  <Paragraphs>131</Paragraphs>
  <Slides>11</Slides>
  <Notes>7</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7_KPMG Widescreen [16:9] Feb 2022</vt:lpstr>
      <vt:lpstr>KPMG Widescreen [16:9] Feb 2022</vt:lpstr>
      <vt:lpstr>1_KPMG Widescreen [16:9] Feb 2022</vt:lpstr>
      <vt:lpstr>2_KPMG Widescreen [16:9] Feb 2022</vt:lpstr>
      <vt:lpstr>3_KPMG Widescreen [16:9] Feb 2022</vt:lpstr>
      <vt:lpstr>PowerPoint Presentation</vt:lpstr>
      <vt:lpstr>Economic Reforms:</vt:lpstr>
      <vt:lpstr>What is the right balance between growth and stability?</vt:lpstr>
      <vt:lpstr>Nigeria’s Growth Trajectory</vt:lpstr>
      <vt:lpstr>PowerPoint Presentation</vt:lpstr>
      <vt:lpstr>PowerPoint Presentation</vt:lpstr>
      <vt:lpstr>PowerPoint Presentation</vt:lpstr>
      <vt:lpstr>What do we need to do?</vt:lpstr>
      <vt:lpstr>What do we need to do?</vt:lpstr>
      <vt:lpstr>PowerPoint Presentation</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Moses</dc:creator>
  <cp:lastModifiedBy>0433</cp:lastModifiedBy>
  <cp:revision>96</cp:revision>
  <dcterms:created xsi:type="dcterms:W3CDTF">2024-09-28T05:28:00Z</dcterms:created>
  <dcterms:modified xsi:type="dcterms:W3CDTF">2024-10-19T11:01:58Z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0x010100651A7F6D5DF0524DA9FBADFA74642F9D</vt:lpwstr>
  </property>
  <property fmtid="{D5CDD505-2E9C-101B-9397-08002B2CF9AE}" pid="3" name="MSIP_Label_ea60d57e-af5b-4752-ac57-3e4f28ca11dc_Enabled">
    <vt:lpwstr>true</vt:lpwstr>
  </property>
  <property fmtid="{D5CDD505-2E9C-101B-9397-08002B2CF9AE}" pid="4" name="MSIP_Label_ea60d57e-af5b-4752-ac57-3e4f28ca11dc_SetDate">
    <vt:lpwstr>2024-10-07T15:34:43Z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ba7ca7ba-3035-4809-ab02-551102fcbd0d</vt:lpwstr>
  </property>
  <property fmtid="{D5CDD505-2E9C-101B-9397-08002B2CF9AE}" pid="9" name="MSIP_Label_ea60d57e-af5b-4752-ac57-3e4f28ca11dc_ContentBits">
    <vt:lpwstr>0</vt:lpwstr>
  </property>
  <property fmtid="{D5CDD505-2E9C-101B-9397-08002B2CF9AE}" pid="10" name="ICV">
    <vt:lpwstr>5744CA4FB29543B7B18D40FA8CD1C88A_13</vt:lpwstr>
  </property>
  <property fmtid="{D5CDD505-2E9C-101B-9397-08002B2CF9AE}" pid="11" name="KSOProductBuildVer">
    <vt:lpwstr>1033-12.2.0.18283</vt:lpwstr>
  </property>
</Properties>
</file>