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97" r:id="rId17"/>
    <p:sldId id="270" r:id="rId18"/>
    <p:sldId id="271" r:id="rId19"/>
    <p:sldId id="298"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99" r:id="rId33"/>
    <p:sldId id="300" r:id="rId34"/>
    <p:sldId id="284" r:id="rId35"/>
    <p:sldId id="285" r:id="rId36"/>
    <p:sldId id="286" r:id="rId37"/>
    <p:sldId id="287" r:id="rId38"/>
    <p:sldId id="288" r:id="rId39"/>
    <p:sldId id="289" r:id="rId40"/>
    <p:sldId id="290" r:id="rId41"/>
    <p:sldId id="291" r:id="rId42"/>
    <p:sldId id="295" r:id="rId43"/>
    <p:sldId id="292" r:id="rId44"/>
    <p:sldId id="293" r:id="rId45"/>
    <p:sldId id="301" r:id="rId46"/>
    <p:sldId id="302" r:id="rId47"/>
    <p:sldId id="303" r:id="rId48"/>
  </p:sldIdLst>
  <p:sldSz cx="9144000" cy="6858000" type="screen4x3"/>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notesMaster" Target="notesMasters/notesMaster1.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0750248-0D15-431B-A335-031554D123E2}" type="datetimeFigureOut">
              <a:rPr lang="en-US" smtClean="0"/>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2D7935F0-FC6A-4068-9C62-7F11115FC05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F4B337-8817-413E-9BCD-12DBB319C5FC}"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DA165CC-BD62-4091-8067-A8D05DE9D355}"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D02F835-48C4-411D-9EB5-024CD9F0CBE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D22DB407-21AC-4B66-854B-A843543CE81D}"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7B7A036-1530-495B-8334-FAF0DE4E3B8C}"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AF779DEA-B95D-43E1-BA1D-7976FCA2CA8C}"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5B596-EEA7-45A4-BFD3-92B9147F6A3A}" type="slidenum">
              <a:rPr lang="en-US" smtClean="0"/>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smtClean="0"/>
              <a:t>Click to edit Master text styles</a:t>
            </a:r>
            <a:endParaRPr lang="en-US" smtClean="0"/>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smtClean="0"/>
              <a:t>Click to edit Master text styles</a:t>
            </a:r>
            <a:endParaRPr lang="en-US" smtClean="0"/>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32C67A8-4DE2-47E0-9F41-3153DB3C1A4C}"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E3BE2-462E-4459-9038-092D400F2892}"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2EE02-A225-404D-831C-C01DB325B5E8}"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DBF4F3C-4D91-4385-BA06-BB6CC44FDFC6}" type="datetime1">
              <a:rPr lang="en-US" smtClean="0"/>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35B596-EEA7-45A4-BFD3-92B9147F6A3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D48B21E-D800-429D-AD72-ADEAF75B8322}"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9383FC7-2E83-42C5-9A1F-3113124FD736}" type="datetime1">
              <a:rPr lang="en-US" smtClean="0"/>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35B596-EEA7-45A4-BFD3-92B9147F6A3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www.comm.pitt.edu/credibility" TargetMode="External"/><Relationship Id="rId4" Type="http://schemas.openxmlformats.org/officeDocument/2006/relationships/hyperlink" Target="https://lornawestonsmyth.com/power-emotional-intelligence-cultivating-trusT" TargetMode="External"/><Relationship Id="rId3" Type="http://schemas.openxmlformats.org/officeDocument/2006/relationships/hyperlink" Target="https://soji.com.au/trust" TargetMode="External"/><Relationship Id="rId2" Type="http://schemas.openxmlformats.org/officeDocument/2006/relationships/hyperlink" Target="https://londonsba.org.uk/blog/emotional-intelligence-in-leadership-driving-team-motivation-and-trust" TargetMode="External"/><Relationship Id="rId1" Type="http://schemas.openxmlformats.org/officeDocument/2006/relationships/hyperlink" Target="https://www.forbes.com/counci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b="1" dirty="0" smtClean="0">
                <a:latin typeface="Times New Roman" panose="02020603050405020304" pitchFamily="18" charset="0"/>
                <a:cs typeface="Times New Roman" panose="02020603050405020304" pitchFamily="18" charset="0"/>
              </a:rPr>
              <a:t>BUILDING TRUST AND CREDIBILITY THROUGH EMOTIONAL INTELLIGENCE</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normAutofit fontScale="92500" lnSpcReduction="20000"/>
          </a:bodyPr>
          <a:lstStyle/>
          <a:p>
            <a:pPr marL="0" indent="0">
              <a:buNone/>
            </a:pPr>
            <a:r>
              <a:rPr lang="en-GB" dirty="0" smtClean="0"/>
              <a:t> </a:t>
            </a:r>
            <a:r>
              <a:rPr lang="en-GB" sz="2400" dirty="0" smtClean="0"/>
              <a:t>THE INSTITUTE OF CHARTERED </a:t>
            </a:r>
            <a:endParaRPr lang="en-GB" sz="2400" dirty="0" smtClean="0"/>
          </a:p>
          <a:p>
            <a:pPr marL="0" indent="0">
              <a:buNone/>
            </a:pPr>
            <a:r>
              <a:rPr lang="en-GB" sz="2400" dirty="0" smtClean="0"/>
              <a:t>ACCOUNTANTS OF NIGERIA 77</a:t>
            </a:r>
            <a:r>
              <a:rPr lang="en-GB" sz="2400" baseline="30000" dirty="0" smtClean="0"/>
              <a:t>TH</a:t>
            </a:r>
            <a:r>
              <a:rPr lang="en-GB" sz="2400" dirty="0" smtClean="0"/>
              <a:t> </a:t>
            </a:r>
            <a:endParaRPr lang="en-GB" sz="2400" dirty="0" smtClean="0"/>
          </a:p>
          <a:p>
            <a:pPr marL="0" indent="0">
              <a:buNone/>
            </a:pPr>
            <a:r>
              <a:rPr lang="en-GB" sz="2400" dirty="0" smtClean="0"/>
              <a:t>INDUCTION CEREMONY PAPER </a:t>
            </a:r>
            <a:endParaRPr lang="en-GB" sz="2400" dirty="0" smtClean="0"/>
          </a:p>
          <a:p>
            <a:pPr marL="0" indent="0">
              <a:buNone/>
            </a:pPr>
            <a:r>
              <a:rPr lang="en-GB" sz="2400" dirty="0" smtClean="0"/>
              <a:t>DELIVERED BY</a:t>
            </a:r>
            <a:r>
              <a:rPr lang="en-GB" dirty="0" smtClean="0"/>
              <a:t>:</a:t>
            </a:r>
            <a:endParaRPr lang="en-GB" dirty="0" smtClean="0"/>
          </a:p>
          <a:p>
            <a:pPr marL="0" indent="0">
              <a:buNone/>
            </a:pPr>
            <a:r>
              <a:rPr lang="en-GB" sz="2400" i="1" dirty="0" smtClean="0">
                <a:latin typeface="Times New Roman" panose="02020603050405020304" pitchFamily="18" charset="0"/>
                <a:cs typeface="Times New Roman" panose="02020603050405020304" pitchFamily="18" charset="0"/>
              </a:rPr>
              <a:t>PROF.ADEGBIE FOLAJIMI FESTUS</a:t>
            </a:r>
            <a:endParaRPr lang="en-GB" sz="2400" i="1" dirty="0" smtClean="0">
              <a:latin typeface="Times New Roman" panose="02020603050405020304" pitchFamily="18" charset="0"/>
              <a:cs typeface="Times New Roman" panose="02020603050405020304" pitchFamily="18" charset="0"/>
            </a:endParaRPr>
          </a:p>
          <a:p>
            <a:pPr marL="0" indent="0">
              <a:buNone/>
            </a:pPr>
            <a:r>
              <a:rPr lang="en-GB" sz="2400" i="1" dirty="0" smtClean="0">
                <a:latin typeface="Times New Roman" panose="02020603050405020304" pitchFamily="18" charset="0"/>
                <a:cs typeface="Times New Roman" panose="02020603050405020304" pitchFamily="18" charset="0"/>
              </a:rPr>
              <a:t>(</a:t>
            </a:r>
            <a:r>
              <a:rPr lang="en-GB" sz="2400" i="1" dirty="0" err="1" smtClean="0">
                <a:latin typeface="Times New Roman" panose="02020603050405020304" pitchFamily="18" charset="0"/>
                <a:cs typeface="Times New Roman" panose="02020603050405020304" pitchFamily="18" charset="0"/>
              </a:rPr>
              <a:t>PhD,MPhil,MBA,BSc,FCA,FCTI,FCIB</a:t>
            </a:r>
            <a:r>
              <a:rPr lang="en-GB" sz="2400" i="1" dirty="0" smtClean="0">
                <a:latin typeface="Times New Roman" panose="02020603050405020304" pitchFamily="18" charset="0"/>
                <a:cs typeface="Times New Roman" panose="02020603050405020304" pitchFamily="18" charset="0"/>
              </a:rPr>
              <a:t>}</a:t>
            </a:r>
            <a:endParaRPr lang="en-GB" sz="2400" i="1" dirty="0" smtClean="0">
              <a:latin typeface="Times New Roman" panose="02020603050405020304" pitchFamily="18" charset="0"/>
              <a:cs typeface="Times New Roman" panose="02020603050405020304" pitchFamily="18" charset="0"/>
            </a:endParaRPr>
          </a:p>
          <a:p>
            <a:pPr marL="0" indent="0">
              <a:buNone/>
            </a:pPr>
            <a:r>
              <a:rPr lang="en-GB" sz="2400" i="1" dirty="0" smtClean="0">
                <a:latin typeface="Times New Roman" panose="02020603050405020304" pitchFamily="18" charset="0"/>
                <a:cs typeface="Times New Roman" panose="02020603050405020304" pitchFamily="18" charset="0"/>
              </a:rPr>
              <a:t>Professor of Accounting &amp;Taxation,</a:t>
            </a:r>
            <a:endParaRPr lang="en-GB" sz="2400" i="1" dirty="0" smtClean="0">
              <a:latin typeface="Times New Roman" panose="02020603050405020304" pitchFamily="18" charset="0"/>
              <a:cs typeface="Times New Roman" panose="02020603050405020304" pitchFamily="18" charset="0"/>
            </a:endParaRPr>
          </a:p>
          <a:p>
            <a:pPr marL="0" indent="0">
              <a:buNone/>
            </a:pPr>
            <a:r>
              <a:rPr lang="en-GB" sz="2400" i="1" dirty="0" smtClean="0">
                <a:latin typeface="Times New Roman" panose="02020603050405020304" pitchFamily="18" charset="0"/>
                <a:cs typeface="Times New Roman" panose="02020603050405020304" pitchFamily="18" charset="0"/>
              </a:rPr>
              <a:t>Babcock University</a:t>
            </a:r>
            <a:endParaRPr lang="en-GB" sz="2400" i="1" dirty="0" smtClean="0">
              <a:latin typeface="Times New Roman" panose="02020603050405020304" pitchFamily="18" charset="0"/>
              <a:cs typeface="Times New Roman" panose="02020603050405020304" pitchFamily="18" charset="0"/>
            </a:endParaRPr>
          </a:p>
          <a:p>
            <a:pPr marL="0" indent="0">
              <a:buNone/>
            </a:pPr>
            <a:r>
              <a:rPr lang="en-GB" sz="2400" i="1" dirty="0" smtClean="0">
                <a:latin typeface="Times New Roman" panose="02020603050405020304" pitchFamily="18" charset="0"/>
                <a:cs typeface="Times New Roman" panose="02020603050405020304" pitchFamily="18" charset="0"/>
              </a:rPr>
              <a:t>DATE:MAY 12,2026</a:t>
            </a:r>
            <a:endParaRPr lang="en-US" sz="2400" i="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44208" y="1556792"/>
            <a:ext cx="22753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476672"/>
            <a:ext cx="7520940" cy="4320480"/>
          </a:xfrm>
        </p:spPr>
        <p:txBody>
          <a:bodyPr>
            <a:normAutofit fontScale="85000" lnSpcReduction="20000"/>
          </a:bodyPr>
          <a:lstStyle/>
          <a:p>
            <a:pPr algn="just"/>
            <a:r>
              <a:rPr lang="en-GB" sz="2600" dirty="0" smtClean="0">
                <a:latin typeface="Times New Roman" panose="02020603050405020304" pitchFamily="18" charset="0"/>
                <a:cs typeface="Times New Roman" panose="02020603050405020304" pitchFamily="18" charset="0"/>
              </a:rPr>
              <a:t>[4] Technology and Process Improvements for Bookkeeping</a:t>
            </a:r>
            <a:endParaRPr lang="en-GB" sz="260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Modern /Digital Accountants leverage cloud-based tools like Quick Books, </a:t>
            </a:r>
            <a:r>
              <a:rPr lang="en-GB" sz="2400" b="0" dirty="0" err="1" smtClean="0">
                <a:latin typeface="Times New Roman" panose="02020603050405020304" pitchFamily="18" charset="0"/>
                <a:cs typeface="Times New Roman" panose="02020603050405020304" pitchFamily="18" charset="0"/>
              </a:rPr>
              <a:t>Xero</a:t>
            </a:r>
            <a:r>
              <a:rPr lang="en-GB" sz="2400" b="0" dirty="0" smtClean="0">
                <a:latin typeface="Times New Roman" panose="02020603050405020304" pitchFamily="18" charset="0"/>
                <a:cs typeface="Times New Roman" panose="02020603050405020304" pitchFamily="18" charset="0"/>
              </a:rPr>
              <a:t>, Sage Business cloud . to automate task, improve accuracy and save time. All these allow 24/7 remote access to financial data ,which enable real time collaboration between businesses and accountants.</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Other modern technologies are:</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i.AI and Machine Learning (ML)</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ii. Intelligent Document Processing  (OCR)-Optimal Character Recognition</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iii. Robotic Process Automation (RPM)</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iv. </a:t>
            </a:r>
            <a:r>
              <a:rPr lang="en-GB" sz="2400" b="0" dirty="0" err="1" smtClean="0">
                <a:latin typeface="Times New Roman" panose="02020603050405020304" pitchFamily="18" charset="0"/>
                <a:cs typeface="Times New Roman" panose="02020603050405020304" pitchFamily="18" charset="0"/>
              </a:rPr>
              <a:t>Blockchain</a:t>
            </a:r>
            <a:r>
              <a:rPr lang="en-GB" sz="2400" b="0" dirty="0" smtClean="0">
                <a:latin typeface="Times New Roman" panose="02020603050405020304" pitchFamily="18" charset="0"/>
                <a:cs typeface="Times New Roman" panose="02020603050405020304" pitchFamily="18" charset="0"/>
              </a:rPr>
              <a:t> Technology</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v. integrated Payment platforms.</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32656"/>
            <a:ext cx="7776864" cy="4248472"/>
          </a:xfrm>
        </p:spPr>
        <p:txBody>
          <a:bodyPr/>
          <a:lstStyle/>
          <a:p>
            <a:r>
              <a:rPr lang="en-GB" dirty="0" smtClean="0"/>
              <a:t>[</a:t>
            </a:r>
            <a:r>
              <a:rPr lang="en-GB" sz="2000" dirty="0" smtClean="0">
                <a:latin typeface="Times New Roman" panose="02020603050405020304" pitchFamily="18" charset="0"/>
                <a:cs typeface="Times New Roman" panose="02020603050405020304" pitchFamily="18" charset="0"/>
              </a:rPr>
              <a:t>5] RISK MITIGATION AND COMPLIANCE</a:t>
            </a:r>
            <a:endParaRPr lang="en-GB" sz="2000" dirty="0" smtClean="0">
              <a:latin typeface="Times New Roman" panose="02020603050405020304" pitchFamily="18" charset="0"/>
              <a:cs typeface="Times New Roman" panose="02020603050405020304" pitchFamily="18" charset="0"/>
            </a:endParaRPr>
          </a:p>
          <a:p>
            <a:pPr algn="just"/>
            <a:r>
              <a:rPr lang="en-GB" sz="2400" b="0" dirty="0">
                <a:latin typeface="Times New Roman" panose="02020603050405020304" pitchFamily="18" charset="0"/>
                <a:cs typeface="Times New Roman" panose="02020603050405020304" pitchFamily="18" charset="0"/>
              </a:rPr>
              <a:t>Accountants </a:t>
            </a:r>
            <a:r>
              <a:rPr lang="en-GB" sz="2400" b="0" dirty="0" smtClean="0">
                <a:latin typeface="Times New Roman" panose="02020603050405020304" pitchFamily="18" charset="0"/>
                <a:cs typeface="Times New Roman" panose="02020603050405020304" pitchFamily="18" charset="0"/>
              </a:rPr>
              <a:t>will mitigate </a:t>
            </a:r>
            <a:r>
              <a:rPr lang="en-GB" sz="2400" b="0" dirty="0">
                <a:latin typeface="Times New Roman" panose="02020603050405020304" pitchFamily="18" charset="0"/>
                <a:cs typeface="Times New Roman" panose="02020603050405020304" pitchFamily="18" charset="0"/>
              </a:rPr>
              <a:t>risk and ensure compliance by implementing robust internal controls (segregation of duties, authorization), conducting regular audits and reconciliations, adhering to standardized accounting </a:t>
            </a:r>
            <a:r>
              <a:rPr lang="en-GB" sz="2400" b="0" dirty="0" smtClean="0">
                <a:latin typeface="Times New Roman" panose="02020603050405020304" pitchFamily="18" charset="0"/>
                <a:cs typeface="Times New Roman" panose="02020603050405020304" pitchFamily="18" charset="0"/>
              </a:rPr>
              <a:t>frameworks like Generally Accepted Accounting Principles /International Financial Reporting Standards </a:t>
            </a:r>
            <a:r>
              <a:rPr lang="en-GB" sz="2400" b="0" dirty="0">
                <a:latin typeface="Times New Roman" panose="02020603050405020304" pitchFamily="18" charset="0"/>
                <a:cs typeface="Times New Roman" panose="02020603050405020304" pitchFamily="18" charset="0"/>
              </a:rPr>
              <a:t>(GAAP/IFRS), and staying updated on regulatory changes to prevent financial misstatements, fraud, and data breaches.</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sz="2000" b="1" dirty="0" smtClean="0">
                <a:latin typeface="Times New Roman" panose="02020603050405020304" pitchFamily="18" charset="0"/>
                <a:cs typeface="Times New Roman" panose="02020603050405020304" pitchFamily="18" charset="0"/>
              </a:rPr>
              <a:t>TYPES OF ACCOUNTANTS IN THE GLOBAL ECONOMY FOR the BUILDING OF TRUST AND CREDIBILITY</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GB" sz="2400" dirty="0" smtClean="0">
                <a:latin typeface="Times New Roman" panose="02020603050405020304" pitchFamily="18" charset="0"/>
                <a:cs typeface="Times New Roman" panose="02020603050405020304" pitchFamily="18" charset="0"/>
              </a:rPr>
              <a:t>There are two types of accountants that practice accounting in the global village</a:t>
            </a:r>
            <a:r>
              <a:rPr lang="en-GB"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[1] Technocratic Accountants</a:t>
            </a:r>
            <a:r>
              <a:rPr lang="en-GB" dirty="0" smtClean="0"/>
              <a:t>:</a:t>
            </a:r>
            <a:endParaRPr lang="en-GB" dirty="0" smtClean="0"/>
          </a:p>
          <a:p>
            <a:pPr algn="just"/>
            <a:r>
              <a:rPr lang="en-US" sz="2400" b="0" dirty="0">
                <a:latin typeface="Times New Roman" panose="02020603050405020304" pitchFamily="18" charset="0"/>
                <a:cs typeface="Times New Roman" panose="02020603050405020304" pitchFamily="18" charset="0"/>
              </a:rPr>
              <a:t>Technocratic accountants subscribe to the idea that there is a rational approach to the best methods to accurately and fairly account for the financial doings of a client. Technocratism is the general belief that a solid technical understanding and application of accounting practices provide the best basis for handling a client’s financial records. In other words, rational rules are the best means for governing accounting practice.</a:t>
            </a:r>
            <a:endParaRPr lang="en-US" sz="2400"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32656"/>
            <a:ext cx="7588324" cy="4347821"/>
          </a:xfrm>
        </p:spPr>
        <p:txBody>
          <a:bodyPr>
            <a:normAutofit fontScale="92500"/>
          </a:bodyPr>
          <a:lstStyle/>
          <a:p>
            <a:r>
              <a:rPr lang="en-GB" dirty="0" smtClean="0"/>
              <a:t>[</a:t>
            </a:r>
            <a:r>
              <a:rPr lang="en-GB" sz="2400" dirty="0" smtClean="0">
                <a:latin typeface="Times New Roman" panose="02020603050405020304" pitchFamily="18" charset="0"/>
                <a:cs typeface="Times New Roman" panose="02020603050405020304" pitchFamily="18" charset="0"/>
              </a:rPr>
              <a:t>2] PRAGMATIC ACCOUNTANTS :</a:t>
            </a:r>
            <a:endParaRPr lang="en-GB" sz="2400" dirty="0" smtClean="0">
              <a:latin typeface="Times New Roman" panose="02020603050405020304" pitchFamily="18" charset="0"/>
              <a:cs typeface="Times New Roman" panose="02020603050405020304" pitchFamily="18" charset="0"/>
            </a:endParaRPr>
          </a:p>
          <a:p>
            <a:pPr algn="just"/>
            <a:r>
              <a:rPr lang="en-US" sz="2400" b="0" dirty="0">
                <a:latin typeface="Times New Roman" panose="02020603050405020304" pitchFamily="18" charset="0"/>
                <a:cs typeface="Times New Roman" panose="02020603050405020304" pitchFamily="18" charset="0"/>
              </a:rPr>
              <a:t>On the other side of the spectrum, there is the pragmatic school of thought. Pragmatic accountants subscribe to a broader view of accounting that relies on professional and personal judgment rather than solely on a set of rules. Additionally, the necessary judgment skills are only acquired through years of practice and </a:t>
            </a:r>
            <a:r>
              <a:rPr lang="en-US" sz="2400" b="0" dirty="0" smtClean="0">
                <a:latin typeface="Times New Roman" panose="02020603050405020304" pitchFamily="18" charset="0"/>
                <a:cs typeface="Times New Roman" panose="02020603050405020304" pitchFamily="18" charset="0"/>
              </a:rPr>
              <a:t>experience</a:t>
            </a:r>
            <a:endParaRPr lang="en-US" sz="2400" b="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Note</a:t>
            </a:r>
            <a:r>
              <a:rPr lang="en-GB" sz="2400" b="0" dirty="0" smtClean="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Regardless of the specific school of thought that an accountant subscribes to, they are all still ethically and legally bound to the generally accepted accounting principles that govern how a client’s financial records are accounted </a:t>
            </a:r>
            <a:r>
              <a:rPr lang="en-US" sz="2400" b="0" dirty="0" err="1" smtClean="0">
                <a:latin typeface="Times New Roman" panose="02020603050405020304" pitchFamily="18" charset="0"/>
                <a:cs typeface="Times New Roman" panose="02020603050405020304" pitchFamily="18" charset="0"/>
              </a:rPr>
              <a:t>for,futhermore</a:t>
            </a:r>
            <a:r>
              <a:rPr lang="en-US" sz="2400" b="0" dirty="0" smtClean="0">
                <a:latin typeface="Times New Roman" panose="02020603050405020304" pitchFamily="18" charset="0"/>
                <a:cs typeface="Times New Roman" panose="02020603050405020304" pitchFamily="18" charset="0"/>
              </a:rPr>
              <a:t> their focus is to create value for the clients.</a:t>
            </a:r>
            <a:endParaRPr lang="en-US" sz="2400"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smtClean="0">
                <a:latin typeface="Times New Roman" panose="02020603050405020304" pitchFamily="18" charset="0"/>
                <a:cs typeface="Times New Roman" panose="02020603050405020304" pitchFamily="18" charset="0"/>
              </a:rPr>
              <a:t>SKILLS THAT CHARTERED ACCOUNTANTS MUST POSSESS IN ORDER TO BUILD TRUST AND CREDIBILITY </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r>
              <a:rPr lang="en-GB" sz="2400" dirty="0" smtClean="0">
                <a:latin typeface="Times New Roman" panose="02020603050405020304" pitchFamily="18" charset="0"/>
                <a:cs typeface="Times New Roman" panose="02020603050405020304" pitchFamily="18" charset="0"/>
              </a:rPr>
              <a:t>Every chartered accountant must possess three skills</a:t>
            </a:r>
            <a:r>
              <a:rPr lang="en-GB" sz="2400" b="0" dirty="0" smtClean="0">
                <a:latin typeface="Times New Roman" panose="02020603050405020304" pitchFamily="18" charset="0"/>
                <a:cs typeface="Times New Roman" panose="02020603050405020304" pitchFamily="18" charset="0"/>
              </a:rPr>
              <a:t>:</a:t>
            </a:r>
            <a:endParaRPr lang="en-GB" sz="2400" b="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[1] Professional Skill</a:t>
            </a:r>
            <a:r>
              <a:rPr lang="en-GB" sz="2400" b="0" dirty="0" smtClean="0">
                <a:latin typeface="Times New Roman" panose="02020603050405020304" pitchFamily="18" charset="0"/>
                <a:cs typeface="Times New Roman" panose="02020603050405020304" pitchFamily="18" charset="0"/>
              </a:rPr>
              <a:t>:</a:t>
            </a:r>
            <a:endParaRPr lang="en-GB" sz="2400" b="0" dirty="0" smtClean="0">
              <a:latin typeface="Times New Roman" panose="02020603050405020304" pitchFamily="18" charset="0"/>
              <a:cs typeface="Times New Roman" panose="02020603050405020304" pitchFamily="18" charset="0"/>
            </a:endParaRPr>
          </a:p>
          <a:p>
            <a:pPr algn="just"/>
            <a:r>
              <a:rPr lang="en-US" sz="2400" b="0" dirty="0">
                <a:latin typeface="Times New Roman" panose="02020603050405020304" pitchFamily="18" charset="0"/>
                <a:cs typeface="Times New Roman" panose="02020603050405020304" pitchFamily="18" charset="0"/>
              </a:rPr>
              <a:t>Showing a sound work-man’s command, and displaying specialized knowledge appreciated by </a:t>
            </a:r>
            <a:r>
              <a:rPr lang="en-US" sz="2400" b="0" dirty="0" smtClean="0">
                <a:latin typeface="Times New Roman" panose="02020603050405020304" pitchFamily="18" charset="0"/>
                <a:cs typeface="Times New Roman" panose="02020603050405020304" pitchFamily="18" charset="0"/>
              </a:rPr>
              <a:t>clients and other professionals. </a:t>
            </a:r>
            <a:r>
              <a:rPr lang="en-US" sz="2400" b="0" dirty="0">
                <a:latin typeface="Times New Roman" panose="02020603050405020304" pitchFamily="18" charset="0"/>
                <a:cs typeface="Times New Roman" panose="02020603050405020304" pitchFamily="18" charset="0"/>
              </a:rPr>
              <a:t>Like Accountants using financial engineering and strategy reinventing which are quite distinct from what an economist is using, but appreciated by economists</a:t>
            </a:r>
            <a:r>
              <a:rPr lang="en-US" sz="2400" b="0" dirty="0" smtClean="0">
                <a:latin typeface="Times New Roman" panose="02020603050405020304" pitchFamily="18" charset="0"/>
                <a:cs typeface="Times New Roman" panose="02020603050405020304" pitchFamily="18" charset="0"/>
              </a:rPr>
              <a:t>. This </a:t>
            </a:r>
            <a:r>
              <a:rPr lang="en-US" sz="2400" b="0" dirty="0">
                <a:latin typeface="Times New Roman" panose="02020603050405020304" pitchFamily="18" charset="0"/>
                <a:cs typeface="Times New Roman" panose="02020603050405020304" pitchFamily="18" charset="0"/>
              </a:rPr>
              <a:t>is the display of the ability as </a:t>
            </a:r>
            <a:r>
              <a:rPr lang="en-US" sz="2400" b="0" dirty="0" smtClean="0">
                <a:latin typeface="Times New Roman" panose="02020603050405020304" pitchFamily="18" charset="0"/>
                <a:cs typeface="Times New Roman" panose="02020603050405020304" pitchFamily="18" charset="0"/>
              </a:rPr>
              <a:t>a Chartered accountant </a:t>
            </a:r>
            <a:r>
              <a:rPr lang="en-US" sz="2400" b="0" dirty="0">
                <a:latin typeface="Times New Roman" panose="02020603050405020304" pitchFamily="18" charset="0"/>
                <a:cs typeface="Times New Roman" panose="02020603050405020304" pitchFamily="18" charset="0"/>
              </a:rPr>
              <a:t>to analyze a situation in the following areas:</a:t>
            </a:r>
            <a:endParaRPr lang="en-US" sz="2400" b="0" dirty="0">
              <a:latin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7776864" cy="4248472"/>
          </a:xfrm>
        </p:spPr>
        <p:txBody>
          <a:bodyPr>
            <a:normAutofit/>
          </a:bodyPr>
          <a:lstStyle/>
          <a:p>
            <a:pPr algn="just"/>
            <a:r>
              <a:rPr lang="en-US" sz="2800" b="0" dirty="0" smtClean="0">
                <a:latin typeface="Times New Roman" panose="02020603050405020304" pitchFamily="18" charset="0"/>
                <a:cs typeface="Times New Roman" panose="02020603050405020304" pitchFamily="18" charset="0"/>
              </a:rPr>
              <a:t>i. Knowledge </a:t>
            </a:r>
            <a:r>
              <a:rPr lang="en-US" sz="2800" b="0" dirty="0">
                <a:latin typeface="Times New Roman" panose="02020603050405020304" pitchFamily="18" charset="0"/>
                <a:cs typeface="Times New Roman" panose="02020603050405020304" pitchFamily="18" charset="0"/>
              </a:rPr>
              <a:t>of Accounting Practices. ii. Proficiency in Accounting technology(</a:t>
            </a:r>
            <a:r>
              <a:rPr lang="en-US" sz="2800" b="0" dirty="0" err="1">
                <a:latin typeface="Times New Roman" panose="02020603050405020304" pitchFamily="18" charset="0"/>
                <a:cs typeface="Times New Roman" panose="02020603050405020304" pitchFamily="18" charset="0"/>
              </a:rPr>
              <a:t>ies</a:t>
            </a:r>
            <a:r>
              <a:rPr lang="en-US" sz="2800" b="0" dirty="0">
                <a:latin typeface="Times New Roman" panose="02020603050405020304" pitchFamily="18" charset="0"/>
                <a:cs typeface="Times New Roman" panose="02020603050405020304" pitchFamily="18" charset="0"/>
              </a:rPr>
              <a:t>). iii. Ability to Prepare Financial Statements., iv. Knowledge of General Business Practices(</a:t>
            </a:r>
            <a:r>
              <a:rPr lang="en-US" sz="2800" b="0" dirty="0" err="1">
                <a:latin typeface="Times New Roman" panose="02020603050405020304" pitchFamily="18" charset="0"/>
                <a:cs typeface="Times New Roman" panose="02020603050405020304" pitchFamily="18" charset="0"/>
              </a:rPr>
              <a:t>i.eBusiness</a:t>
            </a:r>
            <a:r>
              <a:rPr lang="en-US" sz="2800" b="0" dirty="0">
                <a:latin typeface="Times New Roman" panose="02020603050405020304" pitchFamily="18" charset="0"/>
                <a:cs typeface="Times New Roman" panose="02020603050405020304" pitchFamily="18" charset="0"/>
              </a:rPr>
              <a:t> Policy &amp; Strategy), v</a:t>
            </a:r>
            <a:r>
              <a:rPr lang="en-US" sz="2800" b="0" dirty="0" smtClean="0">
                <a:latin typeface="Times New Roman" panose="02020603050405020304" pitchFamily="18" charset="0"/>
                <a:cs typeface="Times New Roman" panose="02020603050405020304" pitchFamily="18" charset="0"/>
              </a:rPr>
              <a:t>. Ability </a:t>
            </a:r>
            <a:r>
              <a:rPr lang="en-US" sz="2800" b="0" dirty="0">
                <a:latin typeface="Times New Roman" panose="02020603050405020304" pitchFamily="18" charset="0"/>
                <a:cs typeface="Times New Roman" panose="02020603050405020304" pitchFamily="18" charset="0"/>
              </a:rPr>
              <a:t>to Analyze Data</a:t>
            </a:r>
            <a:r>
              <a:rPr lang="en-US" sz="2800" b="0" dirty="0" smtClean="0">
                <a:latin typeface="Times New Roman" panose="02020603050405020304" pitchFamily="18" charset="0"/>
                <a:cs typeface="Times New Roman" panose="02020603050405020304" pitchFamily="18" charset="0"/>
              </a:rPr>
              <a:t>, vi</a:t>
            </a:r>
            <a:r>
              <a:rPr lang="en-US" sz="2800" b="0" dirty="0">
                <a:latin typeface="Times New Roman" panose="02020603050405020304" pitchFamily="18" charset="0"/>
                <a:cs typeface="Times New Roman" panose="02020603050405020304" pitchFamily="18" charset="0"/>
              </a:rPr>
              <a:t>. Critical Thinking </a:t>
            </a:r>
            <a:r>
              <a:rPr lang="en-US" sz="2800" b="0" dirty="0" err="1">
                <a:latin typeface="Times New Roman" panose="02020603050405020304" pitchFamily="18" charset="0"/>
                <a:cs typeface="Times New Roman" panose="02020603050405020304" pitchFamily="18" charset="0"/>
              </a:rPr>
              <a:t>Skills.,vii</a:t>
            </a:r>
            <a:r>
              <a:rPr lang="en-US" sz="2800" b="0" dirty="0" smtClean="0">
                <a:latin typeface="Times New Roman" panose="02020603050405020304" pitchFamily="18" charset="0"/>
                <a:cs typeface="Times New Roman" panose="02020603050405020304" pitchFamily="18" charset="0"/>
              </a:rPr>
              <a:t>. Accounting  </a:t>
            </a:r>
            <a:r>
              <a:rPr lang="en-US" sz="2800" b="0" dirty="0">
                <a:latin typeface="Times New Roman" panose="02020603050405020304" pitchFamily="18" charset="0"/>
                <a:cs typeface="Times New Roman" panose="02020603050405020304" pitchFamily="18" charset="0"/>
              </a:rPr>
              <a:t>Organizational Skills. and viii. Time Management Skill</a:t>
            </a:r>
            <a:endParaRPr lang="en-US" sz="2800" b="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32656"/>
            <a:ext cx="7704856" cy="4536504"/>
          </a:xfrm>
        </p:spPr>
        <p:txBody>
          <a:bodyPr/>
          <a:lstStyle/>
          <a:p>
            <a:r>
              <a:rPr lang="en-GB" sz="2400"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Technical Skill: </a:t>
            </a:r>
            <a:endParaRPr lang="en-US" sz="2400" dirty="0" smtClean="0">
              <a:latin typeface="Times New Roman" panose="02020603050405020304" pitchFamily="18" charset="0"/>
              <a:cs typeface="Times New Roman" panose="02020603050405020304" pitchFamily="18" charset="0"/>
            </a:endParaRPr>
          </a:p>
          <a:p>
            <a:pPr algn="just"/>
            <a:r>
              <a:rPr lang="en-GB" sz="2400" b="0" dirty="0">
                <a:latin typeface="Times New Roman" panose="02020603050405020304" pitchFamily="18" charset="0"/>
                <a:cs typeface="Times New Roman" panose="02020603050405020304" pitchFamily="18" charset="0"/>
              </a:rPr>
              <a:t>Chartered Accountants must possess strong technical expertise in financial reporting, taxation, auditing, and data analytics, underpinned by proficiency in ERP -</a:t>
            </a:r>
            <a:r>
              <a:rPr lang="en-GB" sz="2400" b="0" dirty="0" smtClean="0">
                <a:latin typeface="Times New Roman" panose="02020603050405020304" pitchFamily="18" charset="0"/>
                <a:cs typeface="Times New Roman" panose="02020603050405020304" pitchFamily="18" charset="0"/>
              </a:rPr>
              <a:t>Enterprise Resource Planning  software </a:t>
            </a:r>
            <a:r>
              <a:rPr lang="en-GB" sz="2400" b="0" dirty="0">
                <a:latin typeface="Times New Roman" panose="02020603050405020304" pitchFamily="18" charset="0"/>
                <a:cs typeface="Times New Roman" panose="02020603050405020304" pitchFamily="18" charset="0"/>
              </a:rPr>
              <a:t>(e.g., </a:t>
            </a:r>
            <a:r>
              <a:rPr lang="en-GB" sz="2400" b="0" dirty="0" smtClean="0">
                <a:latin typeface="Times New Roman" panose="02020603050405020304" pitchFamily="18" charset="0"/>
                <a:cs typeface="Times New Roman" panose="02020603050405020304" pitchFamily="18" charset="0"/>
              </a:rPr>
              <a:t>SAP,-</a:t>
            </a:r>
            <a:r>
              <a:rPr lang="en-GB" sz="2400" b="0" dirty="0" err="1" smtClean="0">
                <a:latin typeface="Times New Roman" panose="02020603050405020304" pitchFamily="18" charset="0"/>
                <a:cs typeface="Times New Roman" panose="02020603050405020304" pitchFamily="18" charset="0"/>
              </a:rPr>
              <a:t>Systems,Applications,and</a:t>
            </a:r>
            <a:r>
              <a:rPr lang="en-GB" sz="2400" b="0" dirty="0" smtClean="0">
                <a:latin typeface="Times New Roman" panose="02020603050405020304" pitchFamily="18" charset="0"/>
                <a:cs typeface="Times New Roman" panose="02020603050405020304" pitchFamily="18" charset="0"/>
              </a:rPr>
              <a:t> Products in Data Planning, Oracle-Data Base Management System) </a:t>
            </a:r>
            <a:r>
              <a:rPr lang="en-GB" sz="2400" b="0" dirty="0">
                <a:latin typeface="Times New Roman" panose="02020603050405020304" pitchFamily="18" charset="0"/>
                <a:cs typeface="Times New Roman" panose="02020603050405020304" pitchFamily="18" charset="0"/>
              </a:rPr>
              <a:t>and advanced Excel</a:t>
            </a:r>
            <a:r>
              <a:rPr lang="en-GB" sz="2400" b="0" dirty="0" smtClean="0">
                <a:latin typeface="Times New Roman" panose="02020603050405020304" pitchFamily="18" charset="0"/>
                <a:cs typeface="Times New Roman" panose="02020603050405020304" pitchFamily="18" charset="0"/>
              </a:rPr>
              <a:t>. Accountants   </a:t>
            </a:r>
            <a:r>
              <a:rPr lang="en-GB" sz="2400" b="0" dirty="0">
                <a:latin typeface="Times New Roman" panose="02020603050405020304" pitchFamily="18" charset="0"/>
                <a:cs typeface="Times New Roman" panose="02020603050405020304" pitchFamily="18" charset="0"/>
              </a:rPr>
              <a:t>must also understand regulatory standards (IFRS/GAAP), budgeting, and emerging technologies like AI, </a:t>
            </a:r>
            <a:r>
              <a:rPr lang="en-GB" sz="2400" b="0" dirty="0" err="1">
                <a:latin typeface="Times New Roman" panose="02020603050405020304" pitchFamily="18" charset="0"/>
                <a:cs typeface="Times New Roman" panose="02020603050405020304" pitchFamily="18" charset="0"/>
              </a:rPr>
              <a:t>blockchain</a:t>
            </a:r>
            <a:r>
              <a:rPr lang="en-GB" sz="2400" b="0" dirty="0">
                <a:latin typeface="Times New Roman" panose="02020603050405020304" pitchFamily="18" charset="0"/>
                <a:cs typeface="Times New Roman" panose="02020603050405020304" pitchFamily="18" charset="0"/>
              </a:rPr>
              <a:t>, and cloud computing</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7920880" cy="4227921"/>
          </a:xfrm>
        </p:spPr>
        <p:txBody>
          <a:bodyPr>
            <a:normAutofit fontScale="85000" lnSpcReduction="20000"/>
          </a:bodyPr>
          <a:lstStyle/>
          <a:p>
            <a:r>
              <a:rPr lang="en-GB" sz="2800" dirty="0" smtClean="0">
                <a:latin typeface="Times New Roman" panose="02020603050405020304" pitchFamily="18" charset="0"/>
                <a:cs typeface="Times New Roman" panose="02020603050405020304" pitchFamily="18" charset="0"/>
              </a:rPr>
              <a:t>[3] SCIENTIFIC  SKILL </a:t>
            </a:r>
            <a:endParaRPr lang="en-GB" sz="2800" dirty="0" smtClean="0">
              <a:latin typeface="Times New Roman" panose="02020603050405020304" pitchFamily="18" charset="0"/>
              <a:cs typeface="Times New Roman" panose="02020603050405020304" pitchFamily="18" charset="0"/>
            </a:endParaRPr>
          </a:p>
          <a:p>
            <a:pPr algn="just"/>
            <a:r>
              <a:rPr lang="en-GB" sz="2400" b="0" dirty="0">
                <a:latin typeface="Times New Roman" panose="02020603050405020304" pitchFamily="18" charset="0"/>
                <a:cs typeface="Times New Roman" panose="02020603050405020304" pitchFamily="18" charset="0"/>
              </a:rPr>
              <a:t>Chartered Accountants (CAs</a:t>
            </a:r>
            <a:r>
              <a:rPr lang="en-GB" sz="2400" b="0" dirty="0" smtClean="0">
                <a:latin typeface="Times New Roman" panose="02020603050405020304" pitchFamily="18" charset="0"/>
                <a:cs typeface="Times New Roman" panose="02020603050405020304" pitchFamily="18" charset="0"/>
              </a:rPr>
              <a:t>) must  </a:t>
            </a:r>
            <a:r>
              <a:rPr lang="en-GB" sz="2400" b="0" dirty="0">
                <a:latin typeface="Times New Roman" panose="02020603050405020304" pitchFamily="18" charset="0"/>
                <a:cs typeface="Times New Roman" panose="02020603050405020304" pitchFamily="18" charset="0"/>
              </a:rPr>
              <a:t>possess scientific skills through the application of a methodical, evidence-based approach to financial analysis, investigation, and technology, often functioning as "financial scientists" or "detectives" in a business </a:t>
            </a:r>
            <a:r>
              <a:rPr lang="en-GB" sz="2400" b="0" dirty="0" smtClean="0">
                <a:latin typeface="Times New Roman" panose="02020603050405020304" pitchFamily="18" charset="0"/>
                <a:cs typeface="Times New Roman" panose="02020603050405020304" pitchFamily="18" charset="0"/>
              </a:rPr>
              <a:t>context that will give confidence to clients or the business organizations.</a:t>
            </a:r>
            <a:endParaRPr lang="en-GB" sz="2400" b="0" dirty="0" smtClean="0">
              <a:latin typeface="Times New Roman" panose="02020603050405020304" pitchFamily="18" charset="0"/>
              <a:cs typeface="Times New Roman" panose="02020603050405020304" pitchFamily="18" charset="0"/>
            </a:endParaRPr>
          </a:p>
          <a:p>
            <a:pPr algn="just"/>
            <a:r>
              <a:rPr lang="en-US" sz="2400" b="0" dirty="0">
                <a:latin typeface="Times New Roman" panose="02020603050405020304" pitchFamily="18" charset="0"/>
                <a:cs typeface="Times New Roman" panose="02020603050405020304" pitchFamily="18" charset="0"/>
              </a:rPr>
              <a:t>Companies need strong accounting leaders to translate their portion of that data into valuable insights that can help a company improve business outcomes and adjust to changing sales patterns all in </a:t>
            </a:r>
            <a:r>
              <a:rPr lang="en-US" sz="2400" b="0" dirty="0" smtClean="0">
                <a:latin typeface="Times New Roman" panose="02020603050405020304" pitchFamily="18" charset="0"/>
                <a:cs typeface="Times New Roman" panose="02020603050405020304" pitchFamily="18" charset="0"/>
              </a:rPr>
              <a:t>real-time</a:t>
            </a:r>
            <a:endParaRPr lang="en-US" sz="2400" b="0" dirty="0" smtClean="0">
              <a:latin typeface="Times New Roman" panose="02020603050405020304" pitchFamily="18" charset="0"/>
              <a:cs typeface="Times New Roman" panose="02020603050405020304" pitchFamily="18" charset="0"/>
            </a:endParaRPr>
          </a:p>
          <a:p>
            <a:pPr algn="just"/>
            <a:r>
              <a:rPr lang="en-US" sz="2400" b="0" dirty="0">
                <a:latin typeface="Times New Roman" panose="02020603050405020304" pitchFamily="18" charset="0"/>
                <a:cs typeface="Times New Roman" panose="02020603050405020304" pitchFamily="18" charset="0"/>
              </a:rPr>
              <a:t>These skills can be found in an accountant with a background in data analytics. Their knowledge and experience enables them to dive deep into the data and extract the value in </a:t>
            </a:r>
            <a:r>
              <a:rPr lang="en-US" sz="2400" b="0" dirty="0" smtClean="0">
                <a:latin typeface="Times New Roman" panose="02020603050405020304" pitchFamily="18" charset="0"/>
                <a:cs typeface="Times New Roman" panose="02020603050405020304" pitchFamily="18" charset="0"/>
              </a:rPr>
              <a:t>it</a:t>
            </a:r>
            <a:r>
              <a:rPr lang="en-US" sz="2400" b="0" dirty="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using SWOT analyses ,Michael Porters five forces model to gain competitive advantage by clients/businesses as shown in the diagram below:</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764506" y="279090"/>
            <a:ext cx="5831830" cy="437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latin typeface="Times New Roman" panose="02020603050405020304" pitchFamily="18" charset="0"/>
                <a:cs typeface="Times New Roman" panose="02020603050405020304" pitchFamily="18" charset="0"/>
              </a:rPr>
              <a:t>HOW TO BUILD TRUST AND CREDIBITY AS PROFESSIONAL ACCOUNTANTS</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GB" sz="2400" dirty="0" smtClean="0">
                <a:latin typeface="Times New Roman" panose="02020603050405020304" pitchFamily="18" charset="0"/>
                <a:cs typeface="Times New Roman" panose="02020603050405020304" pitchFamily="18" charset="0"/>
              </a:rPr>
              <a:t>What is Trust?:</a:t>
            </a:r>
            <a:r>
              <a:rPr lang="en-GB" sz="2400" b="0" dirty="0" smtClean="0">
                <a:latin typeface="Times New Roman" panose="02020603050405020304" pitchFamily="18" charset="0"/>
                <a:cs typeface="Times New Roman" panose="02020603050405020304" pitchFamily="18" charset="0"/>
              </a:rPr>
              <a:t>Trust can be explained as a solid belief in an individual’s dependability, truth, or capability. Trust involves integrity, dependability, and uniformity in actions and decisions.</a:t>
            </a:r>
            <a:endParaRPr lang="en-GB" sz="2400" b="0" dirty="0" smtClean="0">
              <a:latin typeface="Times New Roman" panose="02020603050405020304" pitchFamily="18" charset="0"/>
              <a:cs typeface="Times New Roman" panose="02020603050405020304" pitchFamily="18" charset="0"/>
            </a:endParaRPr>
          </a:p>
          <a:p>
            <a:pPr algn="just"/>
            <a:r>
              <a:rPr lang="en-GB" sz="2400" b="0" dirty="0" err="1" smtClean="0">
                <a:latin typeface="Times New Roman" panose="02020603050405020304" pitchFamily="18" charset="0"/>
                <a:cs typeface="Times New Roman" panose="02020603050405020304" pitchFamily="18" charset="0"/>
              </a:rPr>
              <a:t>Larrave</a:t>
            </a:r>
            <a:r>
              <a:rPr lang="en-GB" sz="2400" b="0" dirty="0" smtClean="0">
                <a:latin typeface="Times New Roman" panose="02020603050405020304" pitchFamily="18" charset="0"/>
                <a:cs typeface="Times New Roman" panose="02020603050405020304" pitchFamily="18" charset="0"/>
              </a:rPr>
              <a:t>(2024) opined that trust is like building a sandcastle-delicate, but if you use the right tools, it can stand strong.</a:t>
            </a:r>
            <a:endParaRPr lang="en-GB" sz="2400" b="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accounting in global sustainability AGENDA?</a:t>
            </a:r>
            <a:endParaRPr lang="en-US" dirty="0"/>
          </a:p>
        </p:txBody>
      </p:sp>
      <p:sp>
        <p:nvSpPr>
          <p:cNvPr id="3" name="Content Placeholder 2"/>
          <p:cNvSpPr>
            <a:spLocks noGrp="1"/>
          </p:cNvSpPr>
          <p:nvPr>
            <p:ph idx="1"/>
          </p:nvPr>
        </p:nvSpPr>
        <p:spPr/>
        <p:txBody>
          <a:bodyPr>
            <a:normAutofit lnSpcReduction="10000"/>
          </a:bodyPr>
          <a:lstStyle/>
          <a:p>
            <a:pPr algn="just"/>
            <a:r>
              <a:rPr lang="en-GB" sz="3600" b="0" dirty="0" smtClean="0">
                <a:latin typeface="Times New Roman" panose="02020603050405020304" pitchFamily="18" charset="0"/>
                <a:cs typeface="Times New Roman" panose="02020603050405020304" pitchFamily="18" charset="0"/>
              </a:rPr>
              <a:t>Accounting is the displaying of professionalism in the accurate recording and transparency in processing information about financial transactions of economic entities for economic decisions for business sustainability.</a:t>
            </a:r>
            <a:endParaRPr lang="en-US" sz="36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4"/>
            <a:ext cx="7592948" cy="4248472"/>
          </a:xfrm>
        </p:spPr>
        <p:txBody>
          <a:bodyPr/>
          <a:lstStyle/>
          <a:p>
            <a:pPr algn="just"/>
            <a:r>
              <a:rPr lang="en-GB" sz="2400" b="0" dirty="0" err="1" smtClean="0">
                <a:latin typeface="Times New Roman" panose="02020603050405020304" pitchFamily="18" charset="0"/>
                <a:cs typeface="Times New Roman" panose="02020603050405020304" pitchFamily="18" charset="0"/>
              </a:rPr>
              <a:t>McMakin</a:t>
            </a:r>
            <a:r>
              <a:rPr lang="en-GB" sz="2400" b="0" dirty="0" smtClean="0">
                <a:latin typeface="Times New Roman" panose="02020603050405020304" pitchFamily="18" charset="0"/>
                <a:cs typeface="Times New Roman" panose="02020603050405020304" pitchFamily="18" charset="0"/>
              </a:rPr>
              <a:t>(2019) explained that everyone one in professional services holds this truth to be self-evident</a:t>
            </a:r>
            <a:r>
              <a:rPr lang="en-GB" sz="2400" b="0" dirty="0">
                <a:latin typeface="Times New Roman" panose="02020603050405020304" pitchFamily="18" charset="0"/>
                <a:cs typeface="Times New Roman" panose="02020603050405020304" pitchFamily="18" charset="0"/>
              </a:rPr>
              <a:t>, </a:t>
            </a:r>
            <a:r>
              <a:rPr lang="en-GB" sz="2400" b="0" dirty="0" smtClean="0">
                <a:latin typeface="Times New Roman" panose="02020603050405020304" pitchFamily="18" charset="0"/>
                <a:cs typeface="Times New Roman" panose="02020603050405020304" pitchFamily="18" charset="0"/>
              </a:rPr>
              <a:t>[</a:t>
            </a:r>
            <a:r>
              <a:rPr lang="en-GB" sz="2400" b="0" dirty="0" err="1" smtClean="0">
                <a:latin typeface="Times New Roman" panose="02020603050405020304" pitchFamily="18" charset="0"/>
                <a:cs typeface="Times New Roman" panose="02020603050405020304" pitchFamily="18" charset="0"/>
              </a:rPr>
              <a:t>i.e</a:t>
            </a:r>
            <a:r>
              <a:rPr lang="en-GB" sz="2400" b="0" dirty="0" smtClean="0">
                <a:latin typeface="Times New Roman" panose="02020603050405020304" pitchFamily="18" charset="0"/>
                <a:cs typeface="Times New Roman" panose="02020603050405020304" pitchFamily="18" charset="0"/>
              </a:rPr>
              <a:t> a </a:t>
            </a:r>
            <a:r>
              <a:rPr lang="en-GB" sz="2400" b="0" dirty="0">
                <a:latin typeface="Times New Roman" panose="02020603050405020304" pitchFamily="18" charset="0"/>
                <a:cs typeface="Times New Roman" panose="02020603050405020304" pitchFamily="18" charset="0"/>
              </a:rPr>
              <a:t>fact, truth, or statement is so obvious, clear, and apparent that it requires no proof, evidence, or further explanation to be </a:t>
            </a:r>
            <a:r>
              <a:rPr lang="en-GB" sz="2400" b="0" dirty="0" smtClean="0">
                <a:latin typeface="Times New Roman" panose="02020603050405020304" pitchFamily="18" charset="0"/>
                <a:cs typeface="Times New Roman" panose="02020603050405020304" pitchFamily="18" charset="0"/>
              </a:rPr>
              <a:t>understood.,2+2=4)]hence it is critically important that your clients trust you..</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“Here is a surprising truth :one of the best ways to communicate  I am trustworthy  to clients and potential clients is to turn business down” (McMakin,2019:1</a:t>
            </a:r>
            <a:r>
              <a:rPr lang="en-GB" dirty="0" smtClean="0"/>
              <a:t>)</a:t>
            </a:r>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476672"/>
            <a:ext cx="7344816" cy="4536504"/>
          </a:xfrm>
        </p:spPr>
        <p:txBody>
          <a:bodyPr>
            <a:noAutofit/>
          </a:bodyPr>
          <a:lstStyle/>
          <a:p>
            <a:pPr algn="just"/>
            <a:r>
              <a:rPr lang="en-GB" sz="2000" dirty="0" smtClean="0">
                <a:latin typeface="Times New Roman" panose="02020603050405020304" pitchFamily="18" charset="0"/>
                <a:cs typeface="Times New Roman" panose="02020603050405020304" pitchFamily="18" charset="0"/>
              </a:rPr>
              <a:t>FACTS ON TRUST</a:t>
            </a: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[i] Earn their trust &amp; Show your worth: </a:t>
            </a:r>
            <a:r>
              <a:rPr lang="en-GB" sz="2000" b="0" dirty="0" smtClean="0">
                <a:latin typeface="Times New Roman" panose="02020603050405020304" pitchFamily="18" charset="0"/>
                <a:cs typeface="Times New Roman" panose="02020603050405020304" pitchFamily="18" charset="0"/>
              </a:rPr>
              <a:t>Be a successful service provider and not scoundrel [A </a:t>
            </a:r>
            <a:r>
              <a:rPr lang="en-GB" sz="2000" b="0" dirty="0">
                <a:latin typeface="Times New Roman" panose="02020603050405020304" pitchFamily="18" charset="0"/>
                <a:cs typeface="Times New Roman" panose="02020603050405020304" pitchFamily="18" charset="0"/>
              </a:rPr>
              <a:t>scoundrel is a dishonest, </a:t>
            </a:r>
            <a:r>
              <a:rPr lang="en-GB" sz="2000" b="0" dirty="0" smtClean="0">
                <a:latin typeface="Times New Roman" panose="02020603050405020304" pitchFamily="18" charset="0"/>
                <a:cs typeface="Times New Roman" panose="02020603050405020304" pitchFamily="18" charset="0"/>
              </a:rPr>
              <a:t>dishonourable, </a:t>
            </a:r>
            <a:r>
              <a:rPr lang="en-GB" sz="2000" b="0" dirty="0">
                <a:latin typeface="Times New Roman" panose="02020603050405020304" pitchFamily="18" charset="0"/>
                <a:cs typeface="Times New Roman" panose="02020603050405020304" pitchFamily="18" charset="0"/>
              </a:rPr>
              <a:t>or wicked person, typically a man, who behaves badly by cheating or deceiving others</a:t>
            </a:r>
            <a:r>
              <a:rPr lang="en-GB" sz="2000" b="0" dirty="0" smtClean="0">
                <a:latin typeface="Times New Roman" panose="02020603050405020304" pitchFamily="18" charset="0"/>
                <a:cs typeface="Times New Roman" panose="02020603050405020304" pitchFamily="18" charset="0"/>
              </a:rPr>
              <a:t>.]</a:t>
            </a:r>
            <a:endParaRPr lang="en-GB" sz="2000" b="0" dirty="0" smtClean="0">
              <a:latin typeface="Times New Roman" panose="02020603050405020304" pitchFamily="18" charset="0"/>
              <a:cs typeface="Times New Roman" panose="02020603050405020304" pitchFamily="18" charset="0"/>
            </a:endParaRPr>
          </a:p>
          <a:p>
            <a:pPr algn="just"/>
            <a:r>
              <a:rPr lang="en-GB" sz="2000" b="0" dirty="0" smtClean="0">
                <a:latin typeface="Times New Roman" panose="02020603050405020304" pitchFamily="18" charset="0"/>
                <a:cs typeface="Times New Roman" panose="02020603050405020304" pitchFamily="18" charset="0"/>
              </a:rPr>
              <a:t>[ii] Trust is clients impression of service providers by working with them and spending time with them. hence </a:t>
            </a:r>
            <a:r>
              <a:rPr lang="en-GB" sz="2000" dirty="0" smtClean="0">
                <a:latin typeface="Times New Roman" panose="02020603050405020304" pitchFamily="18" charset="0"/>
                <a:cs typeface="Times New Roman" panose="02020603050405020304" pitchFamily="18" charset="0"/>
              </a:rPr>
              <a:t>there is acquired  knowledge by the clients </a:t>
            </a:r>
            <a:endParaRPr lang="en-GB" sz="2000" dirty="0" smtClean="0">
              <a:latin typeface="Times New Roman" panose="02020603050405020304" pitchFamily="18" charset="0"/>
              <a:cs typeface="Times New Roman" panose="02020603050405020304" pitchFamily="18" charset="0"/>
            </a:endParaRPr>
          </a:p>
          <a:p>
            <a:pPr algn="just"/>
            <a:r>
              <a:rPr lang="en-GB" sz="2000" b="0" dirty="0" smtClean="0">
                <a:latin typeface="Times New Roman" panose="02020603050405020304" pitchFamily="18" charset="0"/>
                <a:cs typeface="Times New Roman" panose="02020603050405020304" pitchFamily="18" charset="0"/>
              </a:rPr>
              <a:t>[iii] </a:t>
            </a:r>
            <a:r>
              <a:rPr lang="en-GB" sz="2000" dirty="0" smtClean="0">
                <a:latin typeface="Times New Roman" panose="02020603050405020304" pitchFamily="18" charset="0"/>
                <a:cs typeface="Times New Roman" panose="02020603050405020304" pitchFamily="18" charset="0"/>
              </a:rPr>
              <a:t>Trust is transferable: </a:t>
            </a:r>
            <a:r>
              <a:rPr lang="en-GB" sz="2000" b="0" dirty="0" smtClean="0">
                <a:latin typeface="Times New Roman" panose="02020603050405020304" pitchFamily="18" charset="0"/>
                <a:cs typeface="Times New Roman" panose="02020603050405020304" pitchFamily="18" charset="0"/>
              </a:rPr>
              <a:t>Most people are likely to stop shopping around for a service provider  if they are given a referral from a trusted person. </a:t>
            </a:r>
            <a:r>
              <a:rPr lang="en-GB" sz="2000" b="0" dirty="0" err="1" smtClean="0">
                <a:latin typeface="Times New Roman" panose="02020603050405020304" pitchFamily="18" charset="0"/>
                <a:cs typeface="Times New Roman" panose="02020603050405020304" pitchFamily="18" charset="0"/>
              </a:rPr>
              <a:t>i.e</a:t>
            </a:r>
            <a:r>
              <a:rPr lang="en-GB" sz="2000" b="0" dirty="0" smtClean="0">
                <a:latin typeface="Times New Roman" panose="02020603050405020304" pitchFamily="18" charset="0"/>
                <a:cs typeface="Times New Roman" panose="02020603050405020304" pitchFamily="18" charset="0"/>
              </a:rPr>
              <a:t> I trust </a:t>
            </a:r>
            <a:r>
              <a:rPr lang="en-GB" sz="2000" b="0" dirty="0" err="1" smtClean="0">
                <a:latin typeface="Times New Roman" panose="02020603050405020304" pitchFamily="18" charset="0"/>
                <a:cs typeface="Times New Roman" panose="02020603050405020304" pitchFamily="18" charset="0"/>
              </a:rPr>
              <a:t>Mr.</a:t>
            </a:r>
            <a:r>
              <a:rPr lang="en-GB" sz="2000" b="0" dirty="0" smtClean="0">
                <a:latin typeface="Times New Roman" panose="02020603050405020304" pitchFamily="18" charset="0"/>
                <a:cs typeface="Times New Roman" panose="02020603050405020304" pitchFamily="18" charset="0"/>
              </a:rPr>
              <a:t> Greg </a:t>
            </a:r>
            <a:r>
              <a:rPr lang="en-GB" sz="2000" b="0" dirty="0" err="1" smtClean="0">
                <a:latin typeface="Times New Roman" panose="02020603050405020304" pitchFamily="18" charset="0"/>
                <a:cs typeface="Times New Roman" panose="02020603050405020304" pitchFamily="18" charset="0"/>
              </a:rPr>
              <a:t>Adetokunbo</a:t>
            </a:r>
            <a:r>
              <a:rPr lang="en-GB" sz="2000" b="0" dirty="0" smtClean="0">
                <a:latin typeface="Times New Roman" panose="02020603050405020304" pitchFamily="18" charset="0"/>
                <a:cs typeface="Times New Roman" panose="02020603050405020304" pitchFamily="18" charset="0"/>
              </a:rPr>
              <a:t> (Managing Partner ,AKJ Chartered Accountants) and if </a:t>
            </a:r>
            <a:r>
              <a:rPr lang="en-GB" sz="2000" b="0" dirty="0" err="1" smtClean="0">
                <a:latin typeface="Times New Roman" panose="02020603050405020304" pitchFamily="18" charset="0"/>
                <a:cs typeface="Times New Roman" panose="02020603050405020304" pitchFamily="18" charset="0"/>
              </a:rPr>
              <a:t>Mr.</a:t>
            </a:r>
            <a:r>
              <a:rPr lang="en-GB" sz="2000" b="0" dirty="0" smtClean="0">
                <a:latin typeface="Times New Roman" panose="02020603050405020304" pitchFamily="18" charset="0"/>
                <a:cs typeface="Times New Roman" panose="02020603050405020304" pitchFamily="18" charset="0"/>
              </a:rPr>
              <a:t> </a:t>
            </a:r>
            <a:r>
              <a:rPr lang="en-GB" sz="2000" b="0" dirty="0" err="1" smtClean="0">
                <a:latin typeface="Times New Roman" panose="02020603050405020304" pitchFamily="18" charset="0"/>
                <a:cs typeface="Times New Roman" panose="02020603050405020304" pitchFamily="18" charset="0"/>
              </a:rPr>
              <a:t>Gred</a:t>
            </a:r>
            <a:r>
              <a:rPr lang="en-GB" sz="2000" b="0" dirty="0" smtClean="0">
                <a:latin typeface="Times New Roman" panose="02020603050405020304" pitchFamily="18" charset="0"/>
                <a:cs typeface="Times New Roman" panose="02020603050405020304" pitchFamily="18" charset="0"/>
              </a:rPr>
              <a:t> </a:t>
            </a:r>
            <a:r>
              <a:rPr lang="en-GB" sz="2000" b="0" dirty="0" err="1" smtClean="0">
                <a:latin typeface="Times New Roman" panose="02020603050405020304" pitchFamily="18" charset="0"/>
                <a:cs typeface="Times New Roman" panose="02020603050405020304" pitchFamily="18" charset="0"/>
              </a:rPr>
              <a:t>Adetokunbo</a:t>
            </a:r>
            <a:r>
              <a:rPr lang="en-GB" sz="2000" b="0" dirty="0" smtClean="0">
                <a:latin typeface="Times New Roman" panose="02020603050405020304" pitchFamily="18" charset="0"/>
                <a:cs typeface="Times New Roman" panose="02020603050405020304" pitchFamily="18" charset="0"/>
              </a:rPr>
              <a:t> trusts Mrs Justinian Morris( A Chartered Accountant),then I will considered her for  the tax consultancy service.</a:t>
            </a:r>
            <a:endParaRPr lang="en-GB" sz="2000" b="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76672"/>
            <a:ext cx="7520940" cy="4392488"/>
          </a:xfrm>
        </p:spPr>
        <p:txBody>
          <a:bodyPr/>
          <a:lstStyle/>
          <a:p>
            <a:r>
              <a:rPr lang="en-GB" dirty="0" smtClean="0"/>
              <a:t>[</a:t>
            </a:r>
            <a:r>
              <a:rPr lang="en-GB" sz="2400" dirty="0" smtClean="0">
                <a:latin typeface="Times New Roman" panose="02020603050405020304" pitchFamily="18" charset="0"/>
                <a:cs typeface="Times New Roman" panose="02020603050405020304" pitchFamily="18" charset="0"/>
              </a:rPr>
              <a:t>iv]  Protecting the best interest of the clients by looking for opportunities to demonstrate trustworthiness:</a:t>
            </a:r>
            <a:endParaRPr lang="en-GB" sz="2400" dirty="0" smtClean="0">
              <a:latin typeface="Times New Roman" panose="02020603050405020304" pitchFamily="18" charset="0"/>
              <a:cs typeface="Times New Roman" panose="02020603050405020304" pitchFamily="18" charset="0"/>
            </a:endParaRPr>
          </a:p>
          <a:p>
            <a:pPr algn="just"/>
            <a:r>
              <a:rPr lang="en-GB" sz="2400" dirty="0" err="1" smtClean="0">
                <a:latin typeface="Times New Roman" panose="02020603050405020304" pitchFamily="18" charset="0"/>
                <a:cs typeface="Times New Roman" panose="02020603050405020304" pitchFamily="18" charset="0"/>
              </a:rPr>
              <a:t>i.e</a:t>
            </a:r>
            <a:r>
              <a:rPr lang="en-GB" sz="2400" dirty="0" smtClean="0">
                <a:latin typeface="Times New Roman" panose="02020603050405020304" pitchFamily="18" charset="0"/>
                <a:cs typeface="Times New Roman" panose="02020603050405020304" pitchFamily="18" charset="0"/>
              </a:rPr>
              <a:t>  </a:t>
            </a:r>
            <a:r>
              <a:rPr lang="en-GB" sz="2800" b="0" dirty="0" smtClean="0">
                <a:latin typeface="Times New Roman" panose="02020603050405020304" pitchFamily="18" charset="0"/>
                <a:cs typeface="Times New Roman" panose="02020603050405020304" pitchFamily="18" charset="0"/>
              </a:rPr>
              <a:t>tuning down business by saying  “NO” to potential  work that you either not qualified to do  or unable to accept because there are other projects that you are handling. This  establishes trust ,which will benefit you when that client needs your expertise or someone asks them for a referral in your specialty in future.</a:t>
            </a:r>
            <a:endParaRPr lang="en-US" sz="28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548680"/>
            <a:ext cx="7444308" cy="4131797"/>
          </a:xfrm>
        </p:spPr>
        <p:txBody>
          <a:bodyPr>
            <a:noAutofit/>
          </a:bodyPr>
          <a:lstStyle/>
          <a:p>
            <a:r>
              <a:rPr lang="en-GB" sz="2400" dirty="0" smtClean="0">
                <a:latin typeface="Times New Roman" panose="02020603050405020304" pitchFamily="18" charset="0"/>
                <a:cs typeface="Times New Roman" panose="02020603050405020304" pitchFamily="18" charset="0"/>
              </a:rPr>
              <a:t>What is credibility ?</a:t>
            </a:r>
            <a:endParaRPr lang="en-GB" sz="2400" dirty="0" smtClean="0">
              <a:latin typeface="Times New Roman" panose="02020603050405020304" pitchFamily="18" charset="0"/>
              <a:cs typeface="Times New Roman" panose="02020603050405020304" pitchFamily="18" charset="0"/>
            </a:endParaRPr>
          </a:p>
          <a:p>
            <a:pPr algn="just"/>
            <a:r>
              <a:rPr lang="en-GB" sz="2000" b="0" dirty="0">
                <a:latin typeface="Times New Roman" panose="02020603050405020304" pitchFamily="18" charset="0"/>
                <a:cs typeface="Times New Roman" panose="02020603050405020304" pitchFamily="18" charset="0"/>
              </a:rPr>
              <a:t>Credibility is the quality of being trusted, believed, or accepted as true and honest. It represents the capacity to inspire confidence in a person, witness, or message, often built through consistency, expertise, and integrity. It is critical in communication, leadership, and professional contexts to ensure impact</a:t>
            </a:r>
            <a:r>
              <a:rPr lang="en-GB" sz="2000" b="0" dirty="0" smtClean="0">
                <a:latin typeface="Times New Roman" panose="02020603050405020304" pitchFamily="18" charset="0"/>
                <a:cs typeface="Times New Roman" panose="02020603050405020304" pitchFamily="18" charset="0"/>
              </a:rPr>
              <a:t>.</a:t>
            </a:r>
            <a:endParaRPr lang="en-GB" sz="2000" b="0" dirty="0" smtClean="0">
              <a:latin typeface="Times New Roman" panose="02020603050405020304" pitchFamily="18" charset="0"/>
              <a:cs typeface="Times New Roman" panose="02020603050405020304" pitchFamily="18" charset="0"/>
            </a:endParaRPr>
          </a:p>
          <a:p>
            <a:pPr algn="just"/>
            <a:r>
              <a:rPr lang="en-GB" sz="2000" b="0" dirty="0" err="1" smtClean="0">
                <a:latin typeface="Times New Roman" panose="02020603050405020304" pitchFamily="18" charset="0"/>
                <a:cs typeface="Times New Roman" panose="02020603050405020304" pitchFamily="18" charset="0"/>
              </a:rPr>
              <a:t>Soji</a:t>
            </a:r>
            <a:r>
              <a:rPr lang="en-GB" sz="2000" b="0" dirty="0" smtClean="0">
                <a:latin typeface="Times New Roman" panose="02020603050405020304" pitchFamily="18" charset="0"/>
                <a:cs typeface="Times New Roman" panose="02020603050405020304" pitchFamily="18" charset="0"/>
              </a:rPr>
              <a:t>(2026) opined that credibility is the quality of being relied on and believed in, which is established through demonstrating competence, dependability, and honesty over time. </a:t>
            </a:r>
            <a:endParaRPr lang="en-GB" sz="2000" b="0" dirty="0" smtClean="0">
              <a:latin typeface="Times New Roman" panose="02020603050405020304" pitchFamily="18" charset="0"/>
              <a:cs typeface="Times New Roman" panose="02020603050405020304" pitchFamily="18" charset="0"/>
            </a:endParaRPr>
          </a:p>
          <a:p>
            <a:pPr algn="just"/>
            <a:r>
              <a:rPr lang="en-GB" sz="2000" b="0" dirty="0" smtClean="0">
                <a:latin typeface="Times New Roman" panose="02020603050405020304" pitchFamily="18" charset="0"/>
                <a:cs typeface="Times New Roman" panose="02020603050405020304" pitchFamily="18" charset="0"/>
              </a:rPr>
              <a:t>University of Pittsburgh (2025) averred that credibility can be direct (derived from first person experience),secondary (derived) from citing </a:t>
            </a:r>
            <a:r>
              <a:rPr lang="en-GB" sz="2400" b="0" dirty="0" smtClean="0">
                <a:latin typeface="Times New Roman" panose="02020603050405020304" pitchFamily="18" charset="0"/>
                <a:cs typeface="Times New Roman" panose="02020603050405020304" pitchFamily="18" charset="0"/>
              </a:rPr>
              <a:t>evidence),from others) and indirect (derived from effective presentation)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60648"/>
            <a:ext cx="7592948" cy="4248472"/>
          </a:xfrm>
        </p:spPr>
        <p:txBody>
          <a:bodyPr>
            <a:normAutofit/>
          </a:bodyPr>
          <a:lstStyle/>
          <a:p>
            <a:pPr algn="just"/>
            <a:r>
              <a:rPr lang="en-GB" sz="2400" b="0" dirty="0">
                <a:latin typeface="Times New Roman" panose="02020603050405020304" pitchFamily="18" charset="0"/>
                <a:cs typeface="Times New Roman" panose="02020603050405020304" pitchFamily="18" charset="0"/>
              </a:rPr>
              <a:t>Accountants earn credibility in providing accounting services primarily through technical competence, strict adherence to ethical standards, professional certification, and the consistent delivery of accurate, reliable financial data. Credibility is built over time by demonstrating integrity in handling sensitive data and providing transparent, compliant financial reporting that helps businesses manage risks and make informed decisions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smtClean="0">
                <a:latin typeface="Times New Roman" panose="02020603050405020304" pitchFamily="18" charset="0"/>
                <a:cs typeface="Times New Roman" panose="02020603050405020304" pitchFamily="18" charset="0"/>
              </a:rPr>
              <a:t>WHAT IS THE DIFFERENCE BETWEEN TRUST AND CREDIBILITY </a:t>
            </a:r>
            <a:r>
              <a:rPr lang="en-GB" dirty="0" smtClean="0"/>
              <a:t>?</a:t>
            </a:r>
            <a:endParaRPr lang="en-US" dirty="0"/>
          </a:p>
        </p:txBody>
      </p:sp>
      <p:sp>
        <p:nvSpPr>
          <p:cNvPr id="3" name="Content Placeholder 2"/>
          <p:cNvSpPr>
            <a:spLocks noGrp="1"/>
          </p:cNvSpPr>
          <p:nvPr>
            <p:ph idx="1"/>
          </p:nvPr>
        </p:nvSpPr>
        <p:spPr/>
        <p:txBody>
          <a:bodyPr>
            <a:normAutofit lnSpcReduction="10000"/>
          </a:bodyPr>
          <a:lstStyle/>
          <a:p>
            <a:pPr algn="just"/>
            <a:r>
              <a:rPr lang="en-GB" sz="2400" b="0" dirty="0">
                <a:latin typeface="Times New Roman" panose="02020603050405020304" pitchFamily="18" charset="0"/>
                <a:cs typeface="Times New Roman" panose="02020603050405020304" pitchFamily="18" charset="0"/>
              </a:rPr>
              <a:t>Credibility is the objective assessment of competence, expertise, and reputation ("can I believe them?"), whereas trust is a subjective, emotional judgment of character, integrity, and reliability ("can I rely on them?"). Credibility is built through credentials and results, often earning initial respect, while trust is built over time through consistent </a:t>
            </a:r>
            <a:r>
              <a:rPr lang="en-GB" sz="2400" b="0" dirty="0" smtClean="0">
                <a:latin typeface="Times New Roman" panose="02020603050405020304" pitchFamily="18" charset="0"/>
                <a:cs typeface="Times New Roman" panose="02020603050405020304" pitchFamily="18" charset="0"/>
              </a:rPr>
              <a:t>behaviour, </a:t>
            </a:r>
            <a:r>
              <a:rPr lang="en-GB" sz="2400" b="0" dirty="0">
                <a:latin typeface="Times New Roman" panose="02020603050405020304" pitchFamily="18" charset="0"/>
                <a:cs typeface="Times New Roman" panose="02020603050405020304" pitchFamily="18" charset="0"/>
              </a:rPr>
              <a:t>fostering deeper long-term </a:t>
            </a:r>
            <a:r>
              <a:rPr lang="en-GB" sz="2400" b="0" dirty="0" smtClean="0">
                <a:latin typeface="Times New Roman" panose="02020603050405020304" pitchFamily="18" charset="0"/>
                <a:cs typeface="Times New Roman" panose="02020603050405020304" pitchFamily="18" charset="0"/>
              </a:rPr>
              <a:t>relationships</a:t>
            </a:r>
            <a:endParaRPr lang="en-GB" sz="2400" b="0" dirty="0" smtClean="0">
              <a:latin typeface="Times New Roman" panose="02020603050405020304" pitchFamily="18" charset="0"/>
              <a:cs typeface="Times New Roman" panose="02020603050405020304" pitchFamily="18" charset="0"/>
            </a:endParaRPr>
          </a:p>
          <a:p>
            <a:pPr algn="just"/>
            <a:r>
              <a:rPr lang="en-GB" sz="2400" b="0" dirty="0" err="1" smtClean="0">
                <a:latin typeface="Times New Roman" panose="02020603050405020304" pitchFamily="18" charset="0"/>
                <a:cs typeface="Times New Roman" panose="02020603050405020304" pitchFamily="18" charset="0"/>
              </a:rPr>
              <a:t>McMakin</a:t>
            </a:r>
            <a:r>
              <a:rPr lang="en-GB" sz="2400" b="0" dirty="0" smtClean="0">
                <a:latin typeface="Times New Roman" panose="02020603050405020304" pitchFamily="18" charset="0"/>
                <a:cs typeface="Times New Roman" panose="02020603050405020304" pitchFamily="18" charset="0"/>
              </a:rPr>
              <a:t> (2019) stated that credibility comes from the head while trust comes from the heart.</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latin typeface="Times New Roman" panose="02020603050405020304" pitchFamily="18" charset="0"/>
                <a:cs typeface="Times New Roman" panose="02020603050405020304" pitchFamily="18" charset="0"/>
              </a:rPr>
              <a:t>HOW DO PROFESSIONALS/ORGANISATIONAL LEADERS  BUILD TRUST AND CREDIBILITY?</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GB" sz="2000" b="0" dirty="0" smtClean="0">
                <a:latin typeface="Times New Roman" panose="02020603050405020304" pitchFamily="18" charset="0"/>
                <a:cs typeface="Times New Roman" panose="02020603050405020304" pitchFamily="18" charset="0"/>
              </a:rPr>
              <a:t>[1] </a:t>
            </a:r>
            <a:r>
              <a:rPr lang="en-GB" sz="2000" dirty="0" smtClean="0">
                <a:latin typeface="Times New Roman" panose="02020603050405020304" pitchFamily="18" charset="0"/>
                <a:cs typeface="Times New Roman" panose="02020603050405020304" pitchFamily="18" charset="0"/>
              </a:rPr>
              <a:t>Act with Integrity</a:t>
            </a:r>
            <a:r>
              <a:rPr lang="en-GB" sz="2000" b="0" dirty="0" smtClean="0">
                <a:latin typeface="Times New Roman" panose="02020603050405020304" pitchFamily="18" charset="0"/>
                <a:cs typeface="Times New Roman" panose="02020603050405020304" pitchFamily="18" charset="0"/>
              </a:rPr>
              <a:t>: Professionals must align actions with values and commitments for building a reputation of trustworthiness and reliability; be transparent and honest in all communications  in order to strengthens trust and credibility.</a:t>
            </a:r>
            <a:endParaRPr lang="en-GB" sz="2000" b="0" dirty="0" smtClean="0">
              <a:latin typeface="Times New Roman" panose="02020603050405020304" pitchFamily="18" charset="0"/>
              <a:cs typeface="Times New Roman" panose="02020603050405020304" pitchFamily="18" charset="0"/>
            </a:endParaRPr>
          </a:p>
          <a:p>
            <a:pPr algn="just"/>
            <a:endParaRPr lang="en-GB" sz="2000" b="0" dirty="0" smtClean="0">
              <a:latin typeface="Times New Roman" panose="02020603050405020304" pitchFamily="18" charset="0"/>
              <a:cs typeface="Times New Roman" panose="02020603050405020304" pitchFamily="18" charset="0"/>
            </a:endParaRPr>
          </a:p>
          <a:p>
            <a:pPr algn="just"/>
            <a:r>
              <a:rPr lang="en-GB" sz="2000" b="0" dirty="0" smtClean="0">
                <a:latin typeface="Times New Roman" panose="02020603050405020304" pitchFamily="18" charset="0"/>
                <a:cs typeface="Times New Roman" panose="02020603050405020304" pitchFamily="18" charset="0"/>
              </a:rPr>
              <a:t>[2] </a:t>
            </a:r>
            <a:r>
              <a:rPr lang="en-GB" sz="2000" dirty="0" smtClean="0">
                <a:latin typeface="Times New Roman" panose="02020603050405020304" pitchFamily="18" charset="0"/>
                <a:cs typeface="Times New Roman" panose="02020603050405020304" pitchFamily="18" charset="0"/>
              </a:rPr>
              <a:t>Grow connections</a:t>
            </a:r>
            <a:r>
              <a:rPr lang="en-GB" sz="2000" b="0" dirty="0" smtClean="0">
                <a:latin typeface="Times New Roman" panose="02020603050405020304" pitchFamily="18" charset="0"/>
                <a:cs typeface="Times New Roman" panose="02020603050405020304" pitchFamily="18" charset="0"/>
              </a:rPr>
              <a:t>: Building trust and credibility require professionals to  practice open communication, active listening ,empathy[</a:t>
            </a:r>
            <a:r>
              <a:rPr lang="en-GB" sz="2000" b="0" dirty="0">
                <a:latin typeface="Times New Roman" panose="02020603050405020304" pitchFamily="18" charset="0"/>
                <a:cs typeface="Times New Roman" panose="02020603050405020304" pitchFamily="18" charset="0"/>
              </a:rPr>
              <a:t>the active, conscious effort to understand, feel, and share another person's emotions and </a:t>
            </a:r>
            <a:r>
              <a:rPr lang="en-GB" sz="2000" b="0" dirty="0" smtClean="0">
                <a:latin typeface="Times New Roman" panose="02020603050405020304" pitchFamily="18" charset="0"/>
                <a:cs typeface="Times New Roman" panose="02020603050405020304" pitchFamily="18" charset="0"/>
              </a:rPr>
              <a:t>perspective],and extend trust to others.</a:t>
            </a:r>
            <a:endParaRPr lang="en-US" sz="20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0648"/>
            <a:ext cx="7848872" cy="4392488"/>
          </a:xfrm>
        </p:spPr>
        <p:txBody>
          <a:bodyPr>
            <a:noAutofit/>
          </a:bodyPr>
          <a:lstStyle/>
          <a:p>
            <a:pPr algn="just"/>
            <a:r>
              <a:rPr lang="en-GB" sz="2000" dirty="0" smtClean="0">
                <a:latin typeface="Times New Roman" panose="02020603050405020304" pitchFamily="18" charset="0"/>
                <a:cs typeface="Times New Roman" panose="02020603050405020304" pitchFamily="18" charset="0"/>
              </a:rPr>
              <a:t>[3] Model  Consistency</a:t>
            </a:r>
            <a:r>
              <a:rPr lang="en-GB" sz="2000" b="0" dirty="0" smtClean="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A</a:t>
            </a:r>
            <a:r>
              <a:rPr lang="en-GB" sz="2000" b="0" dirty="0">
                <a:latin typeface="Times New Roman" panose="02020603050405020304" pitchFamily="18" charset="0"/>
                <a:cs typeface="Times New Roman" panose="02020603050405020304" pitchFamily="18" charset="0"/>
              </a:rPr>
              <a:t> Professional Practice </a:t>
            </a:r>
            <a:r>
              <a:rPr lang="en-GB" sz="2000" b="0" dirty="0" smtClean="0">
                <a:latin typeface="Times New Roman" panose="02020603050405020304" pitchFamily="18" charset="0"/>
                <a:cs typeface="Times New Roman" panose="02020603050405020304" pitchFamily="18" charset="0"/>
              </a:rPr>
              <a:t>Model </a:t>
            </a:r>
            <a:r>
              <a:rPr lang="en-GB" sz="2000" b="0" dirty="0">
                <a:latin typeface="Times New Roman" panose="02020603050405020304" pitchFamily="18" charset="0"/>
                <a:cs typeface="Times New Roman" panose="02020603050405020304" pitchFamily="18" charset="0"/>
              </a:rPr>
              <a:t> (PPM) is a structured, schematic framework that defines how professionals </a:t>
            </a:r>
            <a:r>
              <a:rPr lang="en-GB" sz="2000" b="0" dirty="0" smtClean="0">
                <a:latin typeface="Times New Roman" panose="02020603050405020304" pitchFamily="18" charset="0"/>
                <a:cs typeface="Times New Roman" panose="02020603050405020304" pitchFamily="18" charset="0"/>
              </a:rPr>
              <a:t>deliver ,care</a:t>
            </a:r>
            <a:r>
              <a:rPr lang="en-GB" sz="2000" b="0" dirty="0">
                <a:latin typeface="Times New Roman" panose="02020603050405020304" pitchFamily="18" charset="0"/>
                <a:cs typeface="Times New Roman" panose="02020603050405020304" pitchFamily="18" charset="0"/>
              </a:rPr>
              <a:t>, embodying their values, theories, and </a:t>
            </a:r>
            <a:r>
              <a:rPr lang="en-GB" sz="2000" b="0" dirty="0" smtClean="0">
                <a:latin typeface="Times New Roman" panose="02020603050405020304" pitchFamily="18" charset="0"/>
                <a:cs typeface="Times New Roman" panose="02020603050405020304" pitchFamily="18" charset="0"/>
              </a:rPr>
              <a:t>goals. Here  leaders/professionals must establish clear expectations and guidelines, demonstrate reliability in decision—making and be predictable in behaviour and </a:t>
            </a:r>
            <a:r>
              <a:rPr lang="en-GB" sz="2000" b="0" dirty="0" err="1" smtClean="0">
                <a:latin typeface="Times New Roman" panose="02020603050405020304" pitchFamily="18" charset="0"/>
                <a:cs typeface="Times New Roman" panose="02020603050405020304" pitchFamily="18" charset="0"/>
              </a:rPr>
              <a:t>respinses</a:t>
            </a:r>
            <a:r>
              <a:rPr lang="en-GB" sz="2000" b="0" dirty="0" smtClean="0">
                <a:latin typeface="Times New Roman" panose="02020603050405020304" pitchFamily="18" charset="0"/>
                <a:cs typeface="Times New Roman" panose="02020603050405020304" pitchFamily="18" charset="0"/>
              </a:rPr>
              <a:t> ,all which foster stability and reliability </a:t>
            </a:r>
            <a:endParaRPr lang="en-GB" sz="2000" b="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[4] Build Capability</a:t>
            </a:r>
            <a:r>
              <a:rPr lang="en-GB" sz="2000" b="0" dirty="0" smtClean="0">
                <a:latin typeface="Times New Roman" panose="02020603050405020304" pitchFamily="18" charset="0"/>
                <a:cs typeface="Times New Roman" panose="02020603050405020304" pitchFamily="18" charset="0"/>
              </a:rPr>
              <a:t>: Professionals who continually enhance their skills and knowledge inspire confidence in their confidence in their ability to lead effectively and navigate challenges..</a:t>
            </a:r>
            <a:r>
              <a:rPr lang="en-GB" sz="2000" b="0" dirty="0">
                <a:latin typeface="Times New Roman" panose="02020603050405020304" pitchFamily="18" charset="0"/>
                <a:cs typeface="Times New Roman" panose="02020603050405020304" pitchFamily="18" charset="0"/>
              </a:rPr>
              <a:t> Professionals build capability by consistently developing skills, knowledge, and </a:t>
            </a:r>
            <a:r>
              <a:rPr lang="en-GB" sz="2000" b="0" dirty="0" smtClean="0">
                <a:latin typeface="Times New Roman" panose="02020603050405020304" pitchFamily="18" charset="0"/>
                <a:cs typeface="Times New Roman" panose="02020603050405020304" pitchFamily="18" charset="0"/>
              </a:rPr>
              <a:t>behaviours </a:t>
            </a:r>
            <a:r>
              <a:rPr lang="en-GB" sz="2000" b="0" dirty="0">
                <a:latin typeface="Times New Roman" panose="02020603050405020304" pitchFamily="18" charset="0"/>
                <a:cs typeface="Times New Roman" panose="02020603050405020304" pitchFamily="18" charset="0"/>
              </a:rPr>
              <a:t>through formal training, hands-on experience, and mentoring. This process involves setting clear, actionable goals for growth, utilizing professional development </a:t>
            </a:r>
            <a:r>
              <a:rPr lang="en-GB" sz="2000" b="0" dirty="0" smtClean="0">
                <a:latin typeface="Times New Roman" panose="02020603050405020304" pitchFamily="18" charset="0"/>
                <a:cs typeface="Times New Roman" panose="02020603050405020304" pitchFamily="18" charset="0"/>
              </a:rPr>
              <a:t>strategies, </a:t>
            </a:r>
            <a:r>
              <a:rPr lang="en-GB" sz="2000" b="0" dirty="0">
                <a:latin typeface="Times New Roman" panose="02020603050405020304" pitchFamily="18" charset="0"/>
                <a:cs typeface="Times New Roman" panose="02020603050405020304" pitchFamily="18" charset="0"/>
              </a:rPr>
              <a:t>and aligning learning with strategic business needs to enhance performance.</a:t>
            </a:r>
            <a:endParaRPr lang="en-US" sz="20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352928" cy="4347821"/>
          </a:xfrm>
        </p:spPr>
        <p:txBody>
          <a:bodyPr>
            <a:noAutofit/>
          </a:bodyPr>
          <a:lstStyle/>
          <a:p>
            <a:pPr algn="just"/>
            <a:r>
              <a:rPr lang="en-GB" sz="2400" b="0" dirty="0" smtClean="0">
                <a:latin typeface="Times New Roman" panose="02020603050405020304" pitchFamily="18" charset="0"/>
                <a:cs typeface="Times New Roman" panose="02020603050405020304" pitchFamily="18" charset="0"/>
              </a:rPr>
              <a:t>The </a:t>
            </a:r>
            <a:r>
              <a:rPr lang="en-GB" sz="2400" b="0" dirty="0">
                <a:latin typeface="Times New Roman" panose="02020603050405020304" pitchFamily="18" charset="0"/>
                <a:cs typeface="Times New Roman" panose="02020603050405020304" pitchFamily="18" charset="0"/>
              </a:rPr>
              <a:t>Institute of Chartered Accountants of Nigeria (ICAN) builds capability through a rigorous, multi-tiered professional examination syllabus, mandatory continuing professional development (MCPD) programs, and specialized training, ensuring members meet global accounting standards. It strengthens competence through technical workshops, mentoring, and ethical training while promoting practical experience </a:t>
            </a:r>
            <a:r>
              <a:rPr lang="en-GB" sz="2400" b="0" dirty="0" smtClean="0">
                <a:latin typeface="Times New Roman" panose="02020603050405020304" pitchFamily="18" charset="0"/>
                <a:cs typeface="Times New Roman" panose="02020603050405020304" pitchFamily="18" charset="0"/>
              </a:rPr>
              <a:t>.</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Having passed the professional examination, Chartered accountants must attend the MCPD, workshops and Annual Accountants Conference for development on contemporary issues to enhance professional competence.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136904" cy="4419829"/>
          </a:xfrm>
        </p:spPr>
        <p:txBody>
          <a:bodyPr>
            <a:normAutofit/>
          </a:bodyPr>
          <a:lstStyle/>
          <a:p>
            <a:pPr algn="just"/>
            <a:r>
              <a:rPr lang="en-GB" sz="2800" dirty="0" smtClean="0">
                <a:latin typeface="Times New Roman" panose="02020603050405020304" pitchFamily="18" charset="0"/>
                <a:cs typeface="Times New Roman" panose="02020603050405020304" pitchFamily="18" charset="0"/>
              </a:rPr>
              <a:t>[5] Deliver  Results: </a:t>
            </a:r>
            <a:r>
              <a:rPr lang="en-GB" sz="2800" b="0" dirty="0" smtClean="0">
                <a:latin typeface="Times New Roman" panose="02020603050405020304" pitchFamily="18" charset="0"/>
                <a:cs typeface="Times New Roman" panose="02020603050405020304" pitchFamily="18" charset="0"/>
              </a:rPr>
              <a:t>Trust is ultimately solidified when consistent, high-quality results are delivered. Leaders who achieve objectives and produce meaningful outcomes build a track record success that enhances their credibility and inspires trusts in their leadership capabilities. They must set ambitious yet achievable goals, they must monitor progress and adjust strategies as needed, and they must communicate achievements and outcomes effectively.</a:t>
            </a:r>
            <a:endParaRPr lang="en-US" sz="28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in charge of the financials of BUSINESS/economic entities?</a:t>
            </a:r>
            <a:endParaRPr lang="en-US" dirty="0"/>
          </a:p>
        </p:txBody>
      </p:sp>
      <p:sp>
        <p:nvSpPr>
          <p:cNvPr id="3" name="Content Placeholder 2"/>
          <p:cNvSpPr>
            <a:spLocks noGrp="1"/>
          </p:cNvSpPr>
          <p:nvPr>
            <p:ph idx="1"/>
          </p:nvPr>
        </p:nvSpPr>
        <p:spPr/>
        <p:txBody>
          <a:bodyPr>
            <a:normAutofit/>
          </a:bodyPr>
          <a:lstStyle/>
          <a:p>
            <a:pPr algn="just"/>
            <a:r>
              <a:rPr lang="en-GB" sz="3200" b="0" dirty="0" smtClean="0">
                <a:latin typeface="Times New Roman" panose="02020603050405020304" pitchFamily="18" charset="0"/>
                <a:cs typeface="Times New Roman" panose="02020603050405020304" pitchFamily="18" charset="0"/>
              </a:rPr>
              <a:t>An accountant has the responsibility of the business and financial transactions on behalf of the business /economic entities, reports the performance to the management and issues quality and credible  financial reports to the stakeholders.</a:t>
            </a:r>
            <a:endParaRPr lang="en-US" sz="32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7992888" cy="4347821"/>
          </a:xfrm>
        </p:spPr>
        <p:txBody>
          <a:bodyPr>
            <a:normAutofit/>
          </a:bodyPr>
          <a:lstStyle/>
          <a:p>
            <a:pPr algn="just"/>
            <a:r>
              <a:rPr lang="en-GB" sz="2000" dirty="0" smtClean="0">
                <a:latin typeface="Times New Roman" panose="02020603050405020304" pitchFamily="18" charset="0"/>
                <a:cs typeface="Times New Roman" panose="02020603050405020304" pitchFamily="18" charset="0"/>
              </a:rPr>
              <a:t>[6] </a:t>
            </a:r>
            <a:r>
              <a:rPr lang="en-GB" sz="2400" dirty="0" smtClean="0">
                <a:latin typeface="Times New Roman" panose="02020603050405020304" pitchFamily="18" charset="0"/>
                <a:cs typeface="Times New Roman" panose="02020603050405020304" pitchFamily="18" charset="0"/>
              </a:rPr>
              <a:t>Navigate Challenges  and Proffer Solutions:: </a:t>
            </a:r>
            <a:r>
              <a:rPr lang="en-GB" sz="2400" b="0" dirty="0" smtClean="0">
                <a:latin typeface="Times New Roman" panose="02020603050405020304" pitchFamily="18" charset="0"/>
                <a:cs typeface="Times New Roman" panose="02020603050405020304" pitchFamily="18" charset="0"/>
              </a:rPr>
              <a:t>Though there are clear benefits of building trust and credibility with others, there are many challenges to navigate.</a:t>
            </a:r>
            <a:r>
              <a:rPr lang="en-GB" sz="2400" b="0" dirty="0">
                <a:latin typeface="Times New Roman" panose="02020603050405020304" pitchFamily="18" charset="0"/>
                <a:cs typeface="Times New Roman" panose="02020603050405020304" pitchFamily="18" charset="0"/>
              </a:rPr>
              <a:t> A leader navigates challenges and proffers solutions by adopting a proactive, empathetic, and strategic approach that balances immediate crisis management with long-term organizational health. Effective leadership involves remaining calm under pressure, cultivating high emotional intelligence, and leveraging collaborative problem-solving to turn obstacles into growth </a:t>
            </a:r>
            <a:r>
              <a:rPr lang="en-GB" sz="2400" b="0" dirty="0" smtClean="0">
                <a:latin typeface="Times New Roman" panose="02020603050405020304" pitchFamily="18" charset="0"/>
                <a:cs typeface="Times New Roman" panose="02020603050405020304" pitchFamily="18" charset="0"/>
              </a:rPr>
              <a:t>opportunities</a:t>
            </a:r>
            <a:endParaRPr lang="en-GB" sz="2400" b="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208912" cy="4392488"/>
          </a:xfrm>
        </p:spPr>
        <p:txBody>
          <a:bodyPr>
            <a:normAutofit/>
          </a:bodyPr>
          <a:lstStyle/>
          <a:p>
            <a:pPr algn="just"/>
            <a:r>
              <a:rPr lang="en-GB" sz="3200" b="0" dirty="0">
                <a:latin typeface="Times New Roman" panose="02020603050405020304" pitchFamily="18" charset="0"/>
                <a:cs typeface="Times New Roman" panose="02020603050405020304" pitchFamily="18" charset="0"/>
              </a:rPr>
              <a:t>“Trust is not built </a:t>
            </a:r>
            <a:r>
              <a:rPr lang="en-GB" sz="3200" b="0" dirty="0" smtClean="0">
                <a:latin typeface="Times New Roman" panose="02020603050405020304" pitchFamily="18" charset="0"/>
                <a:cs typeface="Times New Roman" panose="02020603050405020304" pitchFamily="18" charset="0"/>
              </a:rPr>
              <a:t>overnight </a:t>
            </a:r>
            <a:r>
              <a:rPr lang="en-GB" sz="3200" b="0" dirty="0">
                <a:latin typeface="Times New Roman" panose="02020603050405020304" pitchFamily="18" charset="0"/>
                <a:cs typeface="Times New Roman" panose="02020603050405020304" pitchFamily="18" charset="0"/>
              </a:rPr>
              <a:t>but grows through sustained effort and genuine engagement with others</a:t>
            </a:r>
            <a:r>
              <a:rPr lang="en-GB" sz="3200" b="0" dirty="0" smtClean="0">
                <a:latin typeface="Times New Roman" panose="02020603050405020304" pitchFamily="18" charset="0"/>
                <a:cs typeface="Times New Roman" panose="02020603050405020304" pitchFamily="18" charset="0"/>
              </a:rPr>
              <a:t>. Leaders </a:t>
            </a:r>
            <a:r>
              <a:rPr lang="en-GB" sz="3200" b="0" dirty="0">
                <a:latin typeface="Times New Roman" panose="02020603050405020304" pitchFamily="18" charset="0"/>
                <a:cs typeface="Times New Roman" panose="02020603050405020304" pitchFamily="18" charset="0"/>
              </a:rPr>
              <a:t>who consistently demonstrate these </a:t>
            </a:r>
            <a:r>
              <a:rPr lang="en-GB" sz="3200" b="0" dirty="0" smtClean="0">
                <a:latin typeface="Times New Roman" panose="02020603050405020304" pitchFamily="18" charset="0"/>
                <a:cs typeface="Times New Roman" panose="02020603050405020304" pitchFamily="18" charset="0"/>
              </a:rPr>
              <a:t>principle </a:t>
            </a:r>
            <a:r>
              <a:rPr lang="en-GB" sz="3200" b="0" dirty="0" err="1" smtClean="0">
                <a:latin typeface="Times New Roman" panose="02020603050405020304" pitchFamily="18" charset="0"/>
                <a:cs typeface="Times New Roman" panose="02020603050405020304" pitchFamily="18" charset="0"/>
              </a:rPr>
              <a:t>strenghtens</a:t>
            </a:r>
            <a:r>
              <a:rPr lang="en-GB" sz="3200" b="0" dirty="0" smtClean="0">
                <a:latin typeface="Times New Roman" panose="02020603050405020304" pitchFamily="18" charset="0"/>
                <a:cs typeface="Times New Roman" panose="02020603050405020304" pitchFamily="18" charset="0"/>
              </a:rPr>
              <a:t> </a:t>
            </a:r>
            <a:r>
              <a:rPr lang="en-GB" sz="3200" b="0" dirty="0">
                <a:latin typeface="Times New Roman" panose="02020603050405020304" pitchFamily="18" charset="0"/>
                <a:cs typeface="Times New Roman" panose="02020603050405020304" pitchFamily="18" charset="0"/>
              </a:rPr>
              <a:t>their credibility and inspire others to contribute their best to shared goals and aspirations”(</a:t>
            </a:r>
            <a:r>
              <a:rPr lang="en-GB" sz="3200" b="0" dirty="0" smtClean="0">
                <a:latin typeface="Times New Roman" panose="02020603050405020304" pitchFamily="18" charset="0"/>
                <a:cs typeface="Times New Roman" panose="02020603050405020304" pitchFamily="18" charset="0"/>
              </a:rPr>
              <a:t>Soji,2026)</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60648"/>
            <a:ext cx="8064896" cy="4419829"/>
          </a:xfrm>
        </p:spPr>
        <p:txBody>
          <a:bodyPr>
            <a:noAutofit/>
          </a:bodyPr>
          <a:lstStyle/>
          <a:p>
            <a:pPr algn="just"/>
            <a:r>
              <a:rPr lang="en-GB" sz="3600" b="0" dirty="0" smtClean="0">
                <a:latin typeface="Times New Roman" panose="02020603050405020304" pitchFamily="18" charset="0"/>
                <a:cs typeface="Times New Roman" panose="02020603050405020304" pitchFamily="18" charset="0"/>
              </a:rPr>
              <a:t>Therefore  I say to you all ,grow trust, practice trust ,protect trust because  trust is an asset that will grow and preserve </a:t>
            </a:r>
            <a:r>
              <a:rPr lang="en-GB" sz="3600" b="0" dirty="0" err="1" smtClean="0">
                <a:latin typeface="Times New Roman" panose="02020603050405020304" pitchFamily="18" charset="0"/>
                <a:cs typeface="Times New Roman" panose="02020603050405020304" pitchFamily="18" charset="0"/>
              </a:rPr>
              <a:t>wealth.Likewise</a:t>
            </a:r>
            <a:r>
              <a:rPr lang="en-GB" sz="3600" b="0" dirty="0" smtClean="0">
                <a:latin typeface="Times New Roman" panose="02020603050405020304" pitchFamily="18" charset="0"/>
                <a:cs typeface="Times New Roman" panose="02020603050405020304" pitchFamily="18" charset="0"/>
              </a:rPr>
              <a:t>,</a:t>
            </a:r>
            <a:endParaRPr lang="en-GB" sz="3600" b="0" dirty="0" smtClean="0">
              <a:latin typeface="Times New Roman" panose="02020603050405020304" pitchFamily="18" charset="0"/>
              <a:cs typeface="Times New Roman" panose="02020603050405020304" pitchFamily="18" charset="0"/>
            </a:endParaRPr>
          </a:p>
          <a:p>
            <a:pPr algn="just"/>
            <a:r>
              <a:rPr lang="en-GB" sz="3600" b="0" dirty="0" smtClean="0">
                <a:latin typeface="Times New Roman" panose="02020603050405020304" pitchFamily="18" charset="0"/>
                <a:cs typeface="Times New Roman" panose="02020603050405020304" pitchFamily="18" charset="0"/>
              </a:rPr>
              <a:t>Practice credibility because it is the currency of trust that separates reliable leaders from unreliable leaders.</a:t>
            </a:r>
            <a:endParaRPr lang="en-US" sz="36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latin typeface="Times New Roman" panose="02020603050405020304" pitchFamily="18" charset="0"/>
                <a:cs typeface="Times New Roman" panose="02020603050405020304" pitchFamily="18" charset="0"/>
              </a:rPr>
              <a:t>TRUST AND CREDIBILITY IS A FUNCTION OF EMOTIONAL INTELLIGENCE</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GB" sz="2400" dirty="0" smtClean="0">
                <a:latin typeface="Times New Roman" panose="02020603050405020304" pitchFamily="18" charset="0"/>
                <a:cs typeface="Times New Roman" panose="02020603050405020304" pitchFamily="18" charset="0"/>
              </a:rPr>
              <a:t>What is Emotional Intelligence </a:t>
            </a:r>
            <a:r>
              <a:rPr lang="en-GB" sz="2400" b="0" dirty="0" smtClean="0">
                <a:latin typeface="Times New Roman" panose="02020603050405020304" pitchFamily="18" charset="0"/>
                <a:cs typeface="Times New Roman" panose="02020603050405020304" pitchFamily="18" charset="0"/>
              </a:rPr>
              <a:t>?:Emotional </a:t>
            </a:r>
            <a:r>
              <a:rPr lang="en-GB" sz="2400" b="0" dirty="0">
                <a:latin typeface="Times New Roman" panose="02020603050405020304" pitchFamily="18" charset="0"/>
                <a:cs typeface="Times New Roman" panose="02020603050405020304" pitchFamily="18" charset="0"/>
              </a:rPr>
              <a:t>intelligence (EI </a:t>
            </a:r>
            <a:r>
              <a:rPr lang="en-GB" sz="2400" b="0" dirty="0" smtClean="0">
                <a:latin typeface="Times New Roman" panose="02020603050405020304" pitchFamily="18" charset="0"/>
                <a:cs typeface="Times New Roman" panose="02020603050405020304" pitchFamily="18" charset="0"/>
              </a:rPr>
              <a:t>) </a:t>
            </a:r>
            <a:r>
              <a:rPr lang="en-GB" sz="2400" b="0" dirty="0">
                <a:latin typeface="Times New Roman" panose="02020603050405020304" pitchFamily="18" charset="0"/>
                <a:cs typeface="Times New Roman" panose="02020603050405020304" pitchFamily="18" charset="0"/>
              </a:rPr>
              <a:t>is the ability to perceive, understand, manage, and utilize emotions effectively in oneself and others to guide thinking and </a:t>
            </a:r>
            <a:r>
              <a:rPr lang="en-GB" sz="2400" b="0" dirty="0" smtClean="0">
                <a:latin typeface="Times New Roman" panose="02020603050405020304" pitchFamily="18" charset="0"/>
                <a:cs typeface="Times New Roman" panose="02020603050405020304" pitchFamily="18" charset="0"/>
              </a:rPr>
              <a:t>behaviour. </a:t>
            </a:r>
            <a:r>
              <a:rPr lang="en-GB" sz="2400" b="0" dirty="0">
                <a:latin typeface="Times New Roman" panose="02020603050405020304" pitchFamily="18" charset="0"/>
                <a:cs typeface="Times New Roman" panose="02020603050405020304" pitchFamily="18" charset="0"/>
              </a:rPr>
              <a:t>It involves self-awareness, empathy, and social skills to navigate complexities, reduce stress, and improve relationships. </a:t>
            </a:r>
            <a:r>
              <a:rPr lang="en-GB" sz="2400" b="0" dirty="0" smtClean="0">
                <a:latin typeface="Times New Roman" panose="02020603050405020304" pitchFamily="18" charset="0"/>
                <a:cs typeface="Times New Roman" panose="02020603050405020304" pitchFamily="18" charset="0"/>
              </a:rPr>
              <a:t>In the business world emotional intelligence is  </a:t>
            </a:r>
            <a:r>
              <a:rPr lang="en-GB" sz="2400" b="0" dirty="0">
                <a:latin typeface="Times New Roman" panose="02020603050405020304" pitchFamily="18" charset="0"/>
                <a:cs typeface="Times New Roman" panose="02020603050405020304" pitchFamily="18" charset="0"/>
              </a:rPr>
              <a:t>emotional quotient (EQ), social intelligence, interpersonal intelligence, and empathy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064896" cy="4320480"/>
          </a:xfrm>
        </p:spPr>
        <p:txBody>
          <a:bodyPr>
            <a:normAutofit lnSpcReduction="10000"/>
          </a:bodyPr>
          <a:lstStyle/>
          <a:p>
            <a:pPr algn="just"/>
            <a:r>
              <a:rPr lang="en-GB" sz="2400" b="0" dirty="0" smtClean="0">
                <a:latin typeface="Times New Roman" panose="02020603050405020304" pitchFamily="18" charset="0"/>
                <a:cs typeface="Times New Roman" panose="02020603050405020304" pitchFamily="18" charset="0"/>
              </a:rPr>
              <a:t>Smyth (2025)  averred that trustworthy leadership thrives on emotional intelligence, where authentic communication, emphatic decision-making, and emotional resilience during uncertainty inspire loyalty and collaboration</a:t>
            </a:r>
            <a:r>
              <a:rPr lang="en-GB" sz="2400" dirty="0" smtClean="0">
                <a:latin typeface="Times New Roman" panose="02020603050405020304" pitchFamily="18" charset="0"/>
                <a:cs typeface="Times New Roman" panose="02020603050405020304" pitchFamily="18" charset="0"/>
              </a:rPr>
              <a:t>.</a:t>
            </a:r>
            <a:endParaRPr lang="en-GB" sz="240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London School of Business Administration (2026) declared that:” In contemporary organisational environments characterised by rapid change, diverse workforces, and increased complexity, leadership effectiveness extends beyond technical expertise and strategic competence. While analytical skills and operational efficiency remain essential, emotional intelligence plays a decisive role in shaping leadership success</a:t>
            </a:r>
            <a:r>
              <a:rPr lang="en-GB"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7992888" cy="4320479"/>
          </a:xfrm>
        </p:spPr>
        <p:txBody>
          <a:bodyPr>
            <a:normAutofit lnSpcReduction="10000"/>
          </a:bodyPr>
          <a:lstStyle/>
          <a:p>
            <a:r>
              <a:rPr lang="en-GB" sz="2400" dirty="0" smtClean="0">
                <a:latin typeface="Times New Roman" panose="02020603050405020304" pitchFamily="18" charset="0"/>
                <a:cs typeface="Times New Roman" panose="02020603050405020304" pitchFamily="18" charset="0"/>
              </a:rPr>
              <a:t>POWER OF EMOTIONAL INTELLIGENCE:</a:t>
            </a:r>
            <a:endParaRPr lang="en-GB" sz="2400" dirty="0" smtClean="0">
              <a:latin typeface="Times New Roman" panose="02020603050405020304" pitchFamily="18" charset="0"/>
              <a:cs typeface="Times New Roman" panose="02020603050405020304" pitchFamily="18" charset="0"/>
            </a:endParaRPr>
          </a:p>
          <a:p>
            <a:r>
              <a:rPr lang="en-GB" sz="2400" b="0" dirty="0" smtClean="0">
                <a:latin typeface="Times New Roman" panose="02020603050405020304" pitchFamily="18" charset="0"/>
                <a:cs typeface="Times New Roman" panose="02020603050405020304" pitchFamily="18" charset="0"/>
              </a:rPr>
              <a:t>Trust and Credibility =f( Emotional  Intelligence)</a:t>
            </a:r>
            <a:endParaRPr lang="en-GB" sz="2400" b="0" dirty="0" smtClean="0">
              <a:latin typeface="Times New Roman" panose="02020603050405020304" pitchFamily="18" charset="0"/>
              <a:cs typeface="Times New Roman" panose="02020603050405020304" pitchFamily="18" charset="0"/>
            </a:endParaRPr>
          </a:p>
          <a:p>
            <a:r>
              <a:rPr lang="en-GB" sz="2400" b="0" dirty="0" smtClean="0">
                <a:latin typeface="Times New Roman" panose="02020603050405020304" pitchFamily="18" charset="0"/>
                <a:cs typeface="Times New Roman" panose="02020603050405020304" pitchFamily="18" charset="0"/>
              </a:rPr>
              <a:t>Emotional Intelligence  is measured by:</a:t>
            </a:r>
            <a:endParaRPr lang="en-GB" sz="24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2400" b="0" dirty="0" smtClean="0">
                <a:latin typeface="Times New Roman" panose="02020603050405020304" pitchFamily="18" charset="0"/>
                <a:cs typeface="Times New Roman" panose="02020603050405020304" pitchFamily="18" charset="0"/>
              </a:rPr>
              <a:t>Self-Awareness and Consistency </a:t>
            </a:r>
            <a:endParaRPr lang="en-GB" sz="24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2400" b="0" dirty="0" smtClean="0">
                <a:latin typeface="Times New Roman" panose="02020603050405020304" pitchFamily="18" charset="0"/>
                <a:cs typeface="Times New Roman" panose="02020603050405020304" pitchFamily="18" charset="0"/>
              </a:rPr>
              <a:t>Empathy and Understanding</a:t>
            </a:r>
            <a:endParaRPr lang="en-GB" sz="24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2400" b="0" dirty="0" smtClean="0">
                <a:latin typeface="Times New Roman" panose="02020603050405020304" pitchFamily="18" charset="0"/>
                <a:cs typeface="Times New Roman" panose="02020603050405020304" pitchFamily="18" charset="0"/>
              </a:rPr>
              <a:t>Fairness in Decision-Making</a:t>
            </a:r>
            <a:endParaRPr lang="en-GB" sz="24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2400" b="0" dirty="0" smtClean="0">
                <a:latin typeface="Times New Roman" panose="02020603050405020304" pitchFamily="18" charset="0"/>
                <a:cs typeface="Times New Roman" panose="02020603050405020304" pitchFamily="18" charset="0"/>
              </a:rPr>
              <a:t>Effective Conflict Management.</a:t>
            </a:r>
            <a:endParaRPr lang="en-GB" sz="2400" b="0" dirty="0" smtClean="0">
              <a:latin typeface="Times New Roman" panose="02020603050405020304" pitchFamily="18" charset="0"/>
              <a:cs typeface="Times New Roman" panose="02020603050405020304" pitchFamily="18" charset="0"/>
            </a:endParaRPr>
          </a:p>
          <a:p>
            <a:pPr marL="0" indent="0"/>
            <a:r>
              <a:rPr lang="en-GB" sz="2400" b="0" dirty="0" smtClean="0">
                <a:latin typeface="Times New Roman" panose="02020603050405020304" pitchFamily="18" charset="0"/>
                <a:cs typeface="Times New Roman" panose="02020603050405020304" pitchFamily="18" charset="0"/>
              </a:rPr>
              <a:t>Therefore, Trust and Credibility =f( Self-Awareness &amp;Consistency, Empathy and Understanding, Fairness in Decision-Making, Effective Conflict Management)</a:t>
            </a:r>
            <a:endParaRPr lang="en-GB" sz="24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GB" b="0" dirty="0" smtClean="0"/>
          </a:p>
          <a:p>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064896" cy="3960440"/>
          </a:xfrm>
        </p:spPr>
        <p:txBody>
          <a:bodyPr/>
          <a:lstStyle/>
          <a:p>
            <a:r>
              <a:rPr lang="en-GB" sz="2400" dirty="0" smtClean="0">
                <a:latin typeface="Times New Roman" panose="02020603050405020304" pitchFamily="18" charset="0"/>
                <a:cs typeface="Times New Roman" panose="02020603050405020304" pitchFamily="18" charset="0"/>
              </a:rPr>
              <a:t>[1] Self-Awareness and Consistency</a:t>
            </a:r>
            <a:r>
              <a:rPr lang="en-GB" dirty="0" smtClean="0"/>
              <a:t>::</a:t>
            </a:r>
            <a:endParaRPr lang="en-GB" dirty="0" smtClean="0"/>
          </a:p>
          <a:p>
            <a:pPr algn="just"/>
            <a:r>
              <a:rPr lang="en-GB" sz="2400" b="0" dirty="0" smtClean="0">
                <a:latin typeface="Times New Roman" panose="02020603050405020304" pitchFamily="18" charset="0"/>
                <a:cs typeface="Times New Roman" panose="02020603050405020304" pitchFamily="18" charset="0"/>
              </a:rPr>
              <a:t>Self-awareness and consistency involves recognising and understanding our own emotions, strengths, weaknesses, and how they can affect others. By being in tune with our emotions, we can effectively manage them ,which will lead to healthier interactions with those around us. Leaders who understand their own emotional triggers are less likely to respond impulsively(</a:t>
            </a:r>
            <a:r>
              <a:rPr lang="en-US" sz="2400" b="0" dirty="0">
                <a:latin typeface="Times New Roman" panose="02020603050405020304" pitchFamily="18" charset="0"/>
                <a:cs typeface="Times New Roman" panose="02020603050405020304" pitchFamily="18" charset="0"/>
              </a:rPr>
              <a:t>often driven by </a:t>
            </a:r>
            <a:r>
              <a:rPr lang="en-US" sz="2400" b="0" dirty="0" smtClean="0">
                <a:latin typeface="Times New Roman" panose="02020603050405020304" pitchFamily="18" charset="0"/>
                <a:cs typeface="Times New Roman" panose="02020603050405020304" pitchFamily="18" charset="0"/>
              </a:rPr>
              <a:t>emotion</a:t>
            </a:r>
            <a:r>
              <a:rPr lang="en-US" sz="2400" b="0" dirty="0" smtClean="0"/>
              <a:t>)</a:t>
            </a:r>
            <a:r>
              <a:rPr lang="en-GB" sz="2400" b="0" dirty="0" smtClean="0">
                <a:latin typeface="Times New Roman" panose="02020603050405020304" pitchFamily="18" charset="0"/>
                <a:cs typeface="Times New Roman" panose="02020603050405020304" pitchFamily="18" charset="0"/>
              </a:rPr>
              <a:t>. Predictable and measured behaviour strengthens credibility  </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76672"/>
            <a:ext cx="7920880" cy="4104456"/>
          </a:xfrm>
        </p:spPr>
        <p:txBody>
          <a:bodyPr>
            <a:normAutofit/>
          </a:bodyPr>
          <a:lstStyle/>
          <a:p>
            <a:r>
              <a:rPr lang="en-GB" sz="2400" b="0" dirty="0" smtClean="0">
                <a:latin typeface="Times New Roman" panose="02020603050405020304" pitchFamily="18" charset="0"/>
                <a:cs typeface="Times New Roman" panose="02020603050405020304" pitchFamily="18" charset="0"/>
              </a:rPr>
              <a:t>[2]  </a:t>
            </a:r>
            <a:r>
              <a:rPr lang="en-GB" sz="2400" dirty="0" smtClean="0">
                <a:latin typeface="Times New Roman" panose="02020603050405020304" pitchFamily="18" charset="0"/>
                <a:cs typeface="Times New Roman" panose="02020603050405020304" pitchFamily="18" charset="0"/>
              </a:rPr>
              <a:t>Empathy and Understanding:</a:t>
            </a:r>
            <a:endParaRPr lang="en-GB" sz="2400" dirty="0" smtClean="0">
              <a:latin typeface="Times New Roman" panose="02020603050405020304" pitchFamily="18" charset="0"/>
              <a:cs typeface="Times New Roman" panose="02020603050405020304" pitchFamily="18" charset="0"/>
            </a:endParaRPr>
          </a:p>
          <a:p>
            <a:pPr algn="just"/>
            <a:r>
              <a:rPr lang="en-GB" sz="2400" b="0" dirty="0">
                <a:latin typeface="Times New Roman" panose="02020603050405020304" pitchFamily="18" charset="0"/>
                <a:cs typeface="Times New Roman" panose="02020603050405020304" pitchFamily="18" charset="0"/>
              </a:rPr>
              <a:t>Empathy and understanding </a:t>
            </a:r>
            <a:r>
              <a:rPr lang="en-GB" sz="2400" b="0" dirty="0" smtClean="0">
                <a:latin typeface="Times New Roman" panose="02020603050405020304" pitchFamily="18" charset="0"/>
                <a:cs typeface="Times New Roman" panose="02020603050405020304" pitchFamily="18" charset="0"/>
              </a:rPr>
              <a:t>by leaders  </a:t>
            </a:r>
            <a:r>
              <a:rPr lang="en-GB" sz="2400" b="0" dirty="0">
                <a:latin typeface="Times New Roman" panose="02020603050405020304" pitchFamily="18" charset="0"/>
                <a:cs typeface="Times New Roman" panose="02020603050405020304" pitchFamily="18" charset="0"/>
              </a:rPr>
              <a:t>involve accurately recognizing, interpreting, and sharing the emotions and perspectives of others to build connection and trust. It combines cognitive (knowing), affective (feeling), and compassionate (acting) elements to grasp why people feel and act as they do, fostering better relationships and, in leadership, creating psychologically safe </a:t>
            </a:r>
            <a:r>
              <a:rPr lang="en-GB" sz="2400" b="0" dirty="0" smtClean="0">
                <a:latin typeface="Times New Roman" panose="02020603050405020304" pitchFamily="18" charset="0"/>
                <a:cs typeface="Times New Roman" panose="02020603050405020304" pitchFamily="18" charset="0"/>
              </a:rPr>
              <a:t>environments. Therefore open communication reduces uncertainty and mitigates misunderstandings.</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8136904" cy="4104456"/>
          </a:xfrm>
        </p:spPr>
        <p:txBody>
          <a:bodyPr>
            <a:normAutofit fontScale="92500"/>
          </a:bodyPr>
          <a:lstStyle/>
          <a:p>
            <a:pPr algn="just"/>
            <a:r>
              <a:rPr lang="en-GB" sz="2400" dirty="0" smtClean="0">
                <a:latin typeface="Times New Roman" panose="02020603050405020304" pitchFamily="18" charset="0"/>
                <a:cs typeface="Times New Roman" panose="02020603050405020304" pitchFamily="18" charset="0"/>
              </a:rPr>
              <a:t>[3]  Fairness in Decision –Making:</a:t>
            </a:r>
            <a:endParaRPr lang="en-GB" sz="2400" dirty="0" smtClean="0">
              <a:latin typeface="Times New Roman" panose="02020603050405020304" pitchFamily="18" charset="0"/>
              <a:cs typeface="Times New Roman" panose="02020603050405020304" pitchFamily="18" charset="0"/>
            </a:endParaRPr>
          </a:p>
          <a:p>
            <a:pPr algn="just"/>
            <a:r>
              <a:rPr lang="en-GB" sz="2400" b="0" dirty="0">
                <a:latin typeface="Times New Roman" panose="02020603050405020304" pitchFamily="18" charset="0"/>
                <a:cs typeface="Times New Roman" panose="02020603050405020304" pitchFamily="18" charset="0"/>
              </a:rPr>
              <a:t>Fairness  </a:t>
            </a:r>
            <a:r>
              <a:rPr lang="en-GB" sz="2400" b="0" dirty="0" smtClean="0">
                <a:latin typeface="Times New Roman" panose="02020603050405020304" pitchFamily="18" charset="0"/>
                <a:cs typeface="Times New Roman" panose="02020603050405020304" pitchFamily="18" charset="0"/>
              </a:rPr>
              <a:t>by leaders is the </a:t>
            </a:r>
            <a:r>
              <a:rPr lang="en-GB" sz="2400" b="0" dirty="0">
                <a:latin typeface="Times New Roman" panose="02020603050405020304" pitchFamily="18" charset="0"/>
                <a:cs typeface="Times New Roman" panose="02020603050405020304" pitchFamily="18" charset="0"/>
              </a:rPr>
              <a:t> </a:t>
            </a:r>
            <a:r>
              <a:rPr lang="en-GB" sz="2400" b="0" dirty="0" smtClean="0">
                <a:latin typeface="Times New Roman" panose="02020603050405020304" pitchFamily="18" charset="0"/>
                <a:cs typeface="Times New Roman" panose="02020603050405020304" pitchFamily="18" charset="0"/>
              </a:rPr>
              <a:t>using of self-awareness</a:t>
            </a:r>
            <a:r>
              <a:rPr lang="en-GB" sz="2400" b="0" dirty="0">
                <a:latin typeface="Times New Roman" panose="02020603050405020304" pitchFamily="18" charset="0"/>
                <a:cs typeface="Times New Roman" panose="02020603050405020304" pitchFamily="18" charset="0"/>
              </a:rPr>
              <a:t>, empathy, and emotional regulation to treat others justly, impartially, and without bias. It requires managing emotions to ensure decisions are reasonable, fostering trust, and balancing personal feelings with objective, equitable treatment. This approach strengthens conflict resolution and ensures equitable, respectful </a:t>
            </a:r>
            <a:r>
              <a:rPr lang="en-GB" sz="2400" b="0" dirty="0" smtClean="0">
                <a:latin typeface="Times New Roman" panose="02020603050405020304" pitchFamily="18" charset="0"/>
                <a:cs typeface="Times New Roman" panose="02020603050405020304" pitchFamily="18" charset="0"/>
              </a:rPr>
              <a:t>interactions. Fairness enhances organisational trust. Leaders who consider emotional and relational implications alongside strategic objectives are more likely to maintain team confidence. </a:t>
            </a:r>
            <a:r>
              <a:rPr lang="en-GB" sz="2400" i="1" dirty="0" smtClean="0">
                <a:latin typeface="Times New Roman" panose="02020603050405020304" pitchFamily="18" charset="0"/>
                <a:cs typeface="Times New Roman" panose="02020603050405020304" pitchFamily="18" charset="0"/>
              </a:rPr>
              <a:t>Trust is not established through position but through consistent relational integrity</a:t>
            </a:r>
            <a:r>
              <a:rPr lang="en-GB" sz="2400" b="0" dirty="0" smtClean="0">
                <a:latin typeface="Times New Roman" panose="02020603050405020304" pitchFamily="18" charset="0"/>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76672"/>
            <a:ext cx="7920880" cy="4032448"/>
          </a:xfrm>
        </p:spPr>
        <p:txBody>
          <a:bodyPr>
            <a:normAutofit fontScale="92500" lnSpcReduction="20000"/>
          </a:bodyPr>
          <a:lstStyle/>
          <a:p>
            <a:r>
              <a:rPr lang="en-GB" sz="2400" dirty="0" smtClean="0">
                <a:latin typeface="Times New Roman" panose="02020603050405020304" pitchFamily="18" charset="0"/>
                <a:cs typeface="Times New Roman" panose="02020603050405020304" pitchFamily="18" charset="0"/>
              </a:rPr>
              <a:t>[4] </a:t>
            </a:r>
            <a:r>
              <a:rPr lang="en-GB" sz="2400" dirty="0">
                <a:latin typeface="Times New Roman" panose="02020603050405020304" pitchFamily="18" charset="0"/>
                <a:cs typeface="Times New Roman" panose="02020603050405020304" pitchFamily="18" charset="0"/>
              </a:rPr>
              <a:t>Effective Conflict Management</a:t>
            </a:r>
            <a:r>
              <a:rPr lang="en-GB" b="0" dirty="0" smtClean="0">
                <a:latin typeface="Times New Roman" panose="02020603050405020304" pitchFamily="18" charset="0"/>
                <a:cs typeface="Times New Roman" panose="02020603050405020304" pitchFamily="18" charset="0"/>
              </a:rPr>
              <a:t>.</a:t>
            </a:r>
            <a:endParaRPr lang="en-GB"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Conflict is inevitable in organisational settings. Differences in perspective ,workload pressures, and competing priorities often generate tension. Effective conflict management  </a:t>
            </a:r>
            <a:r>
              <a:rPr lang="en-GB" sz="2400" b="0" dirty="0">
                <a:latin typeface="Times New Roman" panose="02020603050405020304" pitchFamily="18" charset="0"/>
                <a:cs typeface="Times New Roman" panose="02020603050405020304" pitchFamily="18" charset="0"/>
              </a:rPr>
              <a:t>involves acknowledging emotions, listening actively, and finding collaborative </a:t>
            </a:r>
            <a:r>
              <a:rPr lang="en-GB" sz="2400" b="0" dirty="0" smtClean="0">
                <a:latin typeface="Times New Roman" panose="02020603050405020304" pitchFamily="18" charset="0"/>
                <a:cs typeface="Times New Roman" panose="02020603050405020304" pitchFamily="18" charset="0"/>
              </a:rPr>
              <a:t>solutions</a:t>
            </a:r>
            <a:r>
              <a:rPr lang="en-GB" sz="2400" b="0" dirty="0">
                <a:latin typeface="Times New Roman" panose="02020603050405020304" pitchFamily="18" charset="0"/>
                <a:cs typeface="Times New Roman" panose="02020603050405020304" pitchFamily="18" charset="0"/>
              </a:rPr>
              <a:t> </a:t>
            </a:r>
            <a:r>
              <a:rPr lang="en-GB" sz="2400" b="0" dirty="0" smtClean="0">
                <a:latin typeface="Times New Roman" panose="02020603050405020304" pitchFamily="18" charset="0"/>
                <a:cs typeface="Times New Roman" panose="02020603050405020304" pitchFamily="18" charset="0"/>
              </a:rPr>
              <a:t>by applying the following techniques:</a:t>
            </a:r>
            <a:endParaRPr lang="en-GB" sz="2400" b="0" dirty="0" smtClean="0">
              <a:latin typeface="Times New Roman" panose="02020603050405020304" pitchFamily="18" charset="0"/>
              <a:cs typeface="Times New Roman" panose="02020603050405020304" pitchFamily="18" charset="0"/>
            </a:endParaRPr>
          </a:p>
          <a:p>
            <a:pPr marL="400050" indent="-400050" algn="just">
              <a:buAutoNum type="romanLcPeriod"/>
            </a:pPr>
            <a:r>
              <a:rPr lang="en-GB" sz="2400" b="0" dirty="0" smtClean="0">
                <a:latin typeface="Times New Roman" panose="02020603050405020304" pitchFamily="18" charset="0"/>
                <a:cs typeface="Times New Roman" panose="02020603050405020304" pitchFamily="18" charset="0"/>
              </a:rPr>
              <a:t>Listen actively to all perspectives</a:t>
            </a:r>
            <a:endParaRPr lang="en-GB" sz="2400" b="0" dirty="0" smtClean="0">
              <a:latin typeface="Times New Roman" panose="02020603050405020304" pitchFamily="18" charset="0"/>
              <a:cs typeface="Times New Roman" panose="02020603050405020304" pitchFamily="18" charset="0"/>
            </a:endParaRPr>
          </a:p>
          <a:p>
            <a:pPr marL="400050" indent="-400050" algn="just">
              <a:buAutoNum type="romanLcPeriod"/>
            </a:pPr>
            <a:r>
              <a:rPr lang="en-GB" sz="2400" b="0" dirty="0" smtClean="0">
                <a:latin typeface="Times New Roman" panose="02020603050405020304" pitchFamily="18" charset="0"/>
                <a:cs typeface="Times New Roman" panose="02020603050405020304" pitchFamily="18" charset="0"/>
              </a:rPr>
              <a:t>Identify underlying emotional drivers</a:t>
            </a:r>
            <a:endParaRPr lang="en-GB" sz="2400" b="0" dirty="0" smtClean="0">
              <a:latin typeface="Times New Roman" panose="02020603050405020304" pitchFamily="18" charset="0"/>
              <a:cs typeface="Times New Roman" panose="02020603050405020304" pitchFamily="18" charset="0"/>
            </a:endParaRPr>
          </a:p>
          <a:p>
            <a:pPr marL="400050" indent="-400050" algn="just">
              <a:buAutoNum type="romanLcPeriod"/>
            </a:pPr>
            <a:r>
              <a:rPr lang="en-GB" sz="2400" b="0" dirty="0" smtClean="0">
                <a:latin typeface="Times New Roman" panose="02020603050405020304" pitchFamily="18" charset="0"/>
                <a:cs typeface="Times New Roman" panose="02020603050405020304" pitchFamily="18" charset="0"/>
              </a:rPr>
              <a:t>Facilitate respectful dialogue</a:t>
            </a:r>
            <a:endParaRPr lang="en-GB" sz="2400" b="0" dirty="0" smtClean="0">
              <a:latin typeface="Times New Roman" panose="02020603050405020304" pitchFamily="18" charset="0"/>
              <a:cs typeface="Times New Roman" panose="02020603050405020304" pitchFamily="18" charset="0"/>
            </a:endParaRPr>
          </a:p>
          <a:p>
            <a:pPr marL="400050" indent="-400050" algn="just">
              <a:buAutoNum type="romanLcPeriod"/>
            </a:pPr>
            <a:r>
              <a:rPr lang="en-GB" sz="2400" b="0" dirty="0" smtClean="0">
                <a:latin typeface="Times New Roman" panose="02020603050405020304" pitchFamily="18" charset="0"/>
                <a:cs typeface="Times New Roman" panose="02020603050405020304" pitchFamily="18" charset="0"/>
              </a:rPr>
              <a:t>Seek mutually beneficial solutions.</a:t>
            </a:r>
            <a:endParaRPr lang="en-GB" sz="2400" b="0" dirty="0" smtClean="0">
              <a:latin typeface="Times New Roman" panose="02020603050405020304" pitchFamily="18" charset="0"/>
              <a:cs typeface="Times New Roman" panose="02020603050405020304" pitchFamily="18" charset="0"/>
            </a:endParaRPr>
          </a:p>
          <a:p>
            <a:pPr marL="0" indent="0" algn="just"/>
            <a:r>
              <a:rPr lang="en-GB" sz="2400" b="0" dirty="0" smtClean="0">
                <a:latin typeface="Times New Roman" panose="02020603050405020304" pitchFamily="18" charset="0"/>
                <a:cs typeface="Times New Roman" panose="02020603050405020304" pitchFamily="18" charset="0"/>
              </a:rPr>
              <a:t>Rather than escalating dispute ,emotional intelligence leadership transforms conflict into opportunities for growth and learning.</a:t>
            </a:r>
            <a:endParaRPr lang="en-GB" sz="2400" b="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32656"/>
            <a:ext cx="7592948" cy="4464496"/>
          </a:xfrm>
        </p:spPr>
        <p:txBody>
          <a:bodyPr/>
          <a:lstStyle/>
          <a:p>
            <a:pPr algn="just"/>
            <a:r>
              <a:rPr lang="en-GB" sz="3200" b="0" dirty="0" err="1" smtClean="0">
                <a:latin typeface="Times New Roman" panose="02020603050405020304" pitchFamily="18" charset="0"/>
                <a:cs typeface="Times New Roman" panose="02020603050405020304" pitchFamily="18" charset="0"/>
              </a:rPr>
              <a:t>Shroff</a:t>
            </a:r>
            <a:r>
              <a:rPr lang="en-GB" sz="3200" b="0" dirty="0" smtClean="0">
                <a:latin typeface="Times New Roman" panose="02020603050405020304" pitchFamily="18" charset="0"/>
                <a:cs typeface="Times New Roman" panose="02020603050405020304" pitchFamily="18" charset="0"/>
              </a:rPr>
              <a:t>(2015) defines </a:t>
            </a:r>
            <a:r>
              <a:rPr lang="en-GB" sz="3200" b="0" u="sng" dirty="0" smtClean="0">
                <a:latin typeface="Times New Roman" panose="02020603050405020304" pitchFamily="18" charset="0"/>
                <a:cs typeface="Times New Roman" panose="02020603050405020304" pitchFamily="18" charset="0"/>
              </a:rPr>
              <a:t>reporting quality </a:t>
            </a:r>
            <a:r>
              <a:rPr lang="en-GB" sz="3200" b="0" dirty="0" smtClean="0">
                <a:latin typeface="Times New Roman" panose="02020603050405020304" pitchFamily="18" charset="0"/>
                <a:cs typeface="Times New Roman" panose="02020603050405020304" pitchFamily="18" charset="0"/>
              </a:rPr>
              <a:t>as the degree to which financial statements accurately represent a company’s underlying economic and financial performance, and reporting </a:t>
            </a:r>
            <a:r>
              <a:rPr lang="en-GB" sz="3200" b="0" u="sng" dirty="0" smtClean="0">
                <a:latin typeface="Times New Roman" panose="02020603050405020304" pitchFamily="18" charset="0"/>
                <a:cs typeface="Times New Roman" panose="02020603050405020304" pitchFamily="18" charset="0"/>
              </a:rPr>
              <a:t>credibility</a:t>
            </a:r>
            <a:r>
              <a:rPr lang="en-GB" sz="3200" b="0" dirty="0" smtClean="0">
                <a:latin typeface="Times New Roman" panose="02020603050405020304" pitchFamily="18" charset="0"/>
                <a:cs typeface="Times New Roman" panose="02020603050405020304" pitchFamily="18" charset="0"/>
              </a:rPr>
              <a:t> as the level of trust investors have in the correctness of the financial statements</a:t>
            </a:r>
            <a:r>
              <a:rPr lang="en-GB" dirty="0" smtClean="0"/>
              <a:t>.</a:t>
            </a:r>
            <a:endParaRPr lang="en-US" dirty="0"/>
          </a:p>
        </p:txBody>
      </p:sp>
      <p:sp>
        <p:nvSpPr>
          <p:cNvPr id="2" name="Slide Number Placeholder 1"/>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latin typeface="Times New Roman" panose="02020603050405020304" pitchFamily="18" charset="0"/>
                <a:cs typeface="Times New Roman" panose="02020603050405020304" pitchFamily="18" charset="0"/>
              </a:rPr>
              <a:t>WHY LEADERS MUST ADOPT EMOTIONAL INTELLIGENCE FOR BUSINESS SUSTAINABILITY</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GB" sz="2400" b="0" dirty="0" smtClean="0">
                <a:latin typeface="Times New Roman" panose="02020603050405020304" pitchFamily="18" charset="0"/>
                <a:cs typeface="Times New Roman" panose="02020603050405020304" pitchFamily="18" charset="0"/>
              </a:rPr>
              <a:t>Research has shown the following benefits of practicing emotional intelligence for trust and credibility in organisations:</a:t>
            </a:r>
            <a:endParaRPr lang="en-GB" sz="2400" b="0" dirty="0" smtClean="0">
              <a:latin typeface="Times New Roman" panose="02020603050405020304" pitchFamily="18" charset="0"/>
              <a:cs typeface="Times New Roman" panose="02020603050405020304" pitchFamily="18" charset="0"/>
            </a:endParaRPr>
          </a:p>
          <a:p>
            <a:pPr marL="400050" indent="-400050">
              <a:buAutoNum type="romanLcPeriod"/>
            </a:pPr>
            <a:r>
              <a:rPr lang="en-GB" sz="2400" b="0" dirty="0" smtClean="0">
                <a:latin typeface="Times New Roman" panose="02020603050405020304" pitchFamily="18" charset="0"/>
                <a:cs typeface="Times New Roman" panose="02020603050405020304" pitchFamily="18" charset="0"/>
              </a:rPr>
              <a:t>Increased team performance</a:t>
            </a:r>
            <a:endParaRPr lang="en-GB" sz="2400" b="0" dirty="0" smtClean="0">
              <a:latin typeface="Times New Roman" panose="02020603050405020304" pitchFamily="18" charset="0"/>
              <a:cs typeface="Times New Roman" panose="02020603050405020304" pitchFamily="18" charset="0"/>
            </a:endParaRPr>
          </a:p>
          <a:p>
            <a:pPr marL="400050" indent="-400050">
              <a:buAutoNum type="romanLcPeriod"/>
            </a:pPr>
            <a:r>
              <a:rPr lang="en-GB" sz="2400" b="0" dirty="0" smtClean="0">
                <a:latin typeface="Times New Roman" panose="02020603050405020304" pitchFamily="18" charset="0"/>
                <a:cs typeface="Times New Roman" panose="02020603050405020304" pitchFamily="18" charset="0"/>
              </a:rPr>
              <a:t>Improved decision making</a:t>
            </a:r>
            <a:endParaRPr lang="en-GB" sz="2400" b="0" dirty="0" smtClean="0">
              <a:latin typeface="Times New Roman" panose="02020603050405020304" pitchFamily="18" charset="0"/>
              <a:cs typeface="Times New Roman" panose="02020603050405020304" pitchFamily="18" charset="0"/>
            </a:endParaRPr>
          </a:p>
          <a:p>
            <a:pPr marL="400050" indent="-400050">
              <a:buAutoNum type="romanLcPeriod"/>
            </a:pPr>
            <a:r>
              <a:rPr lang="en-GB" sz="2400" b="0" dirty="0" smtClean="0">
                <a:latin typeface="Times New Roman" panose="02020603050405020304" pitchFamily="18" charset="0"/>
                <a:cs typeface="Times New Roman" panose="02020603050405020304" pitchFamily="18" charset="0"/>
              </a:rPr>
              <a:t>Increased personnel  well-being</a:t>
            </a:r>
            <a:endParaRPr lang="en-GB" sz="2400" b="0" dirty="0" smtClean="0">
              <a:latin typeface="Times New Roman" panose="02020603050405020304" pitchFamily="18" charset="0"/>
              <a:cs typeface="Times New Roman" panose="02020603050405020304" pitchFamily="18" charset="0"/>
            </a:endParaRPr>
          </a:p>
          <a:p>
            <a:pPr marL="400050" indent="-400050">
              <a:buAutoNum type="romanLcPeriod"/>
            </a:pPr>
            <a:r>
              <a:rPr lang="en-GB" sz="2400" b="0" dirty="0" smtClean="0">
                <a:latin typeface="Times New Roman" panose="02020603050405020304" pitchFamily="18" charset="0"/>
                <a:cs typeface="Times New Roman" panose="02020603050405020304" pitchFamily="18" charset="0"/>
              </a:rPr>
              <a:t>Reduced staff turnover</a:t>
            </a:r>
            <a:endParaRPr lang="en-GB" sz="2400" b="0" dirty="0" smtClean="0">
              <a:latin typeface="Times New Roman" panose="02020603050405020304" pitchFamily="18" charset="0"/>
              <a:cs typeface="Times New Roman" panose="02020603050405020304" pitchFamily="18" charset="0"/>
            </a:endParaRPr>
          </a:p>
          <a:p>
            <a:pPr marL="400050" indent="-400050">
              <a:buAutoNum type="romanLcPeriod"/>
            </a:pPr>
            <a:r>
              <a:rPr lang="en-GB" sz="2400" b="0" dirty="0" smtClean="0">
                <a:latin typeface="Times New Roman" panose="02020603050405020304" pitchFamily="18" charset="0"/>
                <a:cs typeface="Times New Roman" panose="02020603050405020304" pitchFamily="18" charset="0"/>
              </a:rPr>
              <a:t>Decreased occupational stress</a:t>
            </a:r>
            <a:endParaRPr lang="en-GB" sz="2400" b="0" dirty="0" smtClean="0">
              <a:latin typeface="Times New Roman" panose="02020603050405020304" pitchFamily="18" charset="0"/>
              <a:cs typeface="Times New Roman" panose="02020603050405020304" pitchFamily="18" charset="0"/>
            </a:endParaRPr>
          </a:p>
          <a:p>
            <a:pPr marL="400050" indent="-400050">
              <a:buAutoNum type="romanLcPeriod"/>
            </a:pPr>
            <a:r>
              <a:rPr lang="en-GB" sz="2400" b="0" dirty="0" smtClean="0">
                <a:latin typeface="Times New Roman" panose="02020603050405020304" pitchFamily="18" charset="0"/>
                <a:cs typeface="Times New Roman" panose="02020603050405020304" pitchFamily="18" charset="0"/>
              </a:rPr>
              <a:t>Increased leadership ability</a:t>
            </a:r>
            <a:r>
              <a:rPr lang="en-GB" dirty="0" smtClean="0"/>
              <a:t>.</a:t>
            </a:r>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837531" y="323056"/>
            <a:ext cx="58293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77889" y="549275"/>
            <a:ext cx="7608884"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522372" y="188913"/>
            <a:ext cx="453105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a:t>
            </a:r>
            <a:endParaRPr lang="en-US" dirty="0"/>
          </a:p>
        </p:txBody>
      </p:sp>
      <p:sp>
        <p:nvSpPr>
          <p:cNvPr id="3" name="Content Placeholder 2"/>
          <p:cNvSpPr>
            <a:spLocks noGrp="1"/>
          </p:cNvSpPr>
          <p:nvPr>
            <p:ph idx="1"/>
          </p:nvPr>
        </p:nvSpPr>
        <p:spPr/>
        <p:txBody>
          <a:bodyPr>
            <a:normAutofit/>
          </a:bodyPr>
          <a:lstStyle/>
          <a:p>
            <a:pPr algn="just"/>
            <a:r>
              <a:rPr lang="en-GB" sz="2400" b="0" dirty="0">
                <a:latin typeface="Times New Roman" panose="02020603050405020304" pitchFamily="18" charset="0"/>
                <a:cs typeface="Times New Roman" panose="02020603050405020304" pitchFamily="18" charset="0"/>
              </a:rPr>
              <a:t>Emotional intelligence influences trust and credibility. Trust and credibility are essential for organizational success, acting as the foundation for high-performing teams, improved employee engagement, and sustainable business relationships. They increase innovation, reduce transaction costs, attract talent, and secure the social license to operate. Without them, organizations suffer from low morale, high turnover, and poor reputation</a:t>
            </a:r>
            <a:endParaRPr lang="en-US" sz="2400" b="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136904" cy="4464496"/>
          </a:xfrm>
        </p:spPr>
        <p:txBody>
          <a:bodyPr>
            <a:noAutofit/>
          </a:bodyPr>
          <a:lstStyle/>
          <a:p>
            <a:pPr algn="just"/>
            <a:r>
              <a:rPr lang="en-GB" sz="2400" b="0" dirty="0">
                <a:latin typeface="Times New Roman" panose="02020603050405020304" pitchFamily="18" charset="0"/>
                <a:cs typeface="Times New Roman" panose="02020603050405020304" pitchFamily="18" charset="0"/>
              </a:rPr>
              <a:t>Emotional intelligence is established  characteristics of effective leadership in modern organisations. While technical expertise and strategic acumen remain important, the ability to manage emotions, foster trust, and inspire motivation distinguishes exceptional leaders from competent managers. In environments marked by uncertainty and diversity, emotional intelligent leadership creates stability, engagement</a:t>
            </a:r>
            <a:r>
              <a:rPr lang="en-GB" sz="2400" b="0" dirty="0" smtClean="0">
                <a:latin typeface="Times New Roman" panose="02020603050405020304" pitchFamily="18" charset="0"/>
                <a:cs typeface="Times New Roman" panose="02020603050405020304" pitchFamily="18" charset="0"/>
              </a:rPr>
              <a:t>, and </a:t>
            </a:r>
            <a:r>
              <a:rPr lang="en-GB" sz="2400" b="0" dirty="0">
                <a:latin typeface="Times New Roman" panose="02020603050405020304" pitchFamily="18" charset="0"/>
                <a:cs typeface="Times New Roman" panose="02020603050405020304" pitchFamily="18" charset="0"/>
              </a:rPr>
              <a:t>sustained performance. By cultivating self-awareness, empathy</a:t>
            </a:r>
            <a:r>
              <a:rPr lang="en-GB" sz="2400" b="0" dirty="0" smtClean="0">
                <a:latin typeface="Times New Roman" panose="02020603050405020304" pitchFamily="18" charset="0"/>
                <a:cs typeface="Times New Roman" panose="02020603050405020304" pitchFamily="18" charset="0"/>
              </a:rPr>
              <a:t>, and </a:t>
            </a:r>
            <a:r>
              <a:rPr lang="en-GB" sz="2400" b="0" dirty="0">
                <a:latin typeface="Times New Roman" panose="02020603050405020304" pitchFamily="18" charset="0"/>
                <a:cs typeface="Times New Roman" panose="02020603050405020304" pitchFamily="18" charset="0"/>
              </a:rPr>
              <a:t>relational competence, leaders not only drive organisational success but also build cultures grounded in trust and mutual respect. Hence, emotional intelligence transforms leadership from a position of authority into a source of meaningful influence.   </a:t>
            </a:r>
            <a:r>
              <a:rPr lang="en-GB" sz="2400" i="1" dirty="0">
                <a:latin typeface="Times New Roman" panose="02020603050405020304" pitchFamily="18" charset="0"/>
                <a:cs typeface="Times New Roman" panose="02020603050405020304" pitchFamily="18" charset="0"/>
              </a:rPr>
              <a:t>THANK YOU </a:t>
            </a:r>
            <a:endParaRPr lang="en-US" sz="2400" i="1"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24936" cy="4464496"/>
          </a:xfrm>
        </p:spPr>
        <p:txBody>
          <a:bodyPr/>
          <a:lstStyle/>
          <a:p>
            <a:pPr algn="just"/>
            <a:r>
              <a:rPr lang="en-GB" dirty="0">
                <a:latin typeface="Times New Roman" panose="02020603050405020304" pitchFamily="18" charset="0"/>
                <a:cs typeface="Times New Roman" panose="02020603050405020304" pitchFamily="18" charset="0"/>
              </a:rPr>
              <a:t>References</a:t>
            </a:r>
            <a:endParaRPr lang="en-GB" dirty="0">
              <a:latin typeface="Times New Roman" panose="02020603050405020304" pitchFamily="18" charset="0"/>
              <a:cs typeface="Times New Roman" panose="02020603050405020304" pitchFamily="18" charset="0"/>
            </a:endParaRPr>
          </a:p>
          <a:p>
            <a:pPr algn="just"/>
            <a:r>
              <a:rPr lang="en-GB" b="0" dirty="0" err="1">
                <a:latin typeface="Times New Roman" panose="02020603050405020304" pitchFamily="18" charset="0"/>
                <a:cs typeface="Times New Roman" panose="02020603050405020304" pitchFamily="18" charset="0"/>
              </a:rPr>
              <a:t>David,M.E</a:t>
            </a:r>
            <a:r>
              <a:rPr lang="en-GB" b="0" dirty="0">
                <a:latin typeface="Times New Roman" panose="02020603050405020304" pitchFamily="18" charset="0"/>
                <a:cs typeface="Times New Roman" panose="02020603050405020304" pitchFamily="18" charset="0"/>
              </a:rPr>
              <a:t>.(2024).Emotional </a:t>
            </a:r>
            <a:r>
              <a:rPr lang="en-GB" b="0" dirty="0" err="1">
                <a:latin typeface="Times New Roman" panose="02020603050405020304" pitchFamily="18" charset="0"/>
                <a:cs typeface="Times New Roman" panose="02020603050405020304" pitchFamily="18" charset="0"/>
              </a:rPr>
              <a:t>intelligence:The</a:t>
            </a:r>
            <a:r>
              <a:rPr lang="en-GB" b="0" dirty="0">
                <a:latin typeface="Times New Roman" panose="02020603050405020304" pitchFamily="18" charset="0"/>
                <a:cs typeface="Times New Roman" panose="02020603050405020304" pitchFamily="18" charset="0"/>
              </a:rPr>
              <a:t> engine of trust and innovation in the most trusted </a:t>
            </a:r>
            <a:r>
              <a:rPr lang="en-GB" b="0" i="1" dirty="0" err="1">
                <a:latin typeface="Times New Roman" panose="02020603050405020304" pitchFamily="18" charset="0"/>
                <a:cs typeface="Times New Roman" panose="02020603050405020304" pitchFamily="18" charset="0"/>
              </a:rPr>
              <a:t>companies.European</a:t>
            </a:r>
            <a:r>
              <a:rPr lang="en-GB" b="0" i="1" dirty="0">
                <a:latin typeface="Times New Roman" panose="02020603050405020304" pitchFamily="18" charset="0"/>
                <a:cs typeface="Times New Roman" panose="02020603050405020304" pitchFamily="18" charset="0"/>
              </a:rPr>
              <a:t> Journal of </a:t>
            </a:r>
            <a:r>
              <a:rPr lang="en-GB" b="0" i="1" dirty="0" err="1">
                <a:latin typeface="Times New Roman" panose="02020603050405020304" pitchFamily="18" charset="0"/>
                <a:cs typeface="Times New Roman" panose="02020603050405020304" pitchFamily="18" charset="0"/>
              </a:rPr>
              <a:t>Accounting,Finance</a:t>
            </a:r>
            <a:r>
              <a:rPr lang="en-GB" b="0" i="1" dirty="0">
                <a:latin typeface="Times New Roman" panose="02020603050405020304" pitchFamily="18" charset="0"/>
                <a:cs typeface="Times New Roman" panose="02020603050405020304" pitchFamily="18" charset="0"/>
              </a:rPr>
              <a:t> &amp; Business ,12(2),90-101.ISSN:2344-102X</a:t>
            </a:r>
            <a:endParaRPr lang="en-US" b="0" i="1" dirty="0">
              <a:latin typeface="Times New Roman" panose="02020603050405020304" pitchFamily="18" charset="0"/>
              <a:cs typeface="Times New Roman" panose="02020603050405020304" pitchFamily="18" charset="0"/>
            </a:endParaRPr>
          </a:p>
          <a:p>
            <a:pPr algn="just"/>
            <a:r>
              <a:rPr lang="en-GB" b="0" dirty="0" err="1">
                <a:latin typeface="Times New Roman" panose="02020603050405020304" pitchFamily="18" charset="0"/>
                <a:cs typeface="Times New Roman" panose="02020603050405020304" pitchFamily="18" charset="0"/>
              </a:rPr>
              <a:t>Larrage,k</a:t>
            </a:r>
            <a:r>
              <a:rPr lang="en-GB" b="0" dirty="0">
                <a:latin typeface="Times New Roman" panose="02020603050405020304" pitchFamily="18" charset="0"/>
                <a:cs typeface="Times New Roman" panose="02020603050405020304" pitchFamily="18" charset="0"/>
              </a:rPr>
              <a:t>(2024).Top 5 tips for instantly building trust using emotional intelligence. </a:t>
            </a:r>
            <a:r>
              <a:rPr lang="en-GB" b="0" i="1" dirty="0">
                <a:latin typeface="Times New Roman" panose="02020603050405020304" pitchFamily="18" charset="0"/>
                <a:cs typeface="Times New Roman" panose="02020603050405020304" pitchFamily="18" charset="0"/>
                <a:hlinkClick r:id="rId1"/>
              </a:rPr>
              <a:t>https://www.forbes.com/councils</a:t>
            </a:r>
            <a:r>
              <a:rPr lang="en-GB" b="0" i="1" dirty="0">
                <a:latin typeface="Times New Roman" panose="02020603050405020304" pitchFamily="18" charset="0"/>
                <a:cs typeface="Times New Roman" panose="02020603050405020304" pitchFamily="18" charset="0"/>
              </a:rPr>
              <a:t>  </a:t>
            </a:r>
            <a:endParaRPr lang="en-GB" b="0" i="1" dirty="0">
              <a:latin typeface="Times New Roman" panose="02020603050405020304" pitchFamily="18" charset="0"/>
              <a:cs typeface="Times New Roman" panose="02020603050405020304" pitchFamily="18" charset="0"/>
            </a:endParaRPr>
          </a:p>
          <a:p>
            <a:pPr algn="just"/>
            <a:r>
              <a:rPr lang="en-GB" b="0" dirty="0">
                <a:latin typeface="Times New Roman" panose="02020603050405020304" pitchFamily="18" charset="0"/>
                <a:cs typeface="Times New Roman" panose="02020603050405020304" pitchFamily="18" charset="0"/>
              </a:rPr>
              <a:t>London School of Business Administration (2026).Emotional intelligence in </a:t>
            </a:r>
            <a:r>
              <a:rPr lang="en-GB" b="0" dirty="0" err="1">
                <a:latin typeface="Times New Roman" panose="02020603050405020304" pitchFamily="18" charset="0"/>
                <a:cs typeface="Times New Roman" panose="02020603050405020304" pitchFamily="18" charset="0"/>
              </a:rPr>
              <a:t>leadership:Driving</a:t>
            </a:r>
            <a:r>
              <a:rPr lang="en-GB" b="0" dirty="0">
                <a:latin typeface="Times New Roman" panose="02020603050405020304" pitchFamily="18" charset="0"/>
                <a:cs typeface="Times New Roman" panose="02020603050405020304" pitchFamily="18" charset="0"/>
              </a:rPr>
              <a:t> team motivation and trust. </a:t>
            </a:r>
            <a:r>
              <a:rPr lang="en-GB" b="0" dirty="0">
                <a:latin typeface="Times New Roman" panose="02020603050405020304" pitchFamily="18" charset="0"/>
                <a:cs typeface="Times New Roman" panose="02020603050405020304" pitchFamily="18" charset="0"/>
                <a:hlinkClick r:id="rId2"/>
              </a:rPr>
              <a:t>https://londonsba.org.uk/blog/emotional-intelligence-in-leadership-driving-team-motivation-and-trust</a:t>
            </a:r>
            <a:r>
              <a:rPr lang="en-GB" b="0" dirty="0">
                <a:latin typeface="Times New Roman" panose="02020603050405020304" pitchFamily="18" charset="0"/>
                <a:cs typeface="Times New Roman" panose="02020603050405020304" pitchFamily="18" charset="0"/>
              </a:rPr>
              <a:t> </a:t>
            </a:r>
            <a:endParaRPr lang="en-GB" b="0" dirty="0" smtClean="0">
              <a:latin typeface="Times New Roman" panose="02020603050405020304" pitchFamily="18" charset="0"/>
              <a:cs typeface="Times New Roman" panose="02020603050405020304" pitchFamily="18" charset="0"/>
            </a:endParaRPr>
          </a:p>
          <a:p>
            <a:pPr algn="just"/>
            <a:r>
              <a:rPr lang="en-GB" b="0" dirty="0" err="1" smtClean="0">
                <a:latin typeface="Times New Roman" panose="02020603050405020304" pitchFamily="18" charset="0"/>
                <a:cs typeface="Times New Roman" panose="02020603050405020304" pitchFamily="18" charset="0"/>
              </a:rPr>
              <a:t>Shroff,N</a:t>
            </a:r>
            <a:r>
              <a:rPr lang="en-GB" b="0" dirty="0" smtClean="0">
                <a:latin typeface="Times New Roman" panose="02020603050405020304" pitchFamily="18" charset="0"/>
                <a:cs typeface="Times New Roman" panose="02020603050405020304" pitchFamily="18" charset="0"/>
              </a:rPr>
              <a:t>.(2015).Real effects of financial reporting quality and </a:t>
            </a:r>
            <a:r>
              <a:rPr lang="en-GB" b="0" dirty="0" err="1" smtClean="0">
                <a:latin typeface="Times New Roman" panose="02020603050405020304" pitchFamily="18" charset="0"/>
                <a:cs typeface="Times New Roman" panose="02020603050405020304" pitchFamily="18" charset="0"/>
              </a:rPr>
              <a:t>credibility:Evidence</a:t>
            </a:r>
            <a:r>
              <a:rPr lang="en-GB" b="0" dirty="0" smtClean="0">
                <a:latin typeface="Times New Roman" panose="02020603050405020304" pitchFamily="18" charset="0"/>
                <a:cs typeface="Times New Roman" panose="02020603050405020304" pitchFamily="18" charset="0"/>
              </a:rPr>
              <a:t> from PCAOB </a:t>
            </a:r>
            <a:r>
              <a:rPr lang="en-GB" b="0" dirty="0">
                <a:latin typeface="Times New Roman" panose="02020603050405020304" pitchFamily="18" charset="0"/>
                <a:cs typeface="Times New Roman" panose="02020603050405020304" pitchFamily="18" charset="0"/>
              </a:rPr>
              <a:t>regulatory regime. https://www.lse.ac.uk/accounting/assets/Documents/LSELUMSMBS-Conference/1-SHROFF-Real-Effects-of-Financial-Reporting-Quality-and-Credibility-PP.pdf</a:t>
            </a:r>
            <a:endParaRPr lang="en-GB" b="0" dirty="0">
              <a:latin typeface="Times New Roman" panose="02020603050405020304" pitchFamily="18" charset="0"/>
              <a:cs typeface="Times New Roman" panose="02020603050405020304" pitchFamily="18" charset="0"/>
            </a:endParaRPr>
          </a:p>
          <a:p>
            <a:pPr algn="just"/>
            <a:r>
              <a:rPr lang="en-GB" b="0" dirty="0" err="1" smtClean="0">
                <a:latin typeface="Times New Roman" panose="02020603050405020304" pitchFamily="18" charset="0"/>
                <a:cs typeface="Times New Roman" panose="02020603050405020304" pitchFamily="18" charset="0"/>
              </a:rPr>
              <a:t>Soji</a:t>
            </a:r>
            <a:r>
              <a:rPr lang="en-GB" b="0" dirty="0" smtClean="0">
                <a:latin typeface="Times New Roman" panose="02020603050405020304" pitchFamily="18" charset="0"/>
                <a:cs typeface="Times New Roman" panose="02020603050405020304" pitchFamily="18" charset="0"/>
              </a:rPr>
              <a:t>(2026</a:t>
            </a:r>
            <a:r>
              <a:rPr lang="en-GB" b="0" dirty="0">
                <a:latin typeface="Times New Roman" panose="02020603050405020304" pitchFamily="18" charset="0"/>
                <a:cs typeface="Times New Roman" panose="02020603050405020304" pitchFamily="18" charset="0"/>
              </a:rPr>
              <a:t>).</a:t>
            </a:r>
            <a:r>
              <a:rPr lang="en-GB" b="0" dirty="0" err="1">
                <a:latin typeface="Times New Roman" panose="02020603050405020304" pitchFamily="18" charset="0"/>
                <a:cs typeface="Times New Roman" panose="02020603050405020304" pitchFamily="18" charset="0"/>
              </a:rPr>
              <a:t>Leasrning</a:t>
            </a:r>
            <a:r>
              <a:rPr lang="en-GB" b="0" dirty="0">
                <a:latin typeface="Times New Roman" panose="02020603050405020304" pitchFamily="18" charset="0"/>
                <a:cs typeface="Times New Roman" panose="02020603050405020304" pitchFamily="18" charset="0"/>
              </a:rPr>
              <a:t> &amp; change-Trust and Credibility. </a:t>
            </a:r>
            <a:r>
              <a:rPr lang="en-GB" b="0" dirty="0">
                <a:latin typeface="Times New Roman" panose="02020603050405020304" pitchFamily="18" charset="0"/>
                <a:cs typeface="Times New Roman" panose="02020603050405020304" pitchFamily="18" charset="0"/>
                <a:hlinkClick r:id="rId3"/>
              </a:rPr>
              <a:t>Https://soji.com.au/trust</a:t>
            </a:r>
            <a:r>
              <a:rPr lang="en-GB" b="0" dirty="0">
                <a:latin typeface="Times New Roman" panose="02020603050405020304" pitchFamily="18" charset="0"/>
                <a:cs typeface="Times New Roman" panose="02020603050405020304" pitchFamily="18" charset="0"/>
              </a:rPr>
              <a:t> </a:t>
            </a:r>
            <a:endParaRPr lang="en-GB" b="0" dirty="0">
              <a:latin typeface="Times New Roman" panose="02020603050405020304" pitchFamily="18" charset="0"/>
              <a:cs typeface="Times New Roman" panose="02020603050405020304" pitchFamily="18" charset="0"/>
            </a:endParaRPr>
          </a:p>
          <a:p>
            <a:pPr algn="just"/>
            <a:r>
              <a:rPr lang="en-GB" b="0" dirty="0" err="1">
                <a:latin typeface="Times New Roman" panose="02020603050405020304" pitchFamily="18" charset="0"/>
                <a:cs typeface="Times New Roman" panose="02020603050405020304" pitchFamily="18" charset="0"/>
              </a:rPr>
              <a:t>Smyth,L.W</a:t>
            </a:r>
            <a:r>
              <a:rPr lang="en-GB" b="0" dirty="0">
                <a:latin typeface="Times New Roman" panose="02020603050405020304" pitchFamily="18" charset="0"/>
                <a:cs typeface="Times New Roman" panose="02020603050405020304" pitchFamily="18" charset="0"/>
              </a:rPr>
              <a:t>(2025).The power of emotional Intelligence in cultivating trust. </a:t>
            </a:r>
            <a:r>
              <a:rPr lang="en-GB" b="0" dirty="0">
                <a:latin typeface="Times New Roman" panose="02020603050405020304" pitchFamily="18" charset="0"/>
                <a:cs typeface="Times New Roman" panose="02020603050405020304" pitchFamily="18" charset="0"/>
                <a:hlinkClick r:id="rId4"/>
              </a:rPr>
              <a:t>https://lornawestonsmyth.com/power-emotional-intelligence-cultivating-trusT</a:t>
            </a:r>
            <a:r>
              <a:rPr lang="en-GB" b="0" dirty="0">
                <a:latin typeface="Times New Roman" panose="02020603050405020304" pitchFamily="18" charset="0"/>
                <a:cs typeface="Times New Roman" panose="02020603050405020304" pitchFamily="18" charset="0"/>
              </a:rPr>
              <a:t>  </a:t>
            </a:r>
            <a:endParaRPr lang="en-GB" b="0" dirty="0">
              <a:latin typeface="Times New Roman" panose="02020603050405020304" pitchFamily="18" charset="0"/>
              <a:cs typeface="Times New Roman" panose="02020603050405020304" pitchFamily="18" charset="0"/>
            </a:endParaRPr>
          </a:p>
          <a:p>
            <a:pPr algn="just"/>
            <a:r>
              <a:rPr lang="en-GB" b="0" dirty="0">
                <a:latin typeface="Times New Roman" panose="02020603050405020304" pitchFamily="18" charset="0"/>
                <a:cs typeface="Times New Roman" panose="02020603050405020304" pitchFamily="18" charset="0"/>
              </a:rPr>
              <a:t>University of Pittsburgh (2025).Credibility. </a:t>
            </a:r>
            <a:r>
              <a:rPr lang="en-GB" b="0" dirty="0">
                <a:latin typeface="Times New Roman" panose="02020603050405020304" pitchFamily="18" charset="0"/>
                <a:cs typeface="Times New Roman" panose="02020603050405020304" pitchFamily="18" charset="0"/>
                <a:hlinkClick r:id="rId5"/>
              </a:rPr>
              <a:t>https://www.comm.pitt.edu/credibility</a:t>
            </a:r>
            <a:r>
              <a:rPr lang="en-GB" b="0" dirty="0">
                <a:latin typeface="Times New Roman" panose="02020603050405020304" pitchFamily="18" charset="0"/>
                <a:cs typeface="Times New Roman" panose="02020603050405020304" pitchFamily="18" charset="0"/>
              </a:rPr>
              <a:t> </a:t>
            </a:r>
            <a:endParaRPr lang="en-GB"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BUSINESS ENTITY?</a:t>
            </a:r>
            <a:endParaRPr lang="en-US" dirty="0"/>
          </a:p>
        </p:txBody>
      </p:sp>
      <p:sp>
        <p:nvSpPr>
          <p:cNvPr id="3" name="Content Placeholder 2"/>
          <p:cNvSpPr>
            <a:spLocks noGrp="1"/>
          </p:cNvSpPr>
          <p:nvPr>
            <p:ph idx="1"/>
          </p:nvPr>
        </p:nvSpPr>
        <p:spPr/>
        <p:txBody>
          <a:bodyPr>
            <a:noAutofit/>
          </a:bodyPr>
          <a:lstStyle/>
          <a:p>
            <a:pPr algn="just"/>
            <a:r>
              <a:rPr lang="en-GB" sz="2400" b="0" dirty="0" smtClean="0">
                <a:latin typeface="Times New Roman" panose="02020603050405020304" pitchFamily="18" charset="0"/>
                <a:cs typeface="Times New Roman" panose="02020603050405020304" pitchFamily="18" charset="0"/>
              </a:rPr>
              <a:t>A business entity is a legal structure with ownership stake, provides goods and services to the economies to satisfy the needs of society, achieve its set goals  to ensure maximum returns to the owners inform of dividends and capital appreciation.</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In a legal entity  especially when it involves companies that operate in the capital market  with  defined ownership structure, there is separation of power between the owners  who own the business and the management who  control s the assets and liabilities of the entity. </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latin typeface="Times New Roman" panose="02020603050405020304" pitchFamily="18" charset="0"/>
                <a:cs typeface="Times New Roman" panose="02020603050405020304" pitchFamily="18" charset="0"/>
              </a:rPr>
              <a:t>WHAT ARE THE ROLES OF ACCOUNTANTS TO CLIENTS</a:t>
            </a:r>
            <a:r>
              <a:rPr lang="en-GB" sz="2400" dirty="0" smtClean="0"/>
              <a:t>?</a:t>
            </a:r>
            <a:endParaRPr lang="en-US" sz="2400" dirty="0"/>
          </a:p>
        </p:txBody>
      </p:sp>
      <p:sp>
        <p:nvSpPr>
          <p:cNvPr id="3" name="Content Placeholder 2"/>
          <p:cNvSpPr>
            <a:spLocks noGrp="1"/>
          </p:cNvSpPr>
          <p:nvPr>
            <p:ph idx="1"/>
          </p:nvPr>
        </p:nvSpPr>
        <p:spPr/>
        <p:txBody>
          <a:bodyPr>
            <a:noAutofit/>
          </a:bodyPr>
          <a:lstStyle/>
          <a:p>
            <a:pPr algn="just"/>
            <a:r>
              <a:rPr lang="en-GB" sz="2400" dirty="0" smtClean="0">
                <a:latin typeface="Times New Roman" panose="02020603050405020304" pitchFamily="18" charset="0"/>
                <a:cs typeface="Times New Roman" panose="02020603050405020304" pitchFamily="18" charset="0"/>
              </a:rPr>
              <a:t>[1] Value creations: Accountants create value by:</a:t>
            </a:r>
            <a:endParaRPr lang="en-GB" sz="240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i. Transforming raw financial data into actionable strategic insights, optimise tax positions, ensure regulatory compliance and manage cash flow to boosts performance through profitability</a:t>
            </a:r>
            <a:endParaRPr lang="en-GB" sz="2400" b="0" dirty="0" smtClean="0">
              <a:latin typeface="Times New Roman" panose="02020603050405020304" pitchFamily="18" charset="0"/>
              <a:cs typeface="Times New Roman" panose="02020603050405020304" pitchFamily="18" charset="0"/>
            </a:endParaRPr>
          </a:p>
          <a:p>
            <a:pPr algn="just"/>
            <a:r>
              <a:rPr lang="en-GB" sz="2400" b="0" dirty="0" smtClean="0">
                <a:latin typeface="Times New Roman" panose="02020603050405020304" pitchFamily="18" charset="0"/>
                <a:cs typeface="Times New Roman" panose="02020603050405020304" pitchFamily="18" charset="0"/>
              </a:rPr>
              <a:t>ii. Offering forward looking advice, improve operational efficiency ,and strengthens internal controls to safeguard assets and build investors confidence</a:t>
            </a:r>
            <a:endParaRPr lang="en-GB" sz="2400" b="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32656"/>
            <a:ext cx="7592948" cy="4320480"/>
          </a:xfrm>
        </p:spPr>
        <p:txBody>
          <a:bodyPr>
            <a:normAutofit/>
          </a:bodyPr>
          <a:lstStyle/>
          <a:p>
            <a:pPr algn="just"/>
            <a:r>
              <a:rPr lang="en-GB" sz="2800" b="0" dirty="0" smtClean="0">
                <a:latin typeface="Times New Roman" panose="02020603050405020304" pitchFamily="18" charset="0"/>
                <a:cs typeface="Times New Roman" panose="02020603050405020304" pitchFamily="18" charset="0"/>
              </a:rPr>
              <a:t>III. Leveraging </a:t>
            </a:r>
            <a:r>
              <a:rPr lang="en-GB" sz="2800" b="0" dirty="0">
                <a:latin typeface="Times New Roman" panose="02020603050405020304" pitchFamily="18" charset="0"/>
                <a:cs typeface="Times New Roman" panose="02020603050405020304" pitchFamily="18" charset="0"/>
              </a:rPr>
              <a:t>technology to enhance </a:t>
            </a:r>
            <a:r>
              <a:rPr lang="en-GB" sz="2800" b="0" dirty="0" smtClean="0">
                <a:latin typeface="Times New Roman" panose="02020603050405020304" pitchFamily="18" charset="0"/>
                <a:cs typeface="Times New Roman" panose="02020603050405020304" pitchFamily="18" charset="0"/>
              </a:rPr>
              <a:t>efficiency, accurate </a:t>
            </a:r>
            <a:r>
              <a:rPr lang="en-GB" sz="2800" b="0" dirty="0">
                <a:latin typeface="Times New Roman" panose="02020603050405020304" pitchFamily="18" charset="0"/>
                <a:cs typeface="Times New Roman" panose="02020603050405020304" pitchFamily="18" charset="0"/>
              </a:rPr>
              <a:t>and strategic decision </a:t>
            </a:r>
            <a:r>
              <a:rPr lang="en-GB" sz="2800" b="0" dirty="0" smtClean="0">
                <a:latin typeface="Times New Roman" panose="02020603050405020304" pitchFamily="18" charset="0"/>
                <a:cs typeface="Times New Roman" panose="02020603050405020304" pitchFamily="18" charset="0"/>
              </a:rPr>
              <a:t>making</a:t>
            </a:r>
            <a:endParaRPr lang="en-GB" sz="2800" b="0" dirty="0" smtClean="0">
              <a:latin typeface="Times New Roman" panose="02020603050405020304" pitchFamily="18" charset="0"/>
              <a:cs typeface="Times New Roman" panose="02020603050405020304" pitchFamily="18" charset="0"/>
            </a:endParaRPr>
          </a:p>
          <a:p>
            <a:pPr algn="just"/>
            <a:endParaRPr lang="en-US" sz="2800" b="0" dirty="0">
              <a:latin typeface="Times New Roman" panose="02020603050405020304" pitchFamily="18" charset="0"/>
              <a:cs typeface="Times New Roman" panose="02020603050405020304" pitchFamily="18" charset="0"/>
            </a:endParaRPr>
          </a:p>
          <a:p>
            <a:pPr algn="just"/>
            <a:r>
              <a:rPr lang="en-GB" sz="2800" b="0" dirty="0" smtClean="0">
                <a:latin typeface="Times New Roman" panose="02020603050405020304" pitchFamily="18" charset="0"/>
                <a:cs typeface="Times New Roman" panose="02020603050405020304" pitchFamily="18" charset="0"/>
              </a:rPr>
              <a:t>IV. Utilising Advanced Accounting Information (AIS) ,cloud computing, automate routine tasks ,reduce operational costs ,and provide real time insights that improve business performance</a:t>
            </a:r>
            <a:r>
              <a:rPr lang="en-GB"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76672"/>
            <a:ext cx="7565464" cy="4203805"/>
          </a:xfrm>
        </p:spPr>
        <p:txBody>
          <a:bodyPr>
            <a:noAutofit/>
          </a:bodyPr>
          <a:lstStyle/>
          <a:p>
            <a:pPr algn="just"/>
            <a:r>
              <a:rPr lang="en-GB" sz="2000" dirty="0" smtClean="0">
                <a:latin typeface="Times New Roman" panose="02020603050405020304" pitchFamily="18" charset="0"/>
                <a:cs typeface="Times New Roman" panose="02020603050405020304" pitchFamily="18" charset="0"/>
              </a:rPr>
              <a:t>[2] Business Advisory: for growth and financial Planning</a:t>
            </a:r>
            <a:endParaRPr lang="en-GB" sz="2000" dirty="0" smtClean="0">
              <a:latin typeface="Times New Roman" panose="02020603050405020304" pitchFamily="18" charset="0"/>
              <a:cs typeface="Times New Roman" panose="02020603050405020304" pitchFamily="18" charset="0"/>
            </a:endParaRPr>
          </a:p>
          <a:p>
            <a:pPr algn="just"/>
            <a:r>
              <a:rPr lang="en-GB" sz="2000" b="0" dirty="0" smtClean="0">
                <a:latin typeface="Times New Roman" panose="02020603050405020304" pitchFamily="18" charset="0"/>
                <a:cs typeface="Times New Roman" panose="02020603050405020304" pitchFamily="18" charset="0"/>
              </a:rPr>
              <a:t>Accountants must apply their professional skills to analyse clients /companies financial data to identify trends, set goals ,and develop growth strategies either through expansion into new markets, diversify portfolios  or launch a new product</a:t>
            </a:r>
            <a:r>
              <a:rPr lang="en-GB" sz="2000" dirty="0" smtClean="0">
                <a:latin typeface="Times New Roman" panose="02020603050405020304" pitchFamily="18" charset="0"/>
                <a:cs typeface="Times New Roman" panose="02020603050405020304" pitchFamily="18" charset="0"/>
              </a:rPr>
              <a:t>.</a:t>
            </a: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[3]  Tax Practice for </a:t>
            </a:r>
            <a:r>
              <a:rPr lang="en-GB" sz="2000" dirty="0">
                <a:latin typeface="Times New Roman" panose="02020603050405020304" pitchFamily="18" charset="0"/>
                <a:cs typeface="Times New Roman" panose="02020603050405020304" pitchFamily="18" charset="0"/>
              </a:rPr>
              <a:t>T</a:t>
            </a:r>
            <a:r>
              <a:rPr lang="en-GB" sz="2000" dirty="0" smtClean="0">
                <a:latin typeface="Times New Roman" panose="02020603050405020304" pitchFamily="18" charset="0"/>
                <a:cs typeface="Times New Roman" panose="02020603050405020304" pitchFamily="18" charset="0"/>
              </a:rPr>
              <a:t>ax efficiency and Relief Opportunities</a:t>
            </a:r>
            <a:endParaRPr lang="en-GB" sz="2000" dirty="0" smtClean="0">
              <a:latin typeface="Times New Roman" panose="02020603050405020304" pitchFamily="18" charset="0"/>
              <a:cs typeface="Times New Roman" panose="02020603050405020304" pitchFamily="18" charset="0"/>
            </a:endParaRPr>
          </a:p>
          <a:p>
            <a:pPr algn="just"/>
            <a:r>
              <a:rPr lang="en-GB" sz="2000" b="0" dirty="0" smtClean="0">
                <a:latin typeface="Times New Roman" panose="02020603050405020304" pitchFamily="18" charset="0"/>
                <a:cs typeface="Times New Roman" panose="02020603050405020304" pitchFamily="18" charset="0"/>
              </a:rPr>
              <a:t>Beyond  compliance, accountants must  and should identify  ways to reduce tax burden through tax planning or tax aggressiveness .They must uncover opportunities  tax credits, investment reliefs and deductions that will have positive effect on cash flow. There are many decided cases in the court that support accountants in managing the taxes of their organisations/clients.</a:t>
            </a:r>
            <a:endParaRPr lang="en-GB" sz="2000" b="0" dirty="0" smtClean="0">
              <a:latin typeface="Times New Roman" panose="02020603050405020304" pitchFamily="18" charset="0"/>
              <a:cs typeface="Times New Roman" panose="02020603050405020304" pitchFamily="18" charset="0"/>
            </a:endParaRPr>
          </a:p>
          <a:p>
            <a:pPr algn="just"/>
            <a:r>
              <a:rPr lang="en-GB" sz="2000" b="0" dirty="0" smtClean="0">
                <a:latin typeface="Times New Roman" panose="02020603050405020304" pitchFamily="18" charset="0"/>
                <a:cs typeface="Times New Roman" panose="02020603050405020304" pitchFamily="18" charset="0"/>
              </a:rPr>
              <a:t>Example is:</a:t>
            </a:r>
            <a:endParaRPr lang="en-US" sz="20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476672"/>
            <a:ext cx="7520940" cy="4248472"/>
          </a:xfrm>
        </p:spPr>
        <p:txBody>
          <a:bodyPr>
            <a:normAutofit lnSpcReduction="10000"/>
          </a:bodyPr>
          <a:lstStyle/>
          <a:p>
            <a:pPr algn="just"/>
            <a:r>
              <a:rPr lang="en-US" sz="2800" dirty="0">
                <a:latin typeface="Times New Roman" panose="02020603050405020304" pitchFamily="18" charset="0"/>
                <a:cs typeface="Times New Roman" panose="02020603050405020304" pitchFamily="18" charset="0"/>
              </a:rPr>
              <a:t>In Commissioner of Inland Revenue </a:t>
            </a:r>
            <a:r>
              <a:rPr lang="en-US" sz="2800" dirty="0" err="1">
                <a:latin typeface="Times New Roman" panose="02020603050405020304" pitchFamily="18" charset="0"/>
                <a:cs typeface="Times New Roman" panose="02020603050405020304" pitchFamily="18" charset="0"/>
              </a:rPr>
              <a:t>vs</a:t>
            </a:r>
            <a:r>
              <a:rPr lang="en-US" sz="2800" dirty="0">
                <a:latin typeface="Times New Roman" panose="02020603050405020304" pitchFamily="18" charset="0"/>
                <a:cs typeface="Times New Roman" panose="02020603050405020304" pitchFamily="18" charset="0"/>
              </a:rPr>
              <a:t> Duke of Westminster (1936), Lord Tomlin stated that </a:t>
            </a:r>
            <a:endParaRPr lang="en-US"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a:t>
            </a:r>
            <a:r>
              <a:rPr lang="en-US" sz="2800" b="0" i="1" dirty="0">
                <a:latin typeface="Times New Roman" panose="02020603050405020304" pitchFamily="18" charset="0"/>
                <a:cs typeface="Times New Roman" panose="02020603050405020304" pitchFamily="18" charset="0"/>
              </a:rPr>
              <a:t>Every man is entitled, if he can, to order his affairs so that the tax under the appropriate Acts is less than it otherwise would be. If he succeeds in ordering them so as to secure this result, then, however unappreciative the commissioners of Inland Revenue or his fellow tax payers may be of his ingenuity, he cannot be compelled to pay an increased tax</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F235B596-EEA7-45A4-BFD3-92B9147F6A3A}" type="slidenum">
              <a:rPr lang="en-US" smtClean="0"/>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22101</Words>
  <Application>WPS Presentation</Application>
  <PresentationFormat>On-screen Show (4:3)</PresentationFormat>
  <Paragraphs>298</Paragraphs>
  <Slides>46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46</vt:i4>
      </vt:variant>
    </vt:vector>
  </HeadingPairs>
  <TitlesOfParts>
    <vt:vector size="58" baseType="lpstr">
      <vt:lpstr>Arial</vt:lpstr>
      <vt:lpstr>SimSun</vt:lpstr>
      <vt:lpstr>Wingdings</vt:lpstr>
      <vt:lpstr>Tunga</vt:lpstr>
      <vt:lpstr>Segoe Print</vt:lpstr>
      <vt:lpstr>Times New Roman</vt:lpstr>
      <vt:lpstr>Franklin Gothic Book</vt:lpstr>
      <vt:lpstr>Microsoft YaHei</vt:lpstr>
      <vt:lpstr>Arial Unicode MS</vt:lpstr>
      <vt:lpstr>Franklin Gothic Medium</vt:lpstr>
      <vt:lpstr>Calibri</vt:lpstr>
      <vt:lpstr>Angles</vt:lpstr>
      <vt:lpstr>BUILDING TRUST AND CREDIBILITY THROUGH EMOTIONAL INTELLIGENCE</vt:lpstr>
      <vt:lpstr>What is accounting in global sustainability AGENDA?</vt:lpstr>
      <vt:lpstr>Who is in charge of the financials of BUSINESS/economic entities?</vt:lpstr>
      <vt:lpstr>PowerPoint 演示文稿</vt:lpstr>
      <vt:lpstr>WHAT IS A BUSINESS ENTITY?</vt:lpstr>
      <vt:lpstr>WHAT ARE THE ROLES OF ACCOUNTANTS TO CLIENTS?</vt:lpstr>
      <vt:lpstr>PowerPoint 演示文稿</vt:lpstr>
      <vt:lpstr>PowerPoint 演示文稿</vt:lpstr>
      <vt:lpstr>PowerPoint 演示文稿</vt:lpstr>
      <vt:lpstr>PowerPoint 演示文稿</vt:lpstr>
      <vt:lpstr>PowerPoint 演示文稿</vt:lpstr>
      <vt:lpstr>TYPES OF ACCOUNTANTS IN THE GLOBAL ECONOMY FOR the BUILDING OF TRUST AND CREDIBILITY</vt:lpstr>
      <vt:lpstr>PowerPoint 演示文稿</vt:lpstr>
      <vt:lpstr>SKILLS THAT CHARTERED ACCOUNTANTS MUST POSSESS IN ORDER TO BUILD TRUST AND CREDIBILITY </vt:lpstr>
      <vt:lpstr>PowerPoint 演示文稿</vt:lpstr>
      <vt:lpstr>PowerPoint 演示文稿</vt:lpstr>
      <vt:lpstr>PowerPoint 演示文稿</vt:lpstr>
      <vt:lpstr>PowerPoint 演示文稿</vt:lpstr>
      <vt:lpstr>HOW TO BUILD TRUST AND CREDIBITY AS PROFESSIONAL ACCOUNTANTS</vt:lpstr>
      <vt:lpstr>PowerPoint 演示文稿</vt:lpstr>
      <vt:lpstr>PowerPoint 演示文稿</vt:lpstr>
      <vt:lpstr>PowerPoint 演示文稿</vt:lpstr>
      <vt:lpstr>PowerPoint 演示文稿</vt:lpstr>
      <vt:lpstr>PowerPoint 演示文稿</vt:lpstr>
      <vt:lpstr>WHAT IS THE DIFFERENCE BETWEEN TRUST AND CREDIBILITY ?</vt:lpstr>
      <vt:lpstr>HOW DO PROFESSIONALS/ORGANISATIONAL LEADERS  BUILD TRUST AND CREDIBILITY?</vt:lpstr>
      <vt:lpstr>PowerPoint 演示文稿</vt:lpstr>
      <vt:lpstr>PowerPoint 演示文稿</vt:lpstr>
      <vt:lpstr>PowerPoint 演示文稿</vt:lpstr>
      <vt:lpstr>PowerPoint 演示文稿</vt:lpstr>
      <vt:lpstr>PowerPoint 演示文稿</vt:lpstr>
      <vt:lpstr>PowerPoint 演示文稿</vt:lpstr>
      <vt:lpstr>TRUST AND CREDIBILITY IS A FUNCTION OF EMOTIONAL INTELLIGENCE</vt:lpstr>
      <vt:lpstr>PowerPoint 演示文稿</vt:lpstr>
      <vt:lpstr>PowerPoint 演示文稿</vt:lpstr>
      <vt:lpstr>PowerPoint 演示文稿</vt:lpstr>
      <vt:lpstr>PowerPoint 演示文稿</vt:lpstr>
      <vt:lpstr>PowerPoint 演示文稿</vt:lpstr>
      <vt:lpstr>PowerPoint 演示文稿</vt:lpstr>
      <vt:lpstr>WHY LEADERS MUST ADOPT EMOTIONAL INTELLIGENCE FOR BUSINESS SUSTAINABILITY</vt:lpstr>
      <vt:lpstr>PowerPoint 演示文稿</vt:lpstr>
      <vt:lpstr>PowerPoint 演示文稿</vt:lpstr>
      <vt:lpstr>PowerPoint 演示文稿</vt:lpstr>
      <vt:lpstr>IN CONCLUSION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TRUST AND CREDIBILITY THROUGH EMOTIONAL INTELLIGENCE</dc:title>
  <dc:creator>yemisi adekonojo</dc:creator>
  <cp:lastModifiedBy>0433</cp:lastModifiedBy>
  <cp:revision>78</cp:revision>
  <cp:lastPrinted>2026-04-27T10:27:00Z</cp:lastPrinted>
  <dcterms:created xsi:type="dcterms:W3CDTF">2026-04-24T08:51:00Z</dcterms:created>
  <dcterms:modified xsi:type="dcterms:W3CDTF">2026-05-12T17:45:02Z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D0357EC829744260B2C859ED3B73A5C1_13</vt:lpwstr>
  </property>
  <property fmtid="{D5CDD505-2E9C-101B-9397-08002B2CF9AE}" pid="3" name="KSOProductBuildVer">
    <vt:lpwstr>1033-12.1.0.25242</vt:lpwstr>
  </property>
</Properties>
</file>