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0" r:id="rId5"/>
    <p:sldId id="271" r:id="rId6"/>
    <p:sldId id="272" r:id="rId7"/>
    <p:sldId id="274" r:id="rId8"/>
    <p:sldId id="275" r:id="rId9"/>
    <p:sldId id="258" r:id="rId10"/>
    <p:sldId id="259" r:id="rId11"/>
    <p:sldId id="277" r:id="rId12"/>
    <p:sldId id="260" r:id="rId13"/>
    <p:sldId id="278" r:id="rId14"/>
    <p:sldId id="276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7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1B871-0FEA-40B8-AD40-F8891D11EFE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6338AE-E2C8-4A9A-B383-CE05596B6B4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br>
              <a:rPr lang="en-US" dirty="0" smtClean="0"/>
            </a:br>
            <a:br>
              <a:rPr lang="en-US" dirty="0"/>
            </a:br>
            <a:br>
              <a:rPr lang="en-US" dirty="0" smtClean="0"/>
            </a:br>
            <a:br>
              <a:rPr lang="en-US"/>
            </a:br>
            <a:r>
              <a:rPr lang="en-US" smtClean="0"/>
              <a:t>FROM </a:t>
            </a:r>
            <a:r>
              <a:rPr lang="en-US" dirty="0" smtClean="0"/>
              <a:t>QUALIFICATION </a:t>
            </a:r>
            <a:r>
              <a:rPr lang="en-US" smtClean="0"/>
              <a:t>TO </a:t>
            </a:r>
            <a:r>
              <a:rPr lang="en-US" smtClean="0"/>
              <a:t>   </a:t>
            </a:r>
            <a:br>
              <a:rPr lang="en-US" smtClean="0"/>
            </a:br>
            <a:r>
              <a:rPr lang="en-US"/>
              <a:t> </a:t>
            </a:r>
            <a:r>
              <a:rPr lang="en-US" smtClean="0"/>
              <a:t>       </a:t>
            </a:r>
            <a:r>
              <a:rPr lang="en-US" smtClean="0"/>
              <a:t>VALUE </a:t>
            </a:r>
            <a:r>
              <a:rPr lang="en-US" dirty="0" smtClean="0"/>
              <a:t>CREATION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7522" y="4050836"/>
            <a:ext cx="7766936" cy="1096899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/>
              <a:t>A PRESENTATION AT THE 77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INDUCTION OF THE INSTITUTE OF CHARTERED ACCOUNTANTS OF NIGERIA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BY PROFESSOR BARINE MICHAEL NWIDOBIE, FCA, FCTI, ACS, HCIB, MNES </a:t>
            </a:r>
            <a:endParaRPr lang="en-US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“VALUE CREATION” IN THE ACCOUNTING  </a:t>
            </a:r>
            <a:br>
              <a:rPr lang="en-US" b="1" dirty="0"/>
            </a:br>
            <a:r>
              <a:rPr lang="en-US" b="1" dirty="0"/>
              <a:t>             </a:t>
            </a:r>
            <a:r>
              <a:rPr lang="en-US" b="1" dirty="0" smtClean="0"/>
              <a:t> PROFESSION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It </a:t>
            </a:r>
            <a:r>
              <a:rPr lang="en-US" sz="2400" b="1" dirty="0"/>
              <a:t>has expanded to include non-financial values: governance practices, sustainability initiatives, and ability to build trust with stakeholders. This achieved through the promotion of accountability, enforcement of internal controls and ensuring compliance with regulatory frameworks.</a:t>
            </a:r>
            <a:endParaRPr lang="en-US" sz="2400" b="1" dirty="0"/>
          </a:p>
          <a:p>
            <a:r>
              <a:rPr lang="en-US" sz="2400" b="1" dirty="0"/>
              <a:t>It is stakeholder-driven, recognizing that </a:t>
            </a:r>
            <a:r>
              <a:rPr lang="en-US" sz="2400" b="1" dirty="0" err="1"/>
              <a:t>organisations</a:t>
            </a:r>
            <a:r>
              <a:rPr lang="en-US" sz="2400" b="1" dirty="0"/>
              <a:t> operate within a network of diverse competing interests.        </a:t>
            </a:r>
            <a:endParaRPr lang="en-US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</a:t>
            </a:r>
            <a:r>
              <a:rPr lang="en-US" b="1" dirty="0" smtClean="0"/>
              <a:t>THE EVOLVING ROLE OF CHARTERED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</a:t>
            </a:r>
            <a:r>
              <a:rPr lang="en-US" b="1" dirty="0" smtClean="0"/>
              <a:t>        </a:t>
            </a:r>
            <a:r>
              <a:rPr lang="en-US" b="1" dirty="0" smtClean="0"/>
              <a:t>ACCOUNTANTS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Traditional functions of Chartered accountants were book-keeping and auditing. The works were retrospective, emphasizing accuracy , compliance and adherence to established standards.   </a:t>
            </a:r>
            <a:endParaRPr lang="en-US" sz="2400" b="1" dirty="0" smtClean="0"/>
          </a:p>
          <a:p>
            <a:r>
              <a:rPr lang="en-US" sz="2400" b="1" dirty="0" smtClean="0"/>
              <a:t>The role of Chartered Accountants has undergone profound transformation over time. This is driven by changes in business complexity, regulatory expectations, </a:t>
            </a:r>
            <a:r>
              <a:rPr lang="en-US" sz="2400" b="1" dirty="0" err="1" smtClean="0"/>
              <a:t>globalisation</a:t>
            </a:r>
            <a:r>
              <a:rPr lang="en-US" sz="2400" b="1" dirty="0" smtClean="0"/>
              <a:t> and rapid technological advancement</a:t>
            </a:r>
            <a:r>
              <a:rPr lang="en-US" sz="2400" b="1" dirty="0" smtClean="0"/>
              <a:t>.</a:t>
            </a:r>
            <a:endParaRPr lang="en-US" sz="2400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EVOLVING ROLE OF CHARTERED</a:t>
            </a:r>
            <a:br>
              <a:rPr lang="en-US" b="1" dirty="0"/>
            </a:br>
            <a:r>
              <a:rPr lang="en-US" b="1" dirty="0"/>
              <a:t>            </a:t>
            </a:r>
            <a:r>
              <a:rPr lang="en-US" b="1" dirty="0" smtClean="0"/>
              <a:t> ACCOUNTANTS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The demand by the business environment demand a far more dynamic and proactive contribution. Thus, Chartered accountants now interpret financial data, identify trends, and provide insights that support strategic planning and long-term decision making.  </a:t>
            </a:r>
            <a:endParaRPr lang="en-US" sz="2400" b="1" dirty="0" smtClean="0"/>
          </a:p>
          <a:p>
            <a:r>
              <a:rPr lang="en-US" sz="2400" b="1" dirty="0" smtClean="0"/>
              <a:t>The versatile and volatile national and global economy now make Chartered accountants to function as risk managers.  </a:t>
            </a:r>
            <a:endParaRPr lang="en-US" sz="24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VALUE CREATION DRIVERS FOR ICAN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(</a:t>
            </a:r>
            <a:r>
              <a:rPr lang="en-US" sz="2400" b="1" dirty="0" err="1"/>
              <a:t>i</a:t>
            </a:r>
            <a:r>
              <a:rPr lang="en-US" sz="2400" b="1" dirty="0"/>
              <a:t>) Technical excellence</a:t>
            </a:r>
            <a:endParaRPr lang="en-US" sz="2400" b="1" dirty="0"/>
          </a:p>
          <a:p>
            <a:r>
              <a:rPr lang="en-US" sz="2400" b="1" dirty="0"/>
              <a:t>(ii) Strategic thinking</a:t>
            </a:r>
            <a:endParaRPr lang="en-US" sz="2400" b="1" dirty="0"/>
          </a:p>
          <a:p>
            <a:r>
              <a:rPr lang="en-US" sz="2400" b="1" dirty="0"/>
              <a:t>(iii) Ethical leadership</a:t>
            </a:r>
            <a:endParaRPr lang="en-US" sz="2400" b="1" dirty="0"/>
          </a:p>
          <a:p>
            <a:r>
              <a:rPr lang="en-US" sz="2400" b="1" dirty="0"/>
              <a:t>(iv) Digital competence</a:t>
            </a:r>
            <a:endParaRPr lang="en-US" sz="2400" b="1" dirty="0"/>
          </a:p>
          <a:p>
            <a:r>
              <a:rPr lang="en-US" sz="2400" b="1" dirty="0"/>
              <a:t>(v) Communication and influence</a:t>
            </a:r>
            <a:endParaRPr lang="en-US" sz="24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r>
              <a:rPr lang="en-US" b="1" dirty="0" smtClean="0"/>
              <a:t>PATHWAYS TO VALUE CREATION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Value creation for Chartered Accountants does not follow a single linear path. Rather, it is seen across multiple professional domains:</a:t>
            </a:r>
            <a:endParaRPr lang="en-US" sz="2400" b="1" dirty="0" smtClean="0"/>
          </a:p>
          <a:p>
            <a:r>
              <a:rPr lang="en-US" sz="2400" b="1" dirty="0" smtClean="0"/>
              <a:t>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Public practice</a:t>
            </a:r>
            <a:endParaRPr lang="en-US" sz="2400" b="1" dirty="0" smtClean="0"/>
          </a:p>
          <a:p>
            <a:r>
              <a:rPr lang="en-US" sz="2400" b="1" dirty="0" smtClean="0"/>
              <a:t>(ii) Industry</a:t>
            </a:r>
            <a:endParaRPr lang="en-US" sz="2400" b="1" dirty="0" smtClean="0"/>
          </a:p>
          <a:p>
            <a:r>
              <a:rPr lang="en-US" sz="2400" b="1" dirty="0" smtClean="0"/>
              <a:t>(iii) Public sector</a:t>
            </a:r>
            <a:endParaRPr lang="en-US" sz="2400" b="1" dirty="0" smtClean="0"/>
          </a:p>
          <a:p>
            <a:r>
              <a:rPr lang="en-US" sz="2400" b="1" dirty="0" smtClean="0"/>
              <a:t>(iv) Entrepreneurship</a:t>
            </a:r>
            <a:endParaRPr lang="en-US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PRACTICAL FRAMEWORK: MOVING FROM  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    QUALIFICATION TO VALUE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Build competence-Gain mastery </a:t>
            </a:r>
            <a:endParaRPr lang="en-US" sz="2400" b="1" dirty="0" smtClean="0"/>
          </a:p>
          <a:p>
            <a:r>
              <a:rPr lang="en-US" sz="2400" b="1" dirty="0" smtClean="0"/>
              <a:t>(ii) Gain experience-Gain insight</a:t>
            </a:r>
            <a:endParaRPr lang="en-US" sz="2400" b="1" dirty="0" smtClean="0"/>
          </a:p>
          <a:p>
            <a:r>
              <a:rPr lang="en-US" sz="2400" b="1" dirty="0" smtClean="0"/>
              <a:t>(iii) Apply knowledge-provide solutions</a:t>
            </a:r>
            <a:endParaRPr lang="en-US" sz="2400" b="1" dirty="0" smtClean="0"/>
          </a:p>
          <a:p>
            <a:r>
              <a:rPr lang="en-US" sz="2400" b="1" dirty="0" smtClean="0"/>
              <a:t>(iv) Influence decisions-Make an impact</a:t>
            </a:r>
            <a:endParaRPr lang="en-US" sz="2400" b="1" dirty="0" smtClean="0"/>
          </a:p>
          <a:p>
            <a:r>
              <a:rPr lang="en-US" sz="2400" b="1" dirty="0" smtClean="0"/>
              <a:t>(v) Deliver measurable value-Leave a legacy</a:t>
            </a:r>
            <a:endParaRPr lang="en-US" sz="2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r>
              <a:rPr lang="en-US" b="1" dirty="0" smtClean="0"/>
              <a:t>CHALLENGES TO VALUE CREATION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Over-reliance on technical skills alone</a:t>
            </a:r>
            <a:endParaRPr lang="en-US" sz="2400" b="1" dirty="0" smtClean="0"/>
          </a:p>
          <a:p>
            <a:r>
              <a:rPr lang="en-US" sz="2400" b="1" dirty="0" smtClean="0"/>
              <a:t>(ii) Ethical dilemmas and pressures</a:t>
            </a:r>
            <a:endParaRPr lang="en-US" sz="2400" b="1" dirty="0" smtClean="0"/>
          </a:p>
          <a:p>
            <a:r>
              <a:rPr lang="en-US" sz="2400" b="1" dirty="0" smtClean="0"/>
              <a:t>(iii) Rapid technological disruption</a:t>
            </a:r>
            <a:endParaRPr lang="en-US" sz="2400" b="1" dirty="0" smtClean="0"/>
          </a:p>
          <a:p>
            <a:r>
              <a:rPr lang="en-US" sz="2400" b="1" dirty="0" smtClean="0"/>
              <a:t>(iv) Economic and regulatory uncertainties.</a:t>
            </a:r>
            <a:endParaRPr lang="en-US" sz="24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OPPORTUNITIES FOR NEW ICAN 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The contemporary professional environment presents significant and expanding opportunities for newly inducted members of ICAN. These are:</a:t>
            </a:r>
            <a:endParaRPr lang="en-US" sz="2400" b="1" dirty="0" smtClean="0"/>
          </a:p>
          <a:p>
            <a:r>
              <a:rPr lang="en-US" sz="2400" b="1" dirty="0" smtClean="0"/>
              <a:t>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Nigeria’s growing economy and reforms</a:t>
            </a:r>
            <a:endParaRPr lang="en-US" sz="2400" b="1" dirty="0" smtClean="0"/>
          </a:p>
          <a:p>
            <a:r>
              <a:rPr lang="en-US" sz="2400" b="1" dirty="0" smtClean="0"/>
              <a:t>(ii) Digital transformation of finance functions</a:t>
            </a:r>
            <a:endParaRPr lang="en-US" sz="2400" b="1" dirty="0" smtClean="0"/>
          </a:p>
          <a:p>
            <a:r>
              <a:rPr lang="en-US" sz="2400" b="1" dirty="0" smtClean="0"/>
              <a:t>(iii) Demand for transparency and accountability</a:t>
            </a:r>
            <a:endParaRPr lang="en-US" sz="2400" b="1" dirty="0" smtClean="0"/>
          </a:p>
          <a:p>
            <a:r>
              <a:rPr lang="en-US" sz="2400" b="1" dirty="0" smtClean="0"/>
              <a:t>(iv) Global career mobility</a:t>
            </a:r>
            <a:endParaRPr lang="en-US" sz="24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</a:t>
            </a:r>
            <a:r>
              <a:rPr lang="en-US" b="1" dirty="0" smtClean="0"/>
              <a:t>THE ICAN ADVANTAGE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Membership of ICAN confers a range of strategic advantages that position members for long-term career success and influence. These collectively enhance professional standing, deepen competence, and expand opportunities for impact across sectors. These are:</a:t>
            </a:r>
            <a:endParaRPr lang="en-US" sz="2400" b="1" dirty="0" smtClean="0"/>
          </a:p>
          <a:p>
            <a:r>
              <a:rPr lang="en-US" sz="2400" b="1" dirty="0" smtClean="0"/>
              <a:t>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Professional credibility and recognition</a:t>
            </a:r>
            <a:endParaRPr lang="en-US" sz="2400" b="1" dirty="0" smtClean="0"/>
          </a:p>
          <a:p>
            <a:r>
              <a:rPr lang="en-US" sz="2400" b="1" dirty="0" smtClean="0"/>
              <a:t>(ii) Continuous Professional Development </a:t>
            </a:r>
            <a:endParaRPr lang="en-US" sz="2400" b="1" dirty="0" smtClean="0"/>
          </a:p>
          <a:p>
            <a:r>
              <a:rPr lang="en-US" sz="2400" b="1" dirty="0" smtClean="0"/>
              <a:t>(iii) Networking and mentorship opportunities</a:t>
            </a:r>
            <a:endParaRPr lang="en-US" sz="2400" b="1" dirty="0" smtClean="0"/>
          </a:p>
          <a:p>
            <a:r>
              <a:rPr lang="en-US" sz="2400" b="1" dirty="0" smtClean="0"/>
              <a:t>(iv) Platform for leadership and influence </a:t>
            </a:r>
            <a:endParaRPr lang="en-US" sz="24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</a:t>
            </a:r>
            <a:r>
              <a:rPr lang="en-US" b="1" dirty="0" smtClean="0"/>
              <a:t>EXPECTATIONS FROM NEWLY INDUCTED 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 </a:t>
            </a:r>
            <a:r>
              <a:rPr lang="en-US" b="1" dirty="0" smtClean="0"/>
              <a:t>               </a:t>
            </a:r>
            <a:r>
              <a:rPr lang="en-US" b="1" dirty="0" smtClean="0"/>
              <a:t>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The induction into membership of ICAN marks the beginning of a lifelong professional journey defined not only by technical competence but also by responsibility, conduct and contribution by:</a:t>
            </a:r>
            <a:endParaRPr lang="en-US" sz="2400" b="1" dirty="0" smtClean="0"/>
          </a:p>
          <a:p>
            <a:r>
              <a:rPr lang="en-US" sz="2400" b="1" dirty="0" smtClean="0"/>
              <a:t>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) Being ambassadors of ICAN values</a:t>
            </a:r>
            <a:endParaRPr lang="en-US" sz="2400" b="1" dirty="0" smtClean="0"/>
          </a:p>
          <a:p>
            <a:r>
              <a:rPr lang="en-US" sz="2400" b="1" dirty="0" smtClean="0"/>
              <a:t>(ii) Commit to lifelong learning</a:t>
            </a:r>
            <a:endParaRPr lang="en-US" sz="2400" b="1" dirty="0" smtClean="0"/>
          </a:p>
          <a:p>
            <a:r>
              <a:rPr lang="en-US" sz="2400" b="1" dirty="0" smtClean="0"/>
              <a:t>(iii) Uphold ethical standards at all times</a:t>
            </a:r>
            <a:endParaRPr lang="en-US" sz="2400" b="1" dirty="0" smtClean="0"/>
          </a:p>
          <a:p>
            <a:r>
              <a:rPr lang="en-US" sz="2400" b="1" dirty="0" smtClean="0"/>
              <a:t>(iv) Contribute to </a:t>
            </a:r>
            <a:r>
              <a:rPr lang="en-US" sz="2400" b="1" dirty="0" err="1" smtClean="0"/>
              <a:t>organisational</a:t>
            </a:r>
            <a:r>
              <a:rPr lang="en-US" sz="2400" b="1" dirty="0" smtClean="0"/>
              <a:t> and national development.  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</a:t>
            </a:r>
            <a:r>
              <a:rPr lang="en-US" b="1" dirty="0" smtClean="0"/>
              <a:t>FRAMING THE THEME: “</a:t>
            </a:r>
            <a:r>
              <a:rPr lang="en-US" dirty="0"/>
              <a:t>FROM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QUALIFICATION </a:t>
            </a:r>
            <a:r>
              <a:rPr lang="en-US" dirty="0"/>
              <a:t>TO VALUE </a:t>
            </a:r>
            <a:r>
              <a:rPr lang="en-US" dirty="0" smtClean="0"/>
              <a:t>CREATION”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Induction is a major milestone</a:t>
            </a:r>
            <a:endParaRPr lang="en-US" sz="2400" b="1" dirty="0"/>
          </a:p>
          <a:p>
            <a:r>
              <a:rPr lang="en-US" sz="2400" b="1" dirty="0"/>
              <a:t>Qualification is not the endpoint</a:t>
            </a:r>
            <a:endParaRPr lang="en-US" sz="2400" b="1" dirty="0"/>
          </a:p>
          <a:p>
            <a:r>
              <a:rPr lang="en-US" sz="2400" b="1" dirty="0"/>
              <a:t>Foundation </a:t>
            </a:r>
            <a:r>
              <a:rPr lang="en-US" sz="2400" b="1" dirty="0" smtClean="0"/>
              <a:t>upon which a lifetime of relevance, impact </a:t>
            </a:r>
            <a:r>
              <a:rPr lang="en-US" sz="2400" b="1" dirty="0"/>
              <a:t>and value </a:t>
            </a:r>
            <a:r>
              <a:rPr lang="en-US" sz="2400" b="1" dirty="0" smtClean="0"/>
              <a:t>creation must be built.</a:t>
            </a:r>
            <a:endParaRPr lang="en-US" sz="2400" b="1" dirty="0"/>
          </a:p>
          <a:p>
            <a:endParaRPr lang="en-US" sz="24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INSPIRATIONAL CHARGE: BECOMING VALUE 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              CREATORS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As you being inducted as members of ICAN, it is important to internalize a deeper identity beyond that of technical accountants.</a:t>
            </a:r>
            <a:endParaRPr lang="en-US" sz="2400" b="1" dirty="0" smtClean="0"/>
          </a:p>
          <a:p>
            <a:r>
              <a:rPr lang="en-US" sz="2400" b="1" dirty="0" smtClean="0"/>
              <a:t>You are not merely custodians of financial records.</a:t>
            </a:r>
            <a:endParaRPr lang="en-US" sz="2400" b="1" dirty="0" smtClean="0"/>
          </a:p>
          <a:p>
            <a:r>
              <a:rPr lang="en-US" sz="2400" b="1" dirty="0" smtClean="0"/>
              <a:t>You are expected to become deliberate creators of value in every organization, system or society you engage with.</a:t>
            </a:r>
            <a:endParaRPr lang="en-US" sz="2400" b="1" dirty="0" smtClean="0"/>
          </a:p>
          <a:p>
            <a:r>
              <a:rPr lang="en-US" sz="2400" b="1" dirty="0" smtClean="0"/>
              <a:t>This requires a shift in mindset, purpose, and professional orientation.     </a:t>
            </a:r>
            <a:endParaRPr lang="en-US" sz="24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INSPIRATIONAL CHARGE: BECOMING VALUE     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     CREATORS 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Therefore:</a:t>
            </a:r>
            <a:endParaRPr lang="en-US" sz="2400" b="1" dirty="0" smtClean="0"/>
          </a:p>
          <a:p>
            <a:r>
              <a:rPr lang="en-US" sz="2400" b="1" dirty="0" smtClean="0"/>
              <a:t>Think beyond numbers, think impact</a:t>
            </a:r>
            <a:endParaRPr lang="en-US" sz="2400" b="1" dirty="0" smtClean="0"/>
          </a:p>
          <a:p>
            <a:r>
              <a:rPr lang="en-US" sz="2400" b="1" dirty="0" smtClean="0"/>
              <a:t>Be solution-driven, not problem focus</a:t>
            </a:r>
            <a:endParaRPr lang="en-US" sz="2400" b="1" dirty="0" smtClean="0"/>
          </a:p>
          <a:p>
            <a:r>
              <a:rPr lang="en-US" sz="2400" b="1" dirty="0" smtClean="0"/>
              <a:t>Create value consistently and ethically</a:t>
            </a:r>
            <a:endParaRPr lang="en-US" sz="2400" b="1" dirty="0" smtClean="0"/>
          </a:p>
          <a:p>
            <a:r>
              <a:rPr lang="en-US" sz="2400" b="1" dirty="0" smtClean="0"/>
              <a:t>Build career of relevance and influence</a:t>
            </a:r>
            <a:endParaRPr lang="en-US" sz="24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</a:t>
            </a:r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The theme of this paper is not merely conceptual.</a:t>
            </a:r>
            <a:endParaRPr lang="en-US" sz="2400" b="1" dirty="0" smtClean="0"/>
          </a:p>
          <a:p>
            <a:r>
              <a:rPr lang="en-US" sz="2400" b="1" dirty="0" smtClean="0"/>
              <a:t>It represents a fundamental shift in how newly inducted Chartered Accountants should perceive their professional identity and long-term within the accounting profession.</a:t>
            </a:r>
            <a:endParaRPr lang="en-US" sz="2400" b="1" dirty="0" smtClean="0"/>
          </a:p>
          <a:p>
            <a:r>
              <a:rPr lang="en-US" sz="2400" b="1" dirty="0" smtClean="0"/>
              <a:t>Qualification is the beginning.</a:t>
            </a:r>
            <a:endParaRPr lang="en-US" sz="2400" b="1" dirty="0" smtClean="0"/>
          </a:p>
          <a:p>
            <a:r>
              <a:rPr lang="en-US" sz="2400" b="1" dirty="0" smtClean="0"/>
              <a:t>Value creation is the goal.</a:t>
            </a:r>
            <a:endParaRPr lang="en-US" sz="2400" b="1" dirty="0" smtClean="0"/>
          </a:p>
          <a:p>
            <a:r>
              <a:rPr lang="en-US" sz="2400" b="1" dirty="0" smtClean="0"/>
              <a:t> “Your signature should stand for integrity, insight, and impact”.</a:t>
            </a:r>
            <a:endParaRPr 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</a:t>
            </a:r>
            <a:r>
              <a:rPr lang="en-US" dirty="0" smtClean="0"/>
              <a:t> THE CENTRAL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Qualification is the beginning</a:t>
            </a:r>
            <a:endParaRPr lang="en-US" sz="2400" b="1" dirty="0"/>
          </a:p>
          <a:p>
            <a:r>
              <a:rPr lang="en-US" sz="2400" b="1" dirty="0"/>
              <a:t>Value creation is the goal</a:t>
            </a:r>
            <a:endParaRPr lang="en-US" sz="2400" b="1" dirty="0"/>
          </a:p>
          <a:p>
            <a:r>
              <a:rPr lang="en-US" sz="2400" b="1" dirty="0"/>
              <a:t>Success = applied </a:t>
            </a:r>
            <a:r>
              <a:rPr lang="en-US" sz="2400" b="1" dirty="0" smtClean="0"/>
              <a:t>knowledge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</a:t>
            </a:r>
            <a:r>
              <a:rPr lang="en-US" dirty="0" smtClean="0"/>
              <a:t>BEYOND TECHNICAL COMPETENCE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Technical skills are necessary</a:t>
            </a:r>
            <a:endParaRPr lang="en-US" sz="2400" b="1" dirty="0"/>
          </a:p>
          <a:p>
            <a:r>
              <a:rPr lang="en-US" sz="2400" b="1" dirty="0"/>
              <a:t>Insight and problem-solving required</a:t>
            </a:r>
            <a:endParaRPr lang="en-US" sz="2400" b="1" dirty="0"/>
          </a:p>
          <a:p>
            <a:r>
              <a:rPr lang="en-US" sz="2400" b="1" dirty="0"/>
              <a:t>Become a trusted advisor</a:t>
            </a:r>
            <a:endParaRPr lang="en-US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</a:t>
            </a:r>
            <a:r>
              <a:rPr lang="en-US" sz="3200" dirty="0" smtClean="0"/>
              <a:t>EXPANDING IMPACT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Improve performance</a:t>
            </a:r>
            <a:endParaRPr lang="en-US" sz="2400" b="1" dirty="0"/>
          </a:p>
          <a:p>
            <a:r>
              <a:rPr lang="en-US" sz="2400" b="1" dirty="0"/>
              <a:t>Strengthen governance</a:t>
            </a:r>
            <a:endParaRPr lang="en-US" sz="2400" b="1" dirty="0"/>
          </a:p>
          <a:p>
            <a:r>
              <a:rPr lang="en-US" sz="2400" b="1" dirty="0"/>
              <a:t>Enhance transparency and trust</a:t>
            </a:r>
            <a:endParaRPr lang="en-US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</a:t>
            </a:r>
            <a:r>
              <a:rPr lang="en-US" dirty="0" smtClean="0"/>
              <a:t>ETHICAL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Integrity and transparency</a:t>
            </a:r>
            <a:endParaRPr lang="en-US" sz="2400" b="1" dirty="0"/>
          </a:p>
          <a:p>
            <a:r>
              <a:rPr lang="en-US" sz="2400" b="1" dirty="0"/>
              <a:t>Build public trust</a:t>
            </a:r>
            <a:endParaRPr lang="en-US" sz="2400" b="1" dirty="0"/>
          </a:p>
          <a:p>
            <a:r>
              <a:rPr lang="en-US" sz="2400" b="1" dirty="0"/>
              <a:t>Ethics is non-negotiable</a:t>
            </a:r>
            <a:endParaRPr lang="en-US" sz="2400" b="1" dirty="0"/>
          </a:p>
          <a:p>
            <a:endParaRPr lang="en-US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</a:t>
            </a:r>
            <a:r>
              <a:rPr lang="en-US" dirty="0" smtClean="0"/>
              <a:t>DIGITAL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Automation is increasing</a:t>
            </a:r>
            <a:endParaRPr lang="en-US" sz="2400" b="1" dirty="0"/>
          </a:p>
          <a:p>
            <a:r>
              <a:rPr lang="en-US" sz="2400" b="1" dirty="0"/>
              <a:t>Data analytics and AI rising</a:t>
            </a:r>
            <a:endParaRPr lang="en-US" sz="2400" b="1" dirty="0"/>
          </a:p>
          <a:p>
            <a:r>
              <a:rPr lang="en-US" sz="2400" b="1" dirty="0"/>
              <a:t>Develop digital competence</a:t>
            </a:r>
            <a:endParaRPr lang="en-US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r>
              <a:rPr lang="en-US" b="1" dirty="0" smtClean="0"/>
              <a:t>UNDERSTANDING “QUALIFICATION”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Represents competence and discipline</a:t>
            </a:r>
            <a:endParaRPr lang="en-US" sz="2400" b="1" dirty="0"/>
          </a:p>
          <a:p>
            <a:r>
              <a:rPr lang="en-US" sz="2400" b="1" dirty="0"/>
              <a:t>Foundation for growth</a:t>
            </a:r>
            <a:endParaRPr lang="en-US" sz="2400" b="1" dirty="0"/>
          </a:p>
          <a:p>
            <a:r>
              <a:rPr lang="en-US" sz="2400" b="1" dirty="0"/>
              <a:t>Requires continuous learning</a:t>
            </a:r>
            <a:endParaRPr lang="en-US" sz="24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“VALUE CREATION” IN THE ACCOUNTING  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           </a:t>
            </a:r>
            <a:r>
              <a:rPr lang="en-US" b="1" dirty="0" smtClean="0"/>
              <a:t>         </a:t>
            </a:r>
            <a:r>
              <a:rPr lang="en-US" b="1" dirty="0" smtClean="0"/>
              <a:t>PROFESSION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It is a shift from the narrow from a narrow focus on financial record-keeping to a broader, more strategic contribution to organizational and societal outcomes.</a:t>
            </a:r>
            <a:endParaRPr lang="en-US" sz="2400" b="1" dirty="0" smtClean="0"/>
          </a:p>
          <a:p>
            <a:r>
              <a:rPr lang="en-US" sz="2400" b="1" dirty="0" smtClean="0"/>
              <a:t>It is not a single activity, but a continuous process through which accountants use their expertise to enhance performance, support decision-making, and build sustainable institutions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6029</Words>
  <Application>WPS Presentation</Application>
  <PresentationFormat>Widescreen</PresentationFormat>
  <Paragraphs>154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Arial</vt:lpstr>
      <vt:lpstr>SimSun</vt:lpstr>
      <vt:lpstr>Wingdings</vt:lpstr>
      <vt:lpstr>Wingdings 3</vt:lpstr>
      <vt:lpstr>Arial</vt:lpstr>
      <vt:lpstr>Trebuchet MS</vt:lpstr>
      <vt:lpstr>Microsoft YaHei</vt:lpstr>
      <vt:lpstr>Arial Unicode MS</vt:lpstr>
      <vt:lpstr>Calibri</vt:lpstr>
      <vt:lpstr>Facet</vt:lpstr>
      <vt:lpstr>    FROM QUALIFICATION TO             VALUE CREATION </vt:lpstr>
      <vt:lpstr>        FRAMING THE THEME: “FROM       QUALIFICATION TO VALUE CREATION” </vt:lpstr>
      <vt:lpstr>                THE CENTRAL MESSAGE</vt:lpstr>
      <vt:lpstr>          BEYOND TECHNICAL COMPETENCE</vt:lpstr>
      <vt:lpstr>            EXPANDING IMPACT</vt:lpstr>
      <vt:lpstr>           ETHICAL RESPONSIBILITY</vt:lpstr>
      <vt:lpstr>            DIGITAL TRANSFORMATION</vt:lpstr>
      <vt:lpstr>      UNDERSTANDING “QUALIFICATION”</vt:lpstr>
      <vt:lpstr>“VALUE CREATION” IN THE ACCOUNTING                        PROFESSION</vt:lpstr>
      <vt:lpstr>“VALUE CREATION” IN THE ACCOUNTING                 PROFESSION CONT’D</vt:lpstr>
      <vt:lpstr>    THE EVOLVING ROLE OF CHARTERED                  ACCOUNTANTS</vt:lpstr>
      <vt:lpstr>THE EVOLVING ROLE OF CHARTERED              ACCOUNTANTS CONT’D</vt:lpstr>
      <vt:lpstr>KEY VALUE CREATION DRIVERS FOR ICAN                      MEMBERS</vt:lpstr>
      <vt:lpstr>         PATHWAYS TO VALUE CREATION</vt:lpstr>
      <vt:lpstr>PRACTICAL FRAMEWORK: MOVING FROM                QUALIFICATION TO VALUE </vt:lpstr>
      <vt:lpstr>     CHALLENGES TO VALUE CREATION</vt:lpstr>
      <vt:lpstr>OPPORTUNITIES FOR NEW ICAN MEMBERS</vt:lpstr>
      <vt:lpstr>             THE ICAN ADVANTAGE </vt:lpstr>
      <vt:lpstr>     EXPECTATIONS FROM NEWLY INDUCTED                           MEMBERS</vt:lpstr>
      <vt:lpstr>INSPIRATIONAL CHARGE: BECOMING VALUE                         CREATORS </vt:lpstr>
      <vt:lpstr>INSPIRATIONAL CHARGE: BECOMING VALUE                    CREATORS CONT’D</vt:lpstr>
      <vt:lpstr>                    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TOPIC: FROM QUALIFICATION TO VALUE CREATION </dc:title>
  <dc:creator>Windows User</dc:creator>
  <cp:lastModifiedBy>0433</cp:lastModifiedBy>
  <cp:revision>28</cp:revision>
  <dcterms:created xsi:type="dcterms:W3CDTF">2026-04-17T09:26:00Z</dcterms:created>
  <dcterms:modified xsi:type="dcterms:W3CDTF">2026-05-12T17:46:08Z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39C0F72FF35D4D6E8B9268EB96E83996_13</vt:lpwstr>
  </property>
  <property fmtid="{D5CDD505-2E9C-101B-9397-08002B2CF9AE}" pid="3" name="KSOProductBuildVer">
    <vt:lpwstr>1033-12.1.0.25242</vt:lpwstr>
  </property>
</Properties>
</file>