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69" r:id="rId16"/>
    <p:sldId id="270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7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9833A-C9D3-423C-A2F4-9E537DF60E8C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733F-32B9-42B1-B966-F559B088C3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3020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9833A-C9D3-423C-A2F4-9E537DF60E8C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733F-32B9-42B1-B966-F559B088C3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75185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9833A-C9D3-423C-A2F4-9E537DF60E8C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733F-32B9-42B1-B966-F559B088C3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71790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9833A-C9D3-423C-A2F4-9E537DF60E8C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733F-32B9-42B1-B966-F559B088C3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09365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9833A-C9D3-423C-A2F4-9E537DF60E8C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733F-32B9-42B1-B966-F559B088C3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8581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9833A-C9D3-423C-A2F4-9E537DF60E8C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733F-32B9-42B1-B966-F559B088C3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2283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9833A-C9D3-423C-A2F4-9E537DF60E8C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733F-32B9-42B1-B966-F559B088C3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28917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9833A-C9D3-423C-A2F4-9E537DF60E8C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733F-32B9-42B1-B966-F559B088C3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52368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9833A-C9D3-423C-A2F4-9E537DF60E8C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733F-32B9-42B1-B966-F559B088C3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90812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9833A-C9D3-423C-A2F4-9E537DF60E8C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733F-32B9-42B1-B966-F559B088C3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01410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9833A-C9D3-423C-A2F4-9E537DF60E8C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6733F-32B9-42B1-B966-F559B088C3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01015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29833A-C9D3-423C-A2F4-9E537DF60E8C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56733F-32B9-42B1-B966-F559B088C3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49759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2736304"/>
          </a:xfrm>
        </p:spPr>
        <p:txBody>
          <a:bodyPr/>
          <a:lstStyle/>
          <a:p>
            <a:r>
              <a:rPr lang="en-US" b="1" dirty="0"/>
              <a:t>THE REQUIRED SOFT SKILLS FOR THE 21ST CENTURY ACCOUNTANTS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5576" y="3356992"/>
            <a:ext cx="7776864" cy="2520280"/>
          </a:xfrm>
        </p:spPr>
        <p:txBody>
          <a:bodyPr>
            <a:normAutofit fontScale="92500" lnSpcReduction="20000"/>
          </a:bodyPr>
          <a:lstStyle/>
          <a:p>
            <a:r>
              <a:rPr lang="en-US" sz="3800" dirty="0" smtClean="0">
                <a:solidFill>
                  <a:schemeClr val="tx1"/>
                </a:solidFill>
              </a:rPr>
              <a:t>Prof. </a:t>
            </a:r>
            <a:r>
              <a:rPr lang="en-US" sz="3800" dirty="0" err="1" smtClean="0">
                <a:solidFill>
                  <a:schemeClr val="tx1"/>
                </a:solidFill>
              </a:rPr>
              <a:t>Onafowokan</a:t>
            </a:r>
            <a:r>
              <a:rPr lang="en-US" sz="3800" dirty="0" smtClean="0">
                <a:solidFill>
                  <a:schemeClr val="tx1"/>
                </a:solidFill>
              </a:rPr>
              <a:t> O. OLUYOMBO  </a:t>
            </a:r>
          </a:p>
          <a:p>
            <a:r>
              <a:rPr lang="en-US" sz="1600" dirty="0" err="1" smtClean="0">
                <a:solidFill>
                  <a:schemeClr val="tx1"/>
                </a:solidFill>
              </a:rPr>
              <a:t>B.Sc</a:t>
            </a:r>
            <a:r>
              <a:rPr lang="en-US" sz="1600" dirty="0" smtClean="0">
                <a:solidFill>
                  <a:schemeClr val="tx1"/>
                </a:solidFill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</a:rPr>
              <a:t>M.Sc</a:t>
            </a:r>
            <a:r>
              <a:rPr lang="en-US" sz="1600" dirty="0" smtClean="0">
                <a:solidFill>
                  <a:schemeClr val="tx1"/>
                </a:solidFill>
              </a:rPr>
              <a:t>, MBA, PhD, FCA, ACTI</a:t>
            </a:r>
          </a:p>
          <a:p>
            <a:r>
              <a:rPr lang="en-US" sz="2100" dirty="0" smtClean="0">
                <a:solidFill>
                  <a:schemeClr val="tx1"/>
                </a:solidFill>
              </a:rPr>
              <a:t>Pan Atlantic University, Lagos</a:t>
            </a:r>
          </a:p>
          <a:p>
            <a:r>
              <a:rPr lang="en-US" sz="2100" dirty="0" smtClean="0">
                <a:solidFill>
                  <a:schemeClr val="tx1"/>
                </a:solidFill>
              </a:rPr>
              <a:t>+2348034925479</a:t>
            </a:r>
          </a:p>
          <a:p>
            <a:r>
              <a:rPr lang="en-US" sz="2100" dirty="0" smtClean="0">
                <a:solidFill>
                  <a:schemeClr val="tx1"/>
                </a:solidFill>
              </a:rPr>
              <a:t>oluyomboo@gmail.com</a:t>
            </a:r>
          </a:p>
          <a:p>
            <a:r>
              <a:rPr lang="en-US" sz="2100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Paper presented at ICAN  Webinar on Capacity Development Programme held on Tuesday, April 12, 2022.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131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Interpersonal Skills </a:t>
            </a:r>
            <a:r>
              <a:rPr lang="en-US" b="1" dirty="0" smtClean="0"/>
              <a:t>- contd.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Cordial relationship with everyone to achieve set goals.</a:t>
            </a:r>
          </a:p>
          <a:p>
            <a:r>
              <a:rPr lang="en-US" dirty="0"/>
              <a:t>Self confidence. </a:t>
            </a:r>
          </a:p>
          <a:p>
            <a:r>
              <a:rPr lang="en-US" dirty="0"/>
              <a:t>Analytical mind – analyse situation without bias.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2624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Flexibility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</a:t>
            </a:r>
            <a:r>
              <a:rPr lang="en-US" dirty="0"/>
              <a:t>rigid – be creative. You can invent better processes and procedures</a:t>
            </a:r>
          </a:p>
          <a:p>
            <a:r>
              <a:rPr lang="en-US" dirty="0"/>
              <a:t>No close mind – Things are changing rapidly now than before</a:t>
            </a:r>
          </a:p>
          <a:p>
            <a:r>
              <a:rPr lang="en-US" dirty="0"/>
              <a:t>Ability to adjust and adapt</a:t>
            </a:r>
          </a:p>
          <a:p>
            <a:r>
              <a:rPr lang="en-US" dirty="0"/>
              <a:t>Teachable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4002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Time Responsiveness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Rendition </a:t>
            </a:r>
            <a:r>
              <a:rPr lang="en-US" dirty="0"/>
              <a:t>of report and deliverables</a:t>
            </a:r>
          </a:p>
          <a:p>
            <a:r>
              <a:rPr lang="en-US" dirty="0"/>
              <a:t>Essence of time in chain assignments</a:t>
            </a:r>
          </a:p>
          <a:p>
            <a:r>
              <a:rPr lang="en-US" dirty="0"/>
              <a:t>Multi-level tasks – time consciousness</a:t>
            </a:r>
          </a:p>
          <a:p>
            <a:r>
              <a:rPr lang="en-US" dirty="0"/>
              <a:t>Deadline accomplishment</a:t>
            </a:r>
          </a:p>
          <a:p>
            <a:r>
              <a:rPr lang="en-US" dirty="0"/>
              <a:t>Remote work, the new normal - procrastination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5294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Teamwork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r>
              <a:rPr lang="en-US" dirty="0" smtClean="0"/>
              <a:t>A tree never makes a forest.</a:t>
            </a:r>
          </a:p>
          <a:p>
            <a:pPr marL="0" indent="0">
              <a:buNone/>
            </a:pPr>
            <a:endParaRPr lang="en-US" sz="1000" dirty="0" smtClean="0"/>
          </a:p>
          <a:p>
            <a:r>
              <a:rPr lang="en-US" dirty="0" smtClean="0"/>
              <a:t>Team </a:t>
            </a:r>
            <a:r>
              <a:rPr lang="en-US" dirty="0"/>
              <a:t>is a colleague arrangement. Not boss and </a:t>
            </a:r>
            <a:r>
              <a:rPr lang="en-US" dirty="0" smtClean="0"/>
              <a:t>subordinate.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dirty="0"/>
              <a:t>Team player </a:t>
            </a:r>
            <a:r>
              <a:rPr lang="en-US" dirty="0" smtClean="0"/>
              <a:t>– collaborate.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/>
              <a:t>Goal </a:t>
            </a:r>
            <a:r>
              <a:rPr lang="en-US" smtClean="0"/>
              <a:t>Congruence </a:t>
            </a:r>
            <a:r>
              <a:rPr lang="en-US" dirty="0"/>
              <a:t>– not to </a:t>
            </a:r>
            <a:r>
              <a:rPr lang="en-US" dirty="0" smtClean="0"/>
              <a:t>outdo others.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2668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Teamwork – contd.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Respect is earned but not asked for.</a:t>
            </a:r>
          </a:p>
          <a:p>
            <a:r>
              <a:rPr lang="en-US" dirty="0"/>
              <a:t>Synergy – can two people work except they agree?</a:t>
            </a:r>
          </a:p>
          <a:p>
            <a:r>
              <a:rPr lang="en-US" dirty="0" smtClean="0"/>
              <a:t>Acceptability of better opinions.</a:t>
            </a:r>
          </a:p>
          <a:p>
            <a:r>
              <a:rPr lang="en-US" dirty="0" smtClean="0"/>
              <a:t>Not ‘I’ but ‘we’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7094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Work Ethics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r>
              <a:rPr lang="en-US" dirty="0" smtClean="0"/>
              <a:t>Way </a:t>
            </a:r>
            <a:r>
              <a:rPr lang="en-US" dirty="0"/>
              <a:t>of life in </a:t>
            </a:r>
            <a:r>
              <a:rPr lang="en-US" dirty="0" smtClean="0"/>
              <a:t>truth.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dirty="0"/>
              <a:t>Integrity at all </a:t>
            </a:r>
            <a:r>
              <a:rPr lang="en-US" dirty="0" smtClean="0"/>
              <a:t>times.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dirty="0"/>
              <a:t>Arrow point for fairness and </a:t>
            </a:r>
            <a:r>
              <a:rPr lang="en-US" dirty="0" smtClean="0"/>
              <a:t>equity.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dirty="0"/>
              <a:t>High morals and personal </a:t>
            </a:r>
            <a:r>
              <a:rPr lang="en-US" dirty="0" smtClean="0"/>
              <a:t>values.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dirty="0"/>
              <a:t>Honest - does what’s </a:t>
            </a:r>
            <a:r>
              <a:rPr lang="en-US" dirty="0" smtClean="0"/>
              <a:t>right.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6595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Work </a:t>
            </a:r>
            <a:r>
              <a:rPr lang="en-US" b="1" dirty="0" smtClean="0"/>
              <a:t>Ethics – contd.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7"/>
            <a:ext cx="8229600" cy="3744416"/>
          </a:xfrm>
        </p:spPr>
        <p:txBody>
          <a:bodyPr/>
          <a:lstStyle/>
          <a:p>
            <a:r>
              <a:rPr lang="en-US" dirty="0"/>
              <a:t>Dependable and trust </a:t>
            </a:r>
            <a:r>
              <a:rPr lang="en-US" dirty="0" smtClean="0"/>
              <a:t>worthy.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dirty="0"/>
              <a:t>No eye service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43195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Positive Attitude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/>
          <a:lstStyle/>
          <a:p>
            <a:r>
              <a:rPr lang="en-US" dirty="0" smtClean="0"/>
              <a:t>Enthusiastic </a:t>
            </a:r>
            <a:r>
              <a:rPr lang="en-US" dirty="0"/>
              <a:t>about innovation</a:t>
            </a:r>
          </a:p>
          <a:p>
            <a:r>
              <a:rPr lang="en-US" dirty="0"/>
              <a:t>I can do </a:t>
            </a:r>
            <a:r>
              <a:rPr lang="en-US" dirty="0" smtClean="0"/>
              <a:t>mind set</a:t>
            </a:r>
            <a:endParaRPr lang="en-US" dirty="0"/>
          </a:p>
          <a:p>
            <a:r>
              <a:rPr lang="en-US" dirty="0"/>
              <a:t>Positive in discussion and action</a:t>
            </a:r>
          </a:p>
          <a:p>
            <a:r>
              <a:rPr lang="en-US" dirty="0"/>
              <a:t>No resentment</a:t>
            </a:r>
          </a:p>
          <a:p>
            <a:r>
              <a:rPr lang="en-US" dirty="0"/>
              <a:t>Uniform behaviour in and out of </a:t>
            </a:r>
            <a:r>
              <a:rPr lang="en-US" dirty="0" smtClean="0"/>
              <a:t>office</a:t>
            </a:r>
          </a:p>
          <a:p>
            <a:r>
              <a:rPr lang="en-US" dirty="0" smtClean="0"/>
              <a:t>Confidence and optimistic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6848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r>
              <a:rPr lang="en-US" dirty="0" smtClean="0"/>
              <a:t>Be </a:t>
            </a:r>
            <a:r>
              <a:rPr lang="en-US" dirty="0"/>
              <a:t>organised and </a:t>
            </a:r>
            <a:r>
              <a:rPr lang="en-US" dirty="0" smtClean="0"/>
              <a:t>give </a:t>
            </a:r>
            <a:r>
              <a:rPr lang="en-US" dirty="0"/>
              <a:t>attention to </a:t>
            </a:r>
            <a:r>
              <a:rPr lang="en-US" dirty="0" smtClean="0"/>
              <a:t>detail.</a:t>
            </a:r>
            <a:endParaRPr lang="en-US" dirty="0"/>
          </a:p>
          <a:p>
            <a:r>
              <a:rPr lang="en-US" dirty="0"/>
              <a:t>Work with calendar, reminder </a:t>
            </a:r>
            <a:r>
              <a:rPr lang="en-US" dirty="0" smtClean="0"/>
              <a:t>and </a:t>
            </a:r>
            <a:r>
              <a:rPr lang="en-US" dirty="0"/>
              <a:t>task </a:t>
            </a:r>
            <a:r>
              <a:rPr lang="en-US" dirty="0" smtClean="0"/>
              <a:t>scheduler.</a:t>
            </a:r>
            <a:endParaRPr lang="en-US" dirty="0"/>
          </a:p>
          <a:p>
            <a:r>
              <a:rPr lang="en-US" dirty="0"/>
              <a:t>Observe how others do </a:t>
            </a:r>
            <a:r>
              <a:rPr lang="en-US" dirty="0" smtClean="0"/>
              <a:t>things.</a:t>
            </a:r>
            <a:endParaRPr lang="en-US" dirty="0"/>
          </a:p>
          <a:p>
            <a:r>
              <a:rPr lang="en-US" dirty="0"/>
              <a:t>Ask questions when in </a:t>
            </a:r>
            <a:r>
              <a:rPr lang="en-US" dirty="0" smtClean="0"/>
              <a:t>doubt.</a:t>
            </a:r>
            <a:endParaRPr lang="en-US" dirty="0"/>
          </a:p>
          <a:p>
            <a:r>
              <a:rPr lang="en-US" dirty="0"/>
              <a:t>D</a:t>
            </a:r>
            <a:r>
              <a:rPr lang="en-US" dirty="0" smtClean="0"/>
              <a:t>evelop </a:t>
            </a:r>
            <a:r>
              <a:rPr lang="en-US" dirty="0"/>
              <a:t>over time through </a:t>
            </a:r>
            <a:r>
              <a:rPr lang="en-US" dirty="0" smtClean="0"/>
              <a:t>experience.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3595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4400" b="1" dirty="0" smtClean="0">
              <a:latin typeface="Bradley Hand ITC" panose="03070402050302030203" pitchFamily="66" charset="0"/>
            </a:endParaRPr>
          </a:p>
          <a:p>
            <a:pPr marL="0" indent="0" algn="ctr">
              <a:buNone/>
            </a:pPr>
            <a:endParaRPr lang="en-US" sz="4400" b="1" dirty="0">
              <a:latin typeface="Bradley Hand ITC" panose="03070402050302030203" pitchFamily="66" charset="0"/>
            </a:endParaRPr>
          </a:p>
          <a:p>
            <a:pPr marL="0" indent="0" algn="ctr">
              <a:buNone/>
            </a:pPr>
            <a:r>
              <a:rPr lang="en-US" sz="6000" b="1" dirty="0" smtClean="0">
                <a:latin typeface="Bradley Hand ITC" panose="03070402050302030203" pitchFamily="66" charset="0"/>
              </a:rPr>
              <a:t>Thank you</a:t>
            </a:r>
            <a:endParaRPr lang="en-US" sz="6000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182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Learning objectives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outline and emphasize on the winsome soft-skills required by </a:t>
            </a:r>
            <a:r>
              <a:rPr lang="en-US" dirty="0"/>
              <a:t>P</a:t>
            </a:r>
            <a:r>
              <a:rPr lang="en-US" dirty="0" smtClean="0"/>
              <a:t>rofessional Accountants.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To intimate participants with office management and ethics for excellent performance at work place.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1852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are soft skills?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They are personal skills that enhance good performance.  </a:t>
            </a:r>
          </a:p>
          <a:p>
            <a:r>
              <a:rPr lang="en-US" dirty="0" smtClean="0"/>
              <a:t>Inter personal skills for quality delivery on assignments.</a:t>
            </a:r>
          </a:p>
          <a:p>
            <a:r>
              <a:rPr lang="en-US" dirty="0" smtClean="0"/>
              <a:t>Personal attributes that makes for easy recognition and acceptance by others.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3531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052736"/>
            <a:ext cx="8229600" cy="2952328"/>
          </a:xfrm>
        </p:spPr>
        <p:txBody>
          <a:bodyPr>
            <a:normAutofit/>
          </a:bodyPr>
          <a:lstStyle/>
          <a:p>
            <a:r>
              <a:rPr lang="en-US" b="1" dirty="0" smtClean="0"/>
              <a:t>Why soft skills for 21</a:t>
            </a:r>
            <a:r>
              <a:rPr lang="en-US" b="1" baseline="30000" dirty="0" smtClean="0"/>
              <a:t>st</a:t>
            </a:r>
            <a:r>
              <a:rPr lang="en-US" b="1" dirty="0" smtClean="0"/>
              <a:t> century Accountants?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62376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571500" indent="-571500">
              <a:buAutoNum type="romanLcPeriod"/>
            </a:pPr>
            <a:r>
              <a:rPr lang="en-US" sz="3600" dirty="0" smtClean="0"/>
              <a:t>Make you employable as a professional.</a:t>
            </a:r>
          </a:p>
          <a:p>
            <a:pPr marL="571500" indent="-571500">
              <a:buAutoNum type="romanLcPeriod"/>
            </a:pPr>
            <a:r>
              <a:rPr lang="en-US" sz="3600" dirty="0" smtClean="0"/>
              <a:t>Make you a complete professional accountant.</a:t>
            </a:r>
          </a:p>
          <a:p>
            <a:pPr marL="571500" indent="-571500">
              <a:buFont typeface="Arial" panose="020B0604020202020204" pitchFamily="34" charset="0"/>
              <a:buAutoNum type="romanLcPeriod"/>
            </a:pPr>
            <a:r>
              <a:rPr lang="en-US" sz="3600" dirty="0" smtClean="0"/>
              <a:t>Make you well rounded and grounded in office culture and ethics.</a:t>
            </a:r>
          </a:p>
          <a:p>
            <a:pPr marL="571500" indent="-571500">
              <a:buFont typeface="Arial" panose="020B0604020202020204" pitchFamily="34" charset="0"/>
              <a:buAutoNum type="romanLcPeriod"/>
            </a:pPr>
            <a:r>
              <a:rPr lang="en-US" sz="3600" dirty="0" smtClean="0"/>
              <a:t>Useful for personal advancement for all round achievements.</a:t>
            </a:r>
          </a:p>
          <a:p>
            <a:pPr marL="571500" indent="-571500">
              <a:buFont typeface="Arial" panose="020B0604020202020204" pitchFamily="34" charset="0"/>
              <a:buAutoNum type="romanLcPeriod"/>
            </a:pPr>
            <a:r>
              <a:rPr lang="en-US" sz="3600" dirty="0" smtClean="0"/>
              <a:t>In this era of Robot, soft skill becomes a must.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363977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Required soft skills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1. </a:t>
            </a:r>
            <a:r>
              <a:rPr lang="en-US" dirty="0" smtClean="0"/>
              <a:t>	Communication</a:t>
            </a:r>
          </a:p>
          <a:p>
            <a:pPr marL="514350" indent="-514350">
              <a:buAutoNum type="arabicPeriod" startAt="2"/>
            </a:pPr>
            <a:r>
              <a:rPr lang="en-US" dirty="0" smtClean="0"/>
              <a:t>    Interpersonal skills</a:t>
            </a:r>
          </a:p>
          <a:p>
            <a:pPr marL="0" indent="0">
              <a:buNone/>
            </a:pPr>
            <a:r>
              <a:rPr lang="en-US" dirty="0"/>
              <a:t>3.	Flexibility </a:t>
            </a:r>
          </a:p>
          <a:p>
            <a:pPr marL="0" indent="0">
              <a:buNone/>
            </a:pPr>
            <a:r>
              <a:rPr lang="en-US" dirty="0" smtClean="0"/>
              <a:t>4</a:t>
            </a:r>
            <a:r>
              <a:rPr lang="en-US" dirty="0"/>
              <a:t>.	Time </a:t>
            </a:r>
            <a:r>
              <a:rPr lang="en-US" dirty="0" smtClean="0"/>
              <a:t>responsiveness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5.	Teamwork</a:t>
            </a:r>
          </a:p>
          <a:p>
            <a:pPr marL="0" indent="0">
              <a:buNone/>
            </a:pPr>
            <a:r>
              <a:rPr lang="en-US" dirty="0"/>
              <a:t>6.	Work e</a:t>
            </a:r>
            <a:r>
              <a:rPr lang="en-US" dirty="0" smtClean="0"/>
              <a:t>thics</a:t>
            </a: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/>
              <a:t>7.	</a:t>
            </a:r>
            <a:r>
              <a:rPr lang="en-US" dirty="0" smtClean="0"/>
              <a:t>Positive</a:t>
            </a:r>
            <a:r>
              <a:rPr lang="en-US" dirty="0"/>
              <a:t> </a:t>
            </a:r>
            <a:r>
              <a:rPr lang="en-US" dirty="0" smtClean="0"/>
              <a:t>attitude</a:t>
            </a: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4140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r>
              <a:rPr lang="en-US" dirty="0" smtClean="0"/>
              <a:t>Simple English, </a:t>
            </a:r>
            <a:r>
              <a:rPr lang="en-US" dirty="0"/>
              <a:t>easy to understand – </a:t>
            </a:r>
            <a:r>
              <a:rPr lang="en-US" dirty="0" smtClean="0"/>
              <a:t>verbal </a:t>
            </a:r>
            <a:r>
              <a:rPr lang="en-US" dirty="0"/>
              <a:t>and written communications are not to impress anybody.</a:t>
            </a:r>
          </a:p>
          <a:p>
            <a:r>
              <a:rPr lang="en-US" dirty="0"/>
              <a:t>Quality word above quantity is </a:t>
            </a:r>
            <a:r>
              <a:rPr lang="en-US" dirty="0" smtClean="0"/>
              <a:t>effective.</a:t>
            </a:r>
            <a:endParaRPr lang="en-US" dirty="0"/>
          </a:p>
          <a:p>
            <a:r>
              <a:rPr lang="en-US" dirty="0"/>
              <a:t>Positive influence in choice of </a:t>
            </a:r>
            <a:r>
              <a:rPr lang="en-US" dirty="0" smtClean="0"/>
              <a:t>word.</a:t>
            </a:r>
            <a:endParaRPr lang="en-US" dirty="0"/>
          </a:p>
          <a:p>
            <a:r>
              <a:rPr lang="en-US" dirty="0"/>
              <a:t>Should convey </a:t>
            </a:r>
            <a:r>
              <a:rPr lang="en-US" dirty="0" smtClean="0"/>
              <a:t>intelligence.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07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Communication – contd.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Talk </a:t>
            </a:r>
            <a:r>
              <a:rPr lang="en-US" dirty="0"/>
              <a:t>less and listen </a:t>
            </a:r>
            <a:r>
              <a:rPr lang="en-US" dirty="0" smtClean="0"/>
              <a:t>more.</a:t>
            </a:r>
            <a:endParaRPr lang="en-US" dirty="0"/>
          </a:p>
          <a:p>
            <a:r>
              <a:rPr lang="en-US" dirty="0"/>
              <a:t>Official email – not for personal use. </a:t>
            </a:r>
            <a:endParaRPr lang="en-US" dirty="0" smtClean="0"/>
          </a:p>
          <a:p>
            <a:r>
              <a:rPr lang="en-US" dirty="0" smtClean="0"/>
              <a:t>Review </a:t>
            </a:r>
            <a:r>
              <a:rPr lang="en-US" dirty="0"/>
              <a:t>email, reports </a:t>
            </a:r>
            <a:r>
              <a:rPr lang="en-US" dirty="0" err="1"/>
              <a:t>etc</a:t>
            </a:r>
            <a:r>
              <a:rPr lang="en-US" dirty="0"/>
              <a:t> before </a:t>
            </a:r>
            <a:r>
              <a:rPr lang="en-US" dirty="0" smtClean="0"/>
              <a:t>disseminating.</a:t>
            </a:r>
            <a:endParaRPr lang="en-US" dirty="0"/>
          </a:p>
          <a:p>
            <a:r>
              <a:rPr lang="en-US" dirty="0" smtClean="0"/>
              <a:t>Think </a:t>
            </a:r>
            <a:r>
              <a:rPr lang="en-US" dirty="0"/>
              <a:t>of your audience and the interpretation given to your word (written or verbal</a:t>
            </a:r>
            <a:r>
              <a:rPr lang="en-US" dirty="0" smtClean="0"/>
              <a:t>).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5054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/>
              <a:t>Interpersonal Skills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700809"/>
            <a:ext cx="8229600" cy="4248472"/>
          </a:xfrm>
        </p:spPr>
        <p:txBody>
          <a:bodyPr>
            <a:normAutofit/>
          </a:bodyPr>
          <a:lstStyle/>
          <a:p>
            <a:r>
              <a:rPr lang="en-US" dirty="0" smtClean="0"/>
              <a:t>Appearance – well dressed and presentable.</a:t>
            </a:r>
            <a:endParaRPr lang="en-US" dirty="0"/>
          </a:p>
          <a:p>
            <a:r>
              <a:rPr lang="en-US" dirty="0" smtClean="0"/>
              <a:t>Not </a:t>
            </a:r>
            <a:r>
              <a:rPr lang="en-US" dirty="0"/>
              <a:t>unduly </a:t>
            </a:r>
            <a:r>
              <a:rPr lang="en-US" dirty="0" smtClean="0"/>
              <a:t>aggressive.</a:t>
            </a:r>
            <a:endParaRPr lang="en-US" dirty="0"/>
          </a:p>
          <a:p>
            <a:r>
              <a:rPr lang="en-US" dirty="0"/>
              <a:t>Persuasion instead of bullying </a:t>
            </a:r>
            <a:r>
              <a:rPr lang="en-US" dirty="0" smtClean="0"/>
              <a:t>- enhances </a:t>
            </a:r>
          </a:p>
          <a:p>
            <a:pPr marL="0" indent="0">
              <a:buNone/>
            </a:pPr>
            <a:r>
              <a:rPr lang="en-US" dirty="0" smtClean="0"/>
              <a:t>    trust </a:t>
            </a:r>
            <a:r>
              <a:rPr lang="en-US" dirty="0"/>
              <a:t>and solidify relationships</a:t>
            </a:r>
            <a:r>
              <a:rPr lang="en-US" dirty="0" smtClean="0"/>
              <a:t>.</a:t>
            </a:r>
          </a:p>
          <a:p>
            <a:r>
              <a:rPr lang="en-US" dirty="0"/>
              <a:t>Business like but calm and cool.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4730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</TotalTime>
  <Words>540</Words>
  <Application>Microsoft Office PowerPoint</Application>
  <PresentationFormat>On-screen Show (4:3)</PresentationFormat>
  <Paragraphs>104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THE REQUIRED SOFT SKILLS FOR THE 21ST CENTURY ACCOUNTANTS</vt:lpstr>
      <vt:lpstr>Learning objectives</vt:lpstr>
      <vt:lpstr>What are soft skills?</vt:lpstr>
      <vt:lpstr>Why soft skills for 21st century Accountants?</vt:lpstr>
      <vt:lpstr>Slide 5</vt:lpstr>
      <vt:lpstr>Required soft skills</vt:lpstr>
      <vt:lpstr>Communication</vt:lpstr>
      <vt:lpstr>Communication – contd.</vt:lpstr>
      <vt:lpstr>Interpersonal Skills </vt:lpstr>
      <vt:lpstr>Interpersonal Skills - contd.</vt:lpstr>
      <vt:lpstr>Flexibility</vt:lpstr>
      <vt:lpstr>Time Responsiveness</vt:lpstr>
      <vt:lpstr>Teamwork</vt:lpstr>
      <vt:lpstr>Teamwork – contd.</vt:lpstr>
      <vt:lpstr>Work Ethics</vt:lpstr>
      <vt:lpstr>Work Ethics – contd.</vt:lpstr>
      <vt:lpstr>Positive Attitude</vt:lpstr>
      <vt:lpstr>Conclusion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Prof. Oluyombo</dc:creator>
  <cp:lastModifiedBy>0433</cp:lastModifiedBy>
  <cp:revision>93</cp:revision>
  <dcterms:created xsi:type="dcterms:W3CDTF">2022-04-04T10:02:28Z</dcterms:created>
  <dcterms:modified xsi:type="dcterms:W3CDTF">2022-05-17T14:27:12Z</dcterms:modified>
</cp:coreProperties>
</file>