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33"/>
  </p:notesMasterIdLst>
  <p:handoutMasterIdLst>
    <p:handoutMasterId r:id="rId34"/>
  </p:handoutMasterIdLst>
  <p:sldIdLst>
    <p:sldId id="312" r:id="rId5"/>
    <p:sldId id="304" r:id="rId6"/>
    <p:sldId id="307" r:id="rId7"/>
    <p:sldId id="281" r:id="rId8"/>
    <p:sldId id="282" r:id="rId9"/>
    <p:sldId id="323" r:id="rId10"/>
    <p:sldId id="325" r:id="rId11"/>
    <p:sldId id="326" r:id="rId12"/>
    <p:sldId id="324" r:id="rId13"/>
    <p:sldId id="314" r:id="rId14"/>
    <p:sldId id="315" r:id="rId15"/>
    <p:sldId id="317" r:id="rId16"/>
    <p:sldId id="318" r:id="rId17"/>
    <p:sldId id="327" r:id="rId18"/>
    <p:sldId id="321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40" r:id="rId31"/>
    <p:sldId id="297" r:id="rId32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88" autoAdjust="0"/>
  </p:normalViewPr>
  <p:slideViewPr>
    <p:cSldViewPr snapToGrid="0" snapToObjects="1">
      <p:cViewPr varScale="1">
        <p:scale>
          <a:sx n="63" d="100"/>
          <a:sy n="63" d="100"/>
        </p:scale>
        <p:origin x="804" y="56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25" d="100"/>
          <a:sy n="25" d="100"/>
        </p:scale>
        <p:origin x="34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70FB6-164E-0840-A35B-09E9F3D45F76}" type="datetimeyyyy">
              <a:rPr lang="en-US" smtClean="0"/>
              <a:t>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D0AB-C59E-4A46-83D3-F07787446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7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42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14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5417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3814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683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0288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9228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8711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944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7676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2585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69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626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6971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8650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2072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5181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307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31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53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97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377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89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769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023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anchor="b" anchorCtr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anchor="ctr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indent="-283464">
              <a:spcBef>
                <a:spcPts val="1000"/>
              </a:spcBef>
              <a:defRPr sz="1800"/>
            </a:lvl2pPr>
            <a:lvl3pPr indent="-283464">
              <a:spcBef>
                <a:spcPts val="1000"/>
              </a:spcBef>
              <a:defRPr sz="1800"/>
            </a:lvl3pPr>
            <a:lvl4pPr indent="-283464">
              <a:spcBef>
                <a:spcPts val="1000"/>
              </a:spcBef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8566" y="1742383"/>
            <a:ext cx="6392421" cy="2758596"/>
          </a:xfrm>
        </p:spPr>
        <p:txBody>
          <a:bodyPr anchor="ctr"/>
          <a:lstStyle/>
          <a:p>
            <a:r>
              <a:rPr lang="en-US" sz="4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DATA ANALSIS &amp; Financial Modelling</a:t>
            </a:r>
            <a:endParaRPr lang="en-US" sz="66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B247593-DD4B-C351-E4EE-B204D018291A}"/>
              </a:ext>
            </a:extLst>
          </p:cNvPr>
          <p:cNvSpPr txBox="1">
            <a:spLocks/>
          </p:cNvSpPr>
          <p:nvPr/>
        </p:nvSpPr>
        <p:spPr>
          <a:xfrm>
            <a:off x="2988566" y="5255581"/>
            <a:ext cx="6392421" cy="537099"/>
          </a:xfrm>
          <a:prstGeom prst="rect">
            <a:avLst/>
          </a:prstGeom>
        </p:spPr>
        <p:txBody>
          <a:bodyPr vert="horz" lIns="91440" tIns="0" rIns="9144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(in a University Environment)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10199-C129-11F0-56F2-2D1AED21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697" y="500468"/>
            <a:ext cx="7043617" cy="856440"/>
          </a:xfrm>
        </p:spPr>
        <p:txBody>
          <a:bodyPr/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Available tools for Financial Modelling</a:t>
            </a:r>
            <a:endParaRPr lang="en-NG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0AEC4F-E711-8552-9C34-82C1514A1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DD6BDC-E008-6AB7-55A1-46ED9BCF054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485919" y="1500555"/>
            <a:ext cx="3935813" cy="4065743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Spreadsheet Software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Example - Microsoft Excel, Office 365, Google Sheets</a:t>
            </a:r>
          </a:p>
          <a:p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Financial Planning and Analysis Tools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Example – Anaplan Cloud based tool for Enterprise Modeling, Adaptive Insights (Workday) for scenario planning and forecasting</a:t>
            </a:r>
          </a:p>
          <a:p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Data Visualization Tools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Example - </a:t>
            </a:r>
            <a:r>
              <a:rPr lang="en-US" sz="1800" b="1" dirty="0">
                <a:effectLst/>
                <a:ea typeface="Times New Roman" panose="02020603050405020304" pitchFamily="18" charset="0"/>
              </a:rPr>
              <a:t>Power BI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Integrates with Excel and accounting software like QuickBooks, Tableau Simplifies large data sets into actionable charts and dashboards.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FA2E7FD-5E58-077E-24EF-EE79FD6169D9}"/>
              </a:ext>
            </a:extLst>
          </p:cNvPr>
          <p:cNvSpPr txBox="1">
            <a:spLocks/>
          </p:cNvSpPr>
          <p:nvPr/>
        </p:nvSpPr>
        <p:spPr>
          <a:xfrm>
            <a:off x="7490214" y="1500555"/>
            <a:ext cx="3935813" cy="4065743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47472" indent="-347472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685800" indent="-347472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Database and Data Management Tools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SQL (Structured Query Language), Microsoft Access, </a:t>
            </a:r>
            <a:r>
              <a:rPr lang="en-US" sz="1800" b="1" dirty="0">
                <a:effectLst/>
                <a:ea typeface="Times New Roman" panose="02020603050405020304" pitchFamily="18" charset="0"/>
              </a:rPr>
              <a:t>Snowflake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or </a:t>
            </a:r>
            <a:r>
              <a:rPr lang="en-US" sz="1800" b="1" dirty="0" err="1">
                <a:effectLst/>
                <a:ea typeface="Times New Roman" panose="02020603050405020304" pitchFamily="18" charset="0"/>
              </a:rPr>
              <a:t>BigQuery</a:t>
            </a:r>
            <a:endParaRPr lang="en-US" sz="1800" b="1" dirty="0">
              <a:effectLst/>
              <a:ea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Forecasting and Statistical Tools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Example - </a:t>
            </a:r>
            <a:r>
              <a:rPr lang="en-US" sz="1800" b="1" dirty="0">
                <a:effectLst/>
                <a:ea typeface="Times New Roman" panose="02020603050405020304" pitchFamily="18" charset="0"/>
              </a:rPr>
              <a:t>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or </a:t>
            </a:r>
            <a:r>
              <a:rPr lang="en-US" sz="1800" b="1" dirty="0">
                <a:effectLst/>
                <a:ea typeface="Times New Roman" panose="02020603050405020304" pitchFamily="18" charset="0"/>
              </a:rPr>
              <a:t>Python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complex financial modeling and forecasting</a:t>
            </a:r>
          </a:p>
          <a:p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Budgeting and Forecasting Software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Example – QuickBooks Desktop Enterprise, QuickBooks Online Advance, Sage Intacct, Xero with Excel.</a:t>
            </a: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91B5ACD-8028-7ECB-8A62-011430730112}"/>
              </a:ext>
            </a:extLst>
          </p:cNvPr>
          <p:cNvSpPr txBox="1">
            <a:spLocks/>
          </p:cNvSpPr>
          <p:nvPr/>
        </p:nvSpPr>
        <p:spPr>
          <a:xfrm>
            <a:off x="3762606" y="5585762"/>
            <a:ext cx="7663421" cy="939325"/>
          </a:xfrm>
          <a:prstGeom prst="rect">
            <a:avLst/>
          </a:prstGeom>
        </p:spPr>
        <p:txBody>
          <a:bodyPr vert="horz" lIns="91440" tIns="0" rIns="91440" bIns="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47472" indent="-347472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685800" indent="-347472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CRM and ERP Systems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Example – Salesforce which Combines financial data with customer insights for better revenue forecasting, </a:t>
            </a:r>
            <a:r>
              <a:rPr lang="en-US" sz="1800" b="1" dirty="0">
                <a:effectLst/>
                <a:ea typeface="Times New Roman" panose="02020603050405020304" pitchFamily="18" charset="0"/>
              </a:rPr>
              <a:t>SAP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or </a:t>
            </a:r>
            <a:r>
              <a:rPr lang="en-US" sz="1800" b="1" dirty="0">
                <a:effectLst/>
                <a:ea typeface="Times New Roman" panose="02020603050405020304" pitchFamily="18" charset="0"/>
              </a:rPr>
              <a:t>Oracle NetSuite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that integrate financial and operational data for comprehensive modeling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718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A34A6-22BC-27A4-2C79-EE98A494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43574"/>
            <a:ext cx="7796464" cy="698737"/>
          </a:xfrm>
        </p:spPr>
        <p:txBody>
          <a:bodyPr/>
          <a:lstStyle/>
          <a:p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Choosing the Right Tools</a:t>
            </a:r>
            <a:endParaRPr lang="en-US" sz="6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67C004-8B72-C872-98FB-00A2A584D0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AEF9954A-E263-8A7E-58B1-4D03F7D1B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1832512"/>
            <a:ext cx="7796464" cy="3720337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choice of tools for Financial Modelling will continue to vary from one organization to the other due its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COMPLEXITY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AVAILABLE BUDGET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TEAM COLLABORATION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etc.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68595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55F2D4-C20E-BEBC-1CCF-4449B045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75421"/>
            <a:ext cx="7631709" cy="4057095"/>
          </a:xfrm>
        </p:spPr>
        <p:txBody>
          <a:bodyPr/>
          <a:lstStyle/>
          <a:p>
            <a:pPr algn="ctr"/>
            <a:r>
              <a:rPr lang="en-US" sz="4400" b="1" dirty="0">
                <a:effectLst/>
                <a:latin typeface="Berlin Sans FB Demi" panose="020E0802020502020306" pitchFamily="34" charset="0"/>
                <a:ea typeface="Times New Roman" panose="02020603050405020304" pitchFamily="18" charset="0"/>
              </a:rPr>
              <a:t>The Practical Implementation Using Excel &amp; QuickBooks Desktop Accounting</a:t>
            </a:r>
            <a:endParaRPr lang="en-US" sz="7200" dirty="0">
              <a:latin typeface="Berlin Sans FB Demi" panose="020E0802020502020306" pitchFamily="34" charset="0"/>
            </a:endParaRPr>
          </a:p>
        </p:txBody>
      </p:sp>
      <p:pic>
        <p:nvPicPr>
          <p:cNvPr id="10" name="Picture Placeholder 9" descr="A person wearing a blue suit and headphones pointing at a computer">
            <a:extLst>
              <a:ext uri="{FF2B5EF4-FFF2-40B4-BE49-F238E27FC236}">
                <a16:creationId xmlns:a16="http://schemas.microsoft.com/office/drawing/2014/main" id="{DD0A0899-5B02-CEB5-E5DD-448B169C237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31888" r="31888"/>
          <a:stretch/>
        </p:blipFill>
        <p:spPr>
          <a:xfrm>
            <a:off x="8989454" y="965393"/>
            <a:ext cx="3202545" cy="589260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CE1B8-1C92-D6D2-444B-652DB90E86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619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43EC8A-1733-CCF7-081F-EB4667CB3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96" y="349161"/>
            <a:ext cx="9188387" cy="902834"/>
          </a:xfrm>
        </p:spPr>
        <p:txBody>
          <a:bodyPr/>
          <a:lstStyle/>
          <a:p>
            <a:r>
              <a:rPr lang="en-US" sz="2800" b="1" dirty="0">
                <a:effectLst/>
                <a:ea typeface="Times New Roman" panose="02020603050405020304" pitchFamily="18" charset="0"/>
              </a:rPr>
              <a:t>Benefits of QuickBooks Desktop Accounting in Financial Modelling</a:t>
            </a:r>
            <a:endParaRPr lang="en-US" sz="4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55D3D-AA24-CF53-6679-29B3C83F764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19596" y="1409777"/>
            <a:ext cx="3906175" cy="4263054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effectLst/>
                <a:ea typeface="Times New Roman" panose="02020603050405020304" pitchFamily="18" charset="0"/>
              </a:rPr>
              <a:t>Centralized Data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All financial data is stored in one place using the source documents for easy access.</a:t>
            </a:r>
          </a:p>
          <a:p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Customization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Generate tailored reports that feed directly into models.</a:t>
            </a:r>
          </a:p>
          <a:p>
            <a:endParaRPr lang="en-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effectLst/>
                <a:ea typeface="Times New Roman" panose="02020603050405020304" pitchFamily="18" charset="0"/>
              </a:rPr>
              <a:t>Automation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Reduces manual entry errors by syncing real-time financial data.</a:t>
            </a:r>
            <a:endParaRPr lang="en-US" sz="3200" dirty="0"/>
          </a:p>
        </p:txBody>
      </p:sp>
      <p:pic>
        <p:nvPicPr>
          <p:cNvPr id="7" name="Picture Placeholder 6" descr="A person wearing glasses and a blue shirt">
            <a:extLst>
              <a:ext uri="{FF2B5EF4-FFF2-40B4-BE49-F238E27FC236}">
                <a16:creationId xmlns:a16="http://schemas.microsoft.com/office/drawing/2014/main" id="{C570EB79-053B-0283-9D2D-6266701EEDD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19088" r="19088"/>
          <a:stretch/>
        </p:blipFill>
        <p:spPr>
          <a:xfrm>
            <a:off x="8989454" y="3405189"/>
            <a:ext cx="3202546" cy="3452811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69D854-FB65-0E93-CFE2-041F7C41DD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9C33DF6-FC91-6946-093D-12C2FB729E5B}"/>
              </a:ext>
            </a:extLst>
          </p:cNvPr>
          <p:cNvSpPr txBox="1">
            <a:spLocks/>
          </p:cNvSpPr>
          <p:nvPr/>
        </p:nvSpPr>
        <p:spPr>
          <a:xfrm>
            <a:off x="4654525" y="1409777"/>
            <a:ext cx="3906175" cy="4263054"/>
          </a:xfrm>
          <a:prstGeom prst="rect">
            <a:avLst/>
          </a:prstGeom>
        </p:spPr>
        <p:txBody>
          <a:bodyPr vert="horz" lIns="91440" tIns="0" rIns="91440" bIns="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47472" indent="-347472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685800" indent="-347472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effectLst/>
                <a:ea typeface="Times New Roman" panose="02020603050405020304" pitchFamily="18" charset="0"/>
              </a:rPr>
              <a:t>Scenario Planning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Use QuickBooks data to model different financial scenarios.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effectLst/>
                <a:ea typeface="Times New Roman" panose="02020603050405020304" pitchFamily="18" charset="0"/>
              </a:rPr>
              <a:t>Export Capability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Export data directly to Excel for advanced analysis and modeling.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effectLst/>
                <a:ea typeface="Times New Roman" panose="02020603050405020304" pitchFamily="18" charset="0"/>
              </a:rPr>
              <a:t>Ease of Use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Intuitive interface suitable for non-financial experts.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72101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55F2D4-C20E-BEBC-1CCF-4449B045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33842"/>
            <a:ext cx="7631709" cy="1074198"/>
          </a:xfrm>
        </p:spPr>
        <p:txBody>
          <a:bodyPr/>
          <a:lstStyle/>
          <a:p>
            <a:pPr algn="ctr"/>
            <a:r>
              <a:rPr lang="en-US" sz="5400" b="1" dirty="0">
                <a:effectLst/>
                <a:latin typeface="Berlin Sans FB Demi" panose="020E0802020502020306" pitchFamily="34" charset="0"/>
                <a:ea typeface="Times New Roman" panose="02020603050405020304" pitchFamily="18" charset="0"/>
              </a:rPr>
              <a:t>Live Demonstration</a:t>
            </a:r>
            <a:endParaRPr lang="en-US" sz="28700" dirty="0">
              <a:latin typeface="Berlin Sans FB Demi" panose="020E0802020502020306" pitchFamily="34" charset="0"/>
            </a:endParaRPr>
          </a:p>
        </p:txBody>
      </p:sp>
      <p:pic>
        <p:nvPicPr>
          <p:cNvPr id="10" name="Picture Placeholder 9" descr="A person wearing a blue suit and headphones pointing at a computer">
            <a:extLst>
              <a:ext uri="{FF2B5EF4-FFF2-40B4-BE49-F238E27FC236}">
                <a16:creationId xmlns:a16="http://schemas.microsoft.com/office/drawing/2014/main" id="{DD0A0899-5B02-CEB5-E5DD-448B169C237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31888" r="31888"/>
          <a:stretch/>
        </p:blipFill>
        <p:spPr>
          <a:xfrm>
            <a:off x="8989454" y="965393"/>
            <a:ext cx="3202545" cy="589260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CE1B8-1C92-D6D2-444B-652DB90E86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01ED2090-8924-2B0D-1DA6-F90C271B697D}"/>
              </a:ext>
            </a:extLst>
          </p:cNvPr>
          <p:cNvSpPr txBox="1">
            <a:spLocks/>
          </p:cNvSpPr>
          <p:nvPr/>
        </p:nvSpPr>
        <p:spPr>
          <a:xfrm>
            <a:off x="914400" y="3099389"/>
            <a:ext cx="7631709" cy="2511298"/>
          </a:xfrm>
          <a:prstGeom prst="rect">
            <a:avLst/>
          </a:prstGeom>
        </p:spPr>
        <p:txBody>
          <a:bodyPr vert="horz" lIns="91440" tIns="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>
                <a:latin typeface="Berlin Sans FB Demi" panose="020E0802020502020306" pitchFamily="34" charset="0"/>
                <a:ea typeface="Times New Roman" panose="02020603050405020304" pitchFamily="18" charset="0"/>
              </a:rPr>
              <a:t>With</a:t>
            </a:r>
          </a:p>
          <a:p>
            <a:pPr algn="ctr"/>
            <a:endParaRPr lang="en-US" sz="5400" dirty="0">
              <a:latin typeface="Berlin Sans FB Demi" panose="020E0802020502020306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US" sz="5400" dirty="0">
                <a:latin typeface="Berlin Sans FB Demi" panose="020E0802020502020306" pitchFamily="34" charset="0"/>
                <a:ea typeface="Times New Roman" panose="02020603050405020304" pitchFamily="18" charset="0"/>
              </a:rPr>
              <a:t>QuickBooks Desktop</a:t>
            </a:r>
            <a:endParaRPr lang="en-US" sz="166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202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D62608-F5E4-7EC0-5EF0-4F988DDD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234" y="871622"/>
            <a:ext cx="9875463" cy="744236"/>
          </a:xfrm>
        </p:spPr>
        <p:txBody>
          <a:bodyPr/>
          <a:lstStyle/>
          <a:p>
            <a:r>
              <a:rPr lang="en-US" dirty="0"/>
              <a:t>OUR </a:t>
            </a:r>
            <a:r>
              <a:rPr lang="en-US" b="0" dirty="0">
                <a:effectLst/>
                <a:ea typeface="Times New Roman" panose="02020603050405020304" pitchFamily="18" charset="0"/>
              </a:rPr>
              <a:t>assumptions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88BD9B8-D6A6-D55A-830D-4D3CC2DC3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4234" y="2030280"/>
            <a:ext cx="9875463" cy="744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effectLst/>
                <a:ea typeface="Times New Roman" panose="02020603050405020304" pitchFamily="18" charset="0"/>
              </a:rPr>
              <a:t>Considering the fact that some of the primary objectives of Financial Modelling are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Performance Monitoring,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Budgeting &amp; Planning,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Cash Flow Management, Expense Management etc.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CFAD14-1AAA-8CDA-A49B-523FD6C66F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48EDBDB-81D6-DF65-8F96-AAAB20C42BBF}"/>
              </a:ext>
            </a:extLst>
          </p:cNvPr>
          <p:cNvSpPr txBox="1">
            <a:spLocks/>
          </p:cNvSpPr>
          <p:nvPr/>
        </p:nvSpPr>
        <p:spPr>
          <a:xfrm>
            <a:off x="1284234" y="2817680"/>
            <a:ext cx="9875463" cy="1363703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effectLst/>
                <a:ea typeface="Times New Roman" panose="02020603050405020304" pitchFamily="18" charset="0"/>
              </a:rPr>
              <a:t>We assume that </a:t>
            </a:r>
            <a:r>
              <a:rPr lang="en-US" sz="1800" b="1" dirty="0">
                <a:effectLst/>
                <a:ea typeface="Times New Roman" panose="02020603050405020304" pitchFamily="18" charset="0"/>
              </a:rPr>
              <a:t>COUNTDOWN University of Nigeria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started business in 2023 and runs through 2024. We carry out Financial Modelling to know what happened in 2024 Fiscal year and prepare our budget for 2025 Fiscal Year.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C4AF742-25A6-B4D4-B28A-8BAAF7D84A6C}"/>
              </a:ext>
            </a:extLst>
          </p:cNvPr>
          <p:cNvSpPr txBox="1">
            <a:spLocks/>
          </p:cNvSpPr>
          <p:nvPr/>
        </p:nvSpPr>
        <p:spPr>
          <a:xfrm>
            <a:off x="1284233" y="3853908"/>
            <a:ext cx="9875463" cy="1898822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need to know the PERFORMANCE of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COUNTDOWN University of Nigeria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2024 by looking at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Budgeted VS Actual, carrying out Revenue Analysis, Expense Analysis,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Scenario Analysis to determine the preparation of our 2025 Fiscal Year Budget.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effectLst/>
                <a:ea typeface="Times New Roman" panose="02020603050405020304" pitchFamily="18" charset="0"/>
              </a:rPr>
              <a:t>So let us look at this one after the other:</a:t>
            </a:r>
            <a:r>
              <a:rPr lang="en-US" sz="1800" b="0" dirty="0">
                <a:effectLst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021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D62608-F5E4-7EC0-5EF0-4F988DDD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234" y="1246332"/>
            <a:ext cx="9875463" cy="369525"/>
          </a:xfrm>
        </p:spPr>
        <p:txBody>
          <a:bodyPr/>
          <a:lstStyle/>
          <a:p>
            <a:r>
              <a:rPr lang="en-US" sz="2400" b="1" dirty="0">
                <a:effectLst/>
                <a:ea typeface="Times New Roman" panose="02020603050405020304" pitchFamily="18" charset="0"/>
              </a:rPr>
              <a:t>Budgeted VS Actual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88BD9B8-D6A6-D55A-830D-4D3CC2DC3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4234" y="2030281"/>
            <a:ext cx="9875463" cy="25239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effectLst/>
                <a:ea typeface="Times New Roman" panose="02020603050405020304" pitchFamily="18" charset="0"/>
              </a:rPr>
              <a:t>Analysis: </a:t>
            </a:r>
          </a:p>
          <a:p>
            <a:pPr marL="0" indent="0">
              <a:buNone/>
            </a:pPr>
            <a:r>
              <a:rPr lang="en-US" sz="2800" dirty="0">
                <a:effectLst/>
                <a:ea typeface="Times New Roman" panose="02020603050405020304" pitchFamily="18" charset="0"/>
              </a:rPr>
              <a:t>Analysing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2024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Budget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against the Actual in the same year.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</a:rPr>
              <a:t>Using QuickBooks Desktop data</a:t>
            </a:r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CFAD14-1AAA-8CDA-A49B-523FD6C66F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368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D62608-F5E4-7EC0-5EF0-4F988DDD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234" y="1246332"/>
            <a:ext cx="9875463" cy="369525"/>
          </a:xfrm>
        </p:spPr>
        <p:txBody>
          <a:bodyPr/>
          <a:lstStyle/>
          <a:p>
            <a:r>
              <a:rPr lang="en-US" sz="2400" b="0" dirty="0">
                <a:effectLst/>
                <a:ea typeface="Times New Roman" panose="02020603050405020304" pitchFamily="18" charset="0"/>
              </a:rPr>
              <a:t>Profit &amp; Loss at glance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88BD9B8-D6A6-D55A-830D-4D3CC2DC3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4234" y="2030281"/>
            <a:ext cx="9875463" cy="25239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effectLst/>
                <a:ea typeface="Times New Roman" panose="02020603050405020304" pitchFamily="18" charset="0"/>
              </a:rPr>
              <a:t>Analysis: </a:t>
            </a:r>
          </a:p>
          <a:p>
            <a:pPr marL="0" indent="0">
              <a:buNone/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Sampling the overall P&amp;L Account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</a:rPr>
              <a:t>Using QuickBooks Desktop data</a:t>
            </a:r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CFAD14-1AAA-8CDA-A49B-523FD6C66F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504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D62608-F5E4-7EC0-5EF0-4F988DDD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234" y="1246332"/>
            <a:ext cx="9875463" cy="369525"/>
          </a:xfrm>
        </p:spPr>
        <p:txBody>
          <a:bodyPr/>
          <a:lstStyle/>
          <a:p>
            <a:r>
              <a:rPr lang="en-US" sz="2400" b="0" dirty="0">
                <a:effectLst/>
                <a:ea typeface="Times New Roman" panose="02020603050405020304" pitchFamily="18" charset="0"/>
              </a:rPr>
              <a:t>Percentage of Departmental Profit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88BD9B8-D6A6-D55A-830D-4D3CC2DC3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4234" y="2030280"/>
            <a:ext cx="3953591" cy="3935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effectLst/>
                <a:ea typeface="Times New Roman" panose="02020603050405020304" pitchFamily="18" charset="0"/>
              </a:rPr>
              <a:t>Analysis: </a:t>
            </a:r>
          </a:p>
          <a:p>
            <a:pPr marL="0" indent="0"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Analyzing percentage Departmental profit for all Department.</a:t>
            </a: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</a:rPr>
              <a:t>Using QuickBooks Desktop data</a:t>
            </a:r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CFAD14-1AAA-8CDA-A49B-523FD6C66F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5FB6B6-333D-44F6-0A46-0D5869BD222D}"/>
              </a:ext>
            </a:extLst>
          </p:cNvPr>
          <p:cNvSpPr txBox="1">
            <a:spLocks/>
          </p:cNvSpPr>
          <p:nvPr/>
        </p:nvSpPr>
        <p:spPr>
          <a:xfrm>
            <a:off x="6026394" y="2030280"/>
            <a:ext cx="3953591" cy="3935514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ea typeface="Times New Roman" panose="02020603050405020304" pitchFamily="18" charset="0"/>
              </a:rPr>
              <a:t>Importance: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Identifies the weak and strong Departments in terms of revenue generations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4571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D62608-F5E4-7EC0-5EF0-4F988DDD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234" y="692943"/>
            <a:ext cx="9875463" cy="706755"/>
          </a:xfrm>
        </p:spPr>
        <p:txBody>
          <a:bodyPr/>
          <a:lstStyle/>
          <a:p>
            <a:r>
              <a:rPr lang="en-US" sz="2400" b="1" dirty="0">
                <a:effectLst/>
                <a:ea typeface="Times New Roman" panose="02020603050405020304" pitchFamily="18" charset="0"/>
              </a:rPr>
              <a:t>Income Composition Percentage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or </a:t>
            </a:r>
            <a:r>
              <a:rPr lang="en-US" sz="2400" b="1" dirty="0">
                <a:effectLst/>
                <a:ea typeface="Times New Roman" panose="02020603050405020304" pitchFamily="18" charset="0"/>
              </a:rPr>
              <a:t>Revenue Mix Percentage</a:t>
            </a:r>
            <a:endParaRPr lang="en-US" sz="4400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88BD9B8-D6A6-D55A-830D-4D3CC2DC3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4234" y="1706245"/>
            <a:ext cx="3953591" cy="498751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dirty="0">
                <a:effectLst/>
                <a:ea typeface="Times New Roman" panose="02020603050405020304" pitchFamily="18" charset="0"/>
              </a:rPr>
              <a:t>Analysis: </a:t>
            </a:r>
          </a:p>
          <a:p>
            <a:r>
              <a:rPr lang="en-NG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This metric indicates the proportion of each income item (e.g., school fees, registration fees, exam fees) as a percentage of the total income.</a:t>
            </a:r>
          </a:p>
          <a:p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 helps in analyzing the income structure and determining the relative contribution of each revenue source to the university's overall income</a:t>
            </a:r>
          </a:p>
          <a:p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</a:rPr>
              <a:t>Using QuickBooks Desktop data</a:t>
            </a:r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CFAD14-1AAA-8CDA-A49B-523FD6C66F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5FB6B6-333D-44F6-0A46-0D5869BD222D}"/>
              </a:ext>
            </a:extLst>
          </p:cNvPr>
          <p:cNvSpPr txBox="1">
            <a:spLocks/>
          </p:cNvSpPr>
          <p:nvPr/>
        </p:nvSpPr>
        <p:spPr>
          <a:xfrm>
            <a:off x="6026394" y="1706245"/>
            <a:ext cx="3953591" cy="4987517"/>
          </a:xfrm>
          <a:prstGeom prst="rect">
            <a:avLst/>
          </a:prstGeom>
        </p:spPr>
        <p:txBody>
          <a:bodyPr vert="horz" lIns="91440" tIns="0" rIns="91440" bIns="0" rtlCol="0">
            <a:normAutofit fontScale="92500" lnSpcReduction="10000"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ea typeface="Times New Roman" panose="02020603050405020304" pitchFamily="18" charset="0"/>
              </a:rPr>
              <a:t>Importance: </a:t>
            </a:r>
          </a:p>
          <a:p>
            <a:r>
              <a:rPr lang="en-NG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Reveals which income streams the university relies on the most</a:t>
            </a:r>
          </a:p>
          <a:p>
            <a:r>
              <a:rPr lang="en-NG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Helps assess diversification in revenue sources</a:t>
            </a:r>
          </a:p>
          <a:p>
            <a:r>
              <a:rPr lang="en-NG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Identifies areas for potential growth or improvement</a:t>
            </a:r>
          </a:p>
          <a:p>
            <a:r>
              <a:rPr lang="en-NG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Supports the allocation of resources to optimize revenue generation</a:t>
            </a: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Facilitates comparisons with other institutions or industry standards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86226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21072-4A77-DB4D-DF41-58EADB7D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974" y="569265"/>
            <a:ext cx="6025443" cy="493501"/>
          </a:xfrm>
        </p:spPr>
        <p:txBody>
          <a:bodyPr/>
          <a:lstStyle/>
          <a:p>
            <a:r>
              <a:rPr lang="en-US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Contents: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22962-3C7F-E480-5C35-7F4860A09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275" y="2035649"/>
            <a:ext cx="8431294" cy="3823613"/>
          </a:xfrm>
        </p:spPr>
        <p:txBody>
          <a:bodyPr>
            <a:normAutofit fontScale="5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Introduction to Financial Modelling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Relevance to Businesses in a University Environment</a:t>
            </a:r>
            <a:endParaRPr lang="en-NG" sz="3200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The Key Objectives</a:t>
            </a:r>
            <a:endParaRPr lang="en-NG" sz="3200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Available tools for Financial Modelling</a:t>
            </a:r>
            <a:endParaRPr lang="en-NG" sz="3200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The Practical Implementation Using Excel &amp; QuickBooks Desktop Accounting</a:t>
            </a:r>
            <a:endParaRPr lang="en-NG" sz="3200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The Qualitative Factors</a:t>
            </a:r>
            <a:endParaRPr lang="en-NG" sz="2900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G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1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NG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1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NG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1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NG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1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 </a:t>
            </a:r>
            <a:endParaRPr lang="en-NG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5CFA2-4E67-F157-5FFD-A246307D41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D62608-F5E4-7EC0-5EF0-4F988DDD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234" y="692943"/>
            <a:ext cx="9875463" cy="706755"/>
          </a:xfrm>
        </p:spPr>
        <p:txBody>
          <a:bodyPr/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Net Profit Margin Contribution or Contribution to Net Profit</a:t>
            </a:r>
            <a:endParaRPr lang="en-US" sz="5400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88BD9B8-D6A6-D55A-830D-4D3CC2DC3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4234" y="1706245"/>
            <a:ext cx="3953591" cy="4987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effectLst/>
                <a:ea typeface="Times New Roman" panose="02020603050405020304" pitchFamily="18" charset="0"/>
              </a:rPr>
              <a:t>Analysis: </a:t>
            </a:r>
          </a:p>
          <a:p>
            <a:pPr marL="0" indent="0"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This metric shows how much each revenue or expense item contributes to the net profit as a percentage</a:t>
            </a:r>
          </a:p>
          <a:p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</a:rPr>
              <a:t>Using QuickBooks Desktop data</a:t>
            </a:r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CFAD14-1AAA-8CDA-A49B-523FD6C66F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5FB6B6-333D-44F6-0A46-0D5869BD222D}"/>
              </a:ext>
            </a:extLst>
          </p:cNvPr>
          <p:cNvSpPr txBox="1">
            <a:spLocks/>
          </p:cNvSpPr>
          <p:nvPr/>
        </p:nvSpPr>
        <p:spPr>
          <a:xfrm>
            <a:off x="6026394" y="1706245"/>
            <a:ext cx="3953591" cy="4987517"/>
          </a:xfrm>
          <a:prstGeom prst="rect">
            <a:avLst/>
          </a:prstGeom>
        </p:spPr>
        <p:txBody>
          <a:bodyPr vert="horz" lIns="91440" tIns="0" rIns="91440" bIns="0" rtlCol="0">
            <a:normAutofit lnSpcReduction="10000"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ea typeface="Times New Roman" panose="02020603050405020304" pitchFamily="18" charset="0"/>
              </a:rPr>
              <a:t>Importance: </a:t>
            </a:r>
          </a:p>
          <a:p>
            <a:r>
              <a:rPr lang="en-NG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Helps determine which revenue streams or cost components have the most significant impact on profitability</a:t>
            </a:r>
          </a:p>
          <a:p>
            <a:r>
              <a:rPr lang="en-NG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Highlights which expenses disproportionately reduce net profit, aiding in cost control efforts</a:t>
            </a: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Supports prioritization of revenue growth areas and cost-cutting strategies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36173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D62608-F5E4-7EC0-5EF0-4F988DDD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234" y="692943"/>
            <a:ext cx="9875463" cy="706755"/>
          </a:xfrm>
        </p:spPr>
        <p:txBody>
          <a:bodyPr/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Percentage of Revenue By Category</a:t>
            </a:r>
            <a:endParaRPr lang="en-US" sz="6600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88BD9B8-D6A6-D55A-830D-4D3CC2DC3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4234" y="1706245"/>
            <a:ext cx="3953591" cy="4987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effectLst/>
                <a:ea typeface="Times New Roman" panose="02020603050405020304" pitchFamily="18" charset="0"/>
              </a:rPr>
              <a:t>Analysis: </a:t>
            </a:r>
          </a:p>
          <a:p>
            <a:pPr marL="0" indent="0"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Analysing percentage of every Category in the revenue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</a:rPr>
              <a:t>Using QuickBooks Desktop data</a:t>
            </a:r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CFAD14-1AAA-8CDA-A49B-523FD6C66F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5FB6B6-333D-44F6-0A46-0D5869BD222D}"/>
              </a:ext>
            </a:extLst>
          </p:cNvPr>
          <p:cNvSpPr txBox="1">
            <a:spLocks/>
          </p:cNvSpPr>
          <p:nvPr/>
        </p:nvSpPr>
        <p:spPr>
          <a:xfrm>
            <a:off x="6026394" y="1706245"/>
            <a:ext cx="3953591" cy="4987517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ea typeface="Times New Roman" panose="02020603050405020304" pitchFamily="18" charset="0"/>
              </a:rPr>
              <a:t>Importance: </a:t>
            </a:r>
          </a:p>
          <a:p>
            <a:pPr marL="0" indent="0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University will be able to understand the strength and weakness in the core Revenue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45010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D62608-F5E4-7EC0-5EF0-4F988DDD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234" y="692943"/>
            <a:ext cx="9875463" cy="706755"/>
          </a:xfrm>
        </p:spPr>
        <p:txBody>
          <a:bodyPr/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Percentage (%) of Revenue for Other Incomes By Types</a:t>
            </a:r>
            <a:endParaRPr lang="en-US" sz="8000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88BD9B8-D6A6-D55A-830D-4D3CC2DC3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4234" y="1706245"/>
            <a:ext cx="3953591" cy="4383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effectLst/>
                <a:ea typeface="Times New Roman" panose="02020603050405020304" pitchFamily="18" charset="0"/>
              </a:rPr>
              <a:t>Analysis: </a:t>
            </a:r>
          </a:p>
          <a:p>
            <a:pPr marL="0" indent="0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Analysing percentage of every type of revenue for Other Income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</a:rPr>
              <a:t>Using QuickBooks Desktop data</a:t>
            </a:r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CFAD14-1AAA-8CDA-A49B-523FD6C66F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5FB6B6-333D-44F6-0A46-0D5869BD222D}"/>
              </a:ext>
            </a:extLst>
          </p:cNvPr>
          <p:cNvSpPr txBox="1">
            <a:spLocks/>
          </p:cNvSpPr>
          <p:nvPr/>
        </p:nvSpPr>
        <p:spPr>
          <a:xfrm>
            <a:off x="6026394" y="1706245"/>
            <a:ext cx="3953591" cy="4987517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ea typeface="Times New Roman" panose="02020603050405020304" pitchFamily="18" charset="0"/>
              </a:rPr>
              <a:t>Importance: </a:t>
            </a:r>
          </a:p>
          <a:p>
            <a:pPr marL="0" indent="0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University will be able to understand the strength and weakness on Other Incomes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999720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D62608-F5E4-7EC0-5EF0-4F988DDD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234" y="692943"/>
            <a:ext cx="9875463" cy="706755"/>
          </a:xfrm>
        </p:spPr>
        <p:txBody>
          <a:bodyPr/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Number of Student in Each LEVEL</a:t>
            </a:r>
            <a:endParaRPr lang="en-US" sz="9600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88BD9B8-D6A6-D55A-830D-4D3CC2DC3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4234" y="1706245"/>
            <a:ext cx="3953591" cy="4383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effectLst/>
                <a:ea typeface="Times New Roman" panose="02020603050405020304" pitchFamily="18" charset="0"/>
              </a:rPr>
              <a:t>Analysis: </a:t>
            </a:r>
          </a:p>
          <a:p>
            <a:pPr marL="0" indent="0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Analysing Percentage of Student in each Level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</a:rPr>
              <a:t>Using QuickBooks Desktop data</a:t>
            </a:r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CFAD14-1AAA-8CDA-A49B-523FD6C66F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5FB6B6-333D-44F6-0A46-0D5869BD222D}"/>
              </a:ext>
            </a:extLst>
          </p:cNvPr>
          <p:cNvSpPr txBox="1">
            <a:spLocks/>
          </p:cNvSpPr>
          <p:nvPr/>
        </p:nvSpPr>
        <p:spPr>
          <a:xfrm>
            <a:off x="6026394" y="1706245"/>
            <a:ext cx="3953591" cy="4987517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ea typeface="Times New Roman" panose="02020603050405020304" pitchFamily="18" charset="0"/>
              </a:rPr>
              <a:t>Importance: </a:t>
            </a:r>
          </a:p>
          <a:p>
            <a:pPr marL="0" indent="0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Understand the reason to strengthen a particular level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8884388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D62608-F5E4-7EC0-5EF0-4F988DDD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234" y="692943"/>
            <a:ext cx="9875463" cy="706755"/>
          </a:xfrm>
        </p:spPr>
        <p:txBody>
          <a:bodyPr/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Current Asset Turnover</a:t>
            </a:r>
            <a:endParaRPr lang="en-US" sz="13800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88BD9B8-D6A6-D55A-830D-4D3CC2DC3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4234" y="1706245"/>
            <a:ext cx="3953591" cy="4383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effectLst/>
                <a:ea typeface="Times New Roman" panose="02020603050405020304" pitchFamily="18" charset="0"/>
              </a:rPr>
              <a:t>Analysis: </a:t>
            </a:r>
          </a:p>
          <a:p>
            <a:pPr marL="0" indent="0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Analysing the Total Revenue over Current Assets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</a:rPr>
              <a:t>Using QuickBooks Desktop data</a:t>
            </a:r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CFAD14-1AAA-8CDA-A49B-523FD6C66F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5FB6B6-333D-44F6-0A46-0D5869BD222D}"/>
              </a:ext>
            </a:extLst>
          </p:cNvPr>
          <p:cNvSpPr txBox="1">
            <a:spLocks/>
          </p:cNvSpPr>
          <p:nvPr/>
        </p:nvSpPr>
        <p:spPr>
          <a:xfrm>
            <a:off x="6026394" y="1706245"/>
            <a:ext cx="3953591" cy="4987517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ea typeface="Times New Roman" panose="02020603050405020304" pitchFamily="18" charset="0"/>
              </a:rPr>
              <a:t>Importance: </a:t>
            </a: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Indicates how efficiently current assets are used to generate revenue.</a:t>
            </a:r>
            <a:endParaRPr lang="en-NG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higher ratio implies better utilization of short-term resources.</a:t>
            </a:r>
            <a:endParaRPr lang="en-NG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7283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D62608-F5E4-7EC0-5EF0-4F988DDD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234" y="692943"/>
            <a:ext cx="9875463" cy="706755"/>
          </a:xfrm>
        </p:spPr>
        <p:txBody>
          <a:bodyPr/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Fixed Asset Utilization</a:t>
            </a:r>
            <a:endParaRPr lang="en-US" sz="13800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88BD9B8-D6A6-D55A-830D-4D3CC2DC3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4234" y="1706245"/>
            <a:ext cx="3953591" cy="4383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effectLst/>
                <a:ea typeface="Times New Roman" panose="02020603050405020304" pitchFamily="18" charset="0"/>
              </a:rPr>
              <a:t>Analysis: </a:t>
            </a:r>
          </a:p>
          <a:p>
            <a:pPr marL="0" indent="0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Analysing Revenue from Core Activities​ over Fixed Assets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</a:rPr>
              <a:t>Using QuickBooks Desktop data</a:t>
            </a:r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CFAD14-1AAA-8CDA-A49B-523FD6C66F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5FB6B6-333D-44F6-0A46-0D5869BD222D}"/>
              </a:ext>
            </a:extLst>
          </p:cNvPr>
          <p:cNvSpPr txBox="1">
            <a:spLocks/>
          </p:cNvSpPr>
          <p:nvPr/>
        </p:nvSpPr>
        <p:spPr>
          <a:xfrm>
            <a:off x="6026394" y="1706245"/>
            <a:ext cx="3953591" cy="4987517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ea typeface="Times New Roman" panose="02020603050405020304" pitchFamily="18" charset="0"/>
              </a:rPr>
              <a:t>Importance: </a:t>
            </a:r>
          </a:p>
          <a:p>
            <a:pPr marL="0" indent="0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Shows how well Fixed assets like buildings and equipment are contributing to revenue.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higher it is, the better</a:t>
            </a:r>
            <a:endParaRPr lang="en-NG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095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D62608-F5E4-7EC0-5EF0-4F988DDD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234" y="692943"/>
            <a:ext cx="9875463" cy="706755"/>
          </a:xfrm>
        </p:spPr>
        <p:txBody>
          <a:bodyPr/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Revenue-to-Debtors Ratio</a:t>
            </a:r>
            <a:endParaRPr lang="en-US" sz="13800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88BD9B8-D6A6-D55A-830D-4D3CC2DC3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4234" y="1706245"/>
            <a:ext cx="3953591" cy="4383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effectLst/>
                <a:ea typeface="Times New Roman" panose="02020603050405020304" pitchFamily="18" charset="0"/>
              </a:rPr>
              <a:t>Analysis: </a:t>
            </a:r>
          </a:p>
          <a:p>
            <a:pPr marL="0" indent="0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 measures how efficiently University converts its revenue into receivables or collects payments from its debtors.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</a:rPr>
              <a:t>Using QuickBooks Desktop data</a:t>
            </a:r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CFAD14-1AAA-8CDA-A49B-523FD6C66F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5FB6B6-333D-44F6-0A46-0D5869BD222D}"/>
              </a:ext>
            </a:extLst>
          </p:cNvPr>
          <p:cNvSpPr txBox="1">
            <a:spLocks/>
          </p:cNvSpPr>
          <p:nvPr/>
        </p:nvSpPr>
        <p:spPr>
          <a:xfrm>
            <a:off x="6026394" y="1706245"/>
            <a:ext cx="3953591" cy="4987517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ea typeface="Times New Roman" panose="02020603050405020304" pitchFamily="18" charset="0"/>
              </a:rPr>
              <a:t>Importance: </a:t>
            </a:r>
          </a:p>
          <a:p>
            <a:r>
              <a:rPr lang="en-NG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Higher Ratio </a:t>
            </a:r>
            <a:r>
              <a:rPr lang="en-N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Indicates faster conversion of sales into cash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And also it </a:t>
            </a:r>
            <a:r>
              <a:rPr lang="en-N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reflects efficient credit policies or strong cash sales.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Higher, the better, while lower ratio shows </a:t>
            </a:r>
            <a:r>
              <a:rPr lang="en-N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potential risk of bad debts</a:t>
            </a:r>
          </a:p>
        </p:txBody>
      </p:sp>
    </p:spTree>
    <p:extLst>
      <p:ext uri="{BB962C8B-B14F-4D97-AF65-F5344CB8AC3E}">
        <p14:creationId xmlns:p14="http://schemas.microsoft.com/office/powerpoint/2010/main" val="880351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D62608-F5E4-7EC0-5EF0-4F988DDD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234" y="692943"/>
            <a:ext cx="9875463" cy="706755"/>
          </a:xfrm>
        </p:spPr>
        <p:txBody>
          <a:bodyPr/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Qualitative Factors</a:t>
            </a:r>
            <a:endParaRPr lang="en-NG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88BD9B8-D6A6-D55A-830D-4D3CC2DC3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4234" y="1706245"/>
            <a:ext cx="3953591" cy="4383837"/>
          </a:xfrm>
        </p:spPr>
        <p:txBody>
          <a:bodyPr>
            <a:normAutofit fontScale="92500" lnSpcReduction="10000"/>
          </a:bodyPr>
          <a:lstStyle/>
          <a:p>
            <a:r>
              <a:rPr lang="en-US" sz="2400" b="0" dirty="0">
                <a:effectLst/>
                <a:ea typeface="Times New Roman" panose="02020603050405020304" pitchFamily="18" charset="0"/>
              </a:rPr>
              <a:t>Strategic Goals and Vision</a:t>
            </a:r>
          </a:p>
          <a:p>
            <a:r>
              <a:rPr lang="en-US" sz="2400" b="0" dirty="0">
                <a:effectLst/>
                <a:ea typeface="Times New Roman" panose="02020603050405020304" pitchFamily="18" charset="0"/>
              </a:rPr>
              <a:t>Regulatory and Compliance Requirements</a:t>
            </a:r>
            <a:endParaRPr lang="en-US" sz="2400" dirty="0">
              <a:ea typeface="Times New Roman" panose="02020603050405020304" pitchFamily="18" charset="0"/>
            </a:endParaRPr>
          </a:p>
          <a:p>
            <a:r>
              <a:rPr lang="en-US" sz="2400" b="0" dirty="0">
                <a:effectLst/>
                <a:ea typeface="Times New Roman" panose="02020603050405020304" pitchFamily="18" charset="0"/>
              </a:rPr>
              <a:t>Stakeholder Expectations</a:t>
            </a:r>
          </a:p>
          <a:p>
            <a:r>
              <a:rPr lang="en-US" sz="2400" b="0" dirty="0">
                <a:effectLst/>
                <a:ea typeface="Times New Roman" panose="02020603050405020304" pitchFamily="18" charset="0"/>
              </a:rPr>
              <a:t>Institutional Reputation</a:t>
            </a:r>
            <a:endParaRPr lang="en-US" sz="2400" dirty="0">
              <a:ea typeface="Times New Roman" panose="02020603050405020304" pitchFamily="18" charset="0"/>
            </a:endParaRPr>
          </a:p>
          <a:p>
            <a:r>
              <a:rPr lang="en-US" sz="2400" b="0" dirty="0">
                <a:effectLst/>
                <a:ea typeface="Times New Roman" panose="02020603050405020304" pitchFamily="18" charset="0"/>
              </a:rPr>
              <a:t>Workforce Morale and Faculty Retention</a:t>
            </a:r>
          </a:p>
          <a:p>
            <a:r>
              <a:rPr lang="en-US" sz="2400" b="0" dirty="0">
                <a:effectLst/>
                <a:ea typeface="Times New Roman" panose="02020603050405020304" pitchFamily="18" charset="0"/>
              </a:rPr>
              <a:t>Technological Advancements</a:t>
            </a:r>
            <a:endParaRPr lang="en-US" sz="2400" dirty="0">
              <a:ea typeface="Times New Roman" panose="02020603050405020304" pitchFamily="18" charset="0"/>
            </a:endParaRPr>
          </a:p>
          <a:p>
            <a:r>
              <a:rPr lang="en-GB" sz="2400" b="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Economic and Political Climate</a:t>
            </a:r>
            <a:endParaRPr lang="en-NG" sz="2400" b="1" dirty="0"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sz="1800" b="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CFAD14-1AAA-8CDA-A49B-523FD6C66F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B134876-6877-BE69-810A-49B3BF7637F9}"/>
              </a:ext>
            </a:extLst>
          </p:cNvPr>
          <p:cNvSpPr txBox="1">
            <a:spLocks/>
          </p:cNvSpPr>
          <p:nvPr/>
        </p:nvSpPr>
        <p:spPr>
          <a:xfrm>
            <a:off x="6096000" y="1706244"/>
            <a:ext cx="3953591" cy="4383837"/>
          </a:xfrm>
          <a:prstGeom prst="rect">
            <a:avLst/>
          </a:prstGeom>
        </p:spPr>
        <p:txBody>
          <a:bodyPr vert="horz" lIns="91440" tIns="0" rIns="91440" bIns="0" rtlCol="0">
            <a:normAutofit lnSpcReduction="10000"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effectLst/>
                <a:ea typeface="Times New Roman" panose="02020603050405020304" pitchFamily="18" charset="0"/>
              </a:rPr>
              <a:t>Community and Social Responsibilities</a:t>
            </a:r>
          </a:p>
          <a:p>
            <a:r>
              <a:rPr lang="en-US" sz="2400" b="0" dirty="0">
                <a:effectLst/>
                <a:ea typeface="Times New Roman" panose="02020603050405020304" pitchFamily="18" charset="0"/>
              </a:rPr>
              <a:t>Competitive Landscape</a:t>
            </a:r>
          </a:p>
          <a:p>
            <a:r>
              <a:rPr lang="en-US" sz="2400" b="0" dirty="0">
                <a:effectLst/>
                <a:ea typeface="Times New Roman" panose="02020603050405020304" pitchFamily="18" charset="0"/>
              </a:rPr>
              <a:t>Impact of Globalization</a:t>
            </a:r>
          </a:p>
          <a:p>
            <a:r>
              <a:rPr lang="en-US" sz="2400" b="0" dirty="0">
                <a:effectLst/>
                <a:ea typeface="Times New Roman" panose="02020603050405020304" pitchFamily="18" charset="0"/>
              </a:rPr>
              <a:t>Cultural and Institutional Change</a:t>
            </a:r>
          </a:p>
          <a:p>
            <a:r>
              <a:rPr lang="en-US" sz="2400" b="0" dirty="0">
                <a:effectLst/>
                <a:ea typeface="Times New Roman" panose="02020603050405020304" pitchFamily="18" charset="0"/>
              </a:rPr>
              <a:t>Alumni Relations and Philanthropy</a:t>
            </a:r>
            <a:endParaRPr lang="en-US" sz="2400" dirty="0">
              <a:ea typeface="Times New Roman" panose="02020603050405020304" pitchFamily="18" charset="0"/>
            </a:endParaRPr>
          </a:p>
          <a:p>
            <a:r>
              <a:rPr lang="en-US" sz="2400" b="0" dirty="0">
                <a:effectLst/>
                <a:ea typeface="Times New Roman" panose="02020603050405020304" pitchFamily="18" charset="0"/>
              </a:rPr>
              <a:t>External Partnerships</a:t>
            </a:r>
            <a:endParaRPr lang="en-US" sz="2400" dirty="0">
              <a:ea typeface="Times New Roman" panose="02020603050405020304" pitchFamily="18" charset="0"/>
            </a:endParaRPr>
          </a:p>
          <a:p>
            <a:r>
              <a:rPr lang="en-US" sz="2400" b="0" dirty="0">
                <a:effectLst/>
                <a:ea typeface="Times New Roman" panose="02020603050405020304" pitchFamily="18" charset="0"/>
              </a:rPr>
              <a:t>Future-Proofing</a:t>
            </a:r>
            <a:endParaRPr lang="en-NG" sz="24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dirty="0">
              <a:ea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44171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22C5-0C9E-B582-A8FE-B45E70A01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958788"/>
            <a:ext cx="5715000" cy="1997266"/>
          </a:xfrm>
        </p:spPr>
        <p:txBody>
          <a:bodyPr/>
          <a:lstStyle/>
          <a:p>
            <a:r>
              <a:rPr lang="en-US" sz="4800" dirty="0"/>
              <a:t>Thank </a:t>
            </a:r>
            <a:br>
              <a:rPr lang="en-US" sz="4800" dirty="0"/>
            </a:br>
            <a:r>
              <a:rPr lang="en-US" sz="4800" dirty="0"/>
              <a:t>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B5CEF2-E667-BBB5-2EA6-C06F93B6D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1" y="3813606"/>
            <a:ext cx="5715000" cy="2234642"/>
          </a:xfrm>
        </p:spPr>
        <p:txBody>
          <a:bodyPr/>
          <a:lstStyle/>
          <a:p>
            <a:r>
              <a:rPr lang="en-US" dirty="0"/>
              <a:t>OLUGUNNA Rasheed Adewale FCA, MBA, MNIM, GCQO</a:t>
            </a:r>
          </a:p>
          <a:p>
            <a:r>
              <a:rPr lang="en-US" dirty="0"/>
              <a:t>hishowsoft@gmail.com</a:t>
            </a:r>
          </a:p>
          <a:p>
            <a:r>
              <a:rPr lang="en-US" dirty="0"/>
              <a:t>www.hishowsoft.com.ng</a:t>
            </a:r>
          </a:p>
        </p:txBody>
      </p:sp>
    </p:spTree>
    <p:extLst>
      <p:ext uri="{BB962C8B-B14F-4D97-AF65-F5344CB8AC3E}">
        <p14:creationId xmlns:p14="http://schemas.microsoft.com/office/powerpoint/2010/main" val="1973173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erson standing in front of a whiteboard">
            <a:extLst>
              <a:ext uri="{FF2B5EF4-FFF2-40B4-BE49-F238E27FC236}">
                <a16:creationId xmlns:a16="http://schemas.microsoft.com/office/drawing/2014/main" id="{DD186EAB-37C7-E7E6-AE8D-F077D02804F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7208" r="27208"/>
          <a:stretch/>
        </p:blipFill>
        <p:spPr>
          <a:xfrm>
            <a:off x="443345" y="0"/>
            <a:ext cx="4344695" cy="6359525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80593FB-940D-DB58-4CE7-A354BE821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40" y="85736"/>
            <a:ext cx="6025443" cy="493501"/>
          </a:xfrm>
        </p:spPr>
        <p:txBody>
          <a:bodyPr/>
          <a:lstStyle/>
          <a:p>
            <a:r>
              <a:rPr lang="en-US" sz="1800" b="1" dirty="0">
                <a:effectLst/>
                <a:ea typeface="Times New Roman" panose="02020603050405020304" pitchFamily="18" charset="0"/>
              </a:rPr>
              <a:t>Definition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D604FE-0217-F25E-A92B-30E563100763}"/>
              </a:ext>
            </a:extLst>
          </p:cNvPr>
          <p:cNvSpPr txBox="1"/>
          <p:nvPr/>
        </p:nvSpPr>
        <p:spPr>
          <a:xfrm>
            <a:off x="5033639" y="579238"/>
            <a:ext cx="4589755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Financial 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Modelling is the process of creating a mathematical representation of a company's financial performance. These models are used to forecast future performance based on historical data, key assumptions, and business variables. It is a critical tool for decision-making, budgeting, valuation, and strategic planning.</a:t>
            </a:r>
          </a:p>
          <a:p>
            <a:endParaRPr lang="en-US" sz="2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other words, Financial Modelling is the creation of a dynamic tool (typically in Excel or Business Management software) that represents financial performance of a business.</a:t>
            </a:r>
            <a:endParaRPr lang="en-NG" sz="2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91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446" y="816017"/>
            <a:ext cx="5259554" cy="888496"/>
          </a:xfrm>
        </p:spPr>
        <p:txBody>
          <a:bodyPr/>
          <a:lstStyle/>
          <a:p>
            <a:r>
              <a:rPr lang="en-US" sz="2800" b="1" dirty="0">
                <a:effectLst/>
                <a:ea typeface="Times New Roman" panose="02020603050405020304" pitchFamily="18" charset="0"/>
              </a:rPr>
              <a:t>Features of Financial Modelling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96695"/>
            <a:ext cx="6027938" cy="223323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effectLst/>
                <a:ea typeface="Times New Roman" panose="02020603050405020304" pitchFamily="18" charset="0"/>
              </a:rPr>
              <a:t>Budgeting Planning &amp; Allocation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effectLst/>
                <a:ea typeface="Times New Roman" panose="02020603050405020304" pitchFamily="18" charset="0"/>
              </a:rPr>
              <a:t>Forecasting</a:t>
            </a:r>
            <a:endParaRPr lang="en-US" sz="2800" b="1" dirty="0"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effectLst/>
                <a:ea typeface="Times New Roman" panose="02020603050405020304" pitchFamily="18" charset="0"/>
              </a:rPr>
              <a:t>Scenario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effectLst/>
                <a:ea typeface="Times New Roman" panose="02020603050405020304" pitchFamily="18" charset="0"/>
              </a:rPr>
              <a:t>Decision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effectLst/>
                <a:ea typeface="Times New Roman" panose="02020603050405020304" pitchFamily="18" charset="0"/>
              </a:rPr>
              <a:t>Valuation</a:t>
            </a:r>
          </a:p>
        </p:txBody>
      </p:sp>
      <p:pic>
        <p:nvPicPr>
          <p:cNvPr id="6" name="Picture Placeholder 5" descr="A person holding a microphone and standing in front of a group of people">
            <a:extLst>
              <a:ext uri="{FF2B5EF4-FFF2-40B4-BE49-F238E27FC236}">
                <a16:creationId xmlns:a16="http://schemas.microsoft.com/office/drawing/2014/main" id="{FECDA901-DD88-89EB-E10E-A2994D0A92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27745" r="27745"/>
          <a:stretch/>
        </p:blipFill>
        <p:spPr>
          <a:xfrm>
            <a:off x="7414194" y="410780"/>
            <a:ext cx="4344695" cy="6447220"/>
          </a:xfrm>
        </p:spPr>
      </p:pic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252" y="861134"/>
            <a:ext cx="6143348" cy="825622"/>
          </a:xfrm>
        </p:spPr>
        <p:txBody>
          <a:bodyPr/>
          <a:lstStyle/>
          <a:p>
            <a:r>
              <a:rPr lang="en-US" sz="2600" b="1" dirty="0">
                <a:effectLst/>
                <a:ea typeface="Times New Roman" panose="02020603050405020304" pitchFamily="18" charset="0"/>
              </a:rPr>
              <a:t>Relevance TO BUSINESSES IN a University Environment</a:t>
            </a:r>
            <a:endParaRPr lang="en-US" sz="2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11C33-898C-4414-4665-5136EB6FC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69949" y="2361598"/>
            <a:ext cx="3987799" cy="3835153"/>
          </a:xfrm>
        </p:spPr>
        <p:txBody>
          <a:bodyPr>
            <a:normAutofit/>
          </a:bodyPr>
          <a:lstStyle/>
          <a:p>
            <a:r>
              <a:rPr lang="en-US" sz="2800" b="1" dirty="0">
                <a:effectLst/>
                <a:ea typeface="Times New Roman" panose="02020603050405020304" pitchFamily="18" charset="0"/>
              </a:rPr>
              <a:t>Budget Allocation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Universities can use financial models to allocate budgets across departments and projects efficiently. (e.g., research, infrastructure, salaries).</a:t>
            </a:r>
            <a:endParaRPr lang="en-US" sz="2800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312766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44BB44B-A97B-8F3A-0191-1F20218BCCDE}"/>
              </a:ext>
            </a:extLst>
          </p:cNvPr>
          <p:cNvSpPr txBox="1">
            <a:spLocks/>
          </p:cNvSpPr>
          <p:nvPr/>
        </p:nvSpPr>
        <p:spPr>
          <a:xfrm>
            <a:off x="7306077" y="2361598"/>
            <a:ext cx="3987799" cy="3835153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ea typeface="Times New Roman" panose="02020603050405020304" pitchFamily="18" charset="0"/>
              </a:rPr>
              <a:t>Grant Management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Helps forecast the financial impact of grants and donations on the institution.</a:t>
            </a:r>
            <a:endParaRPr lang="en-US" sz="2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141F24-A223-4B25-FAE1-99566A643B8D}"/>
              </a:ext>
            </a:extLst>
          </p:cNvPr>
          <p:cNvSpPr txBox="1">
            <a:spLocks/>
          </p:cNvSpPr>
          <p:nvPr/>
        </p:nvSpPr>
        <p:spPr>
          <a:xfrm>
            <a:off x="2885243" y="6367580"/>
            <a:ext cx="1670727" cy="300696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Continues …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100" y="858297"/>
            <a:ext cx="6125592" cy="830199"/>
          </a:xfrm>
        </p:spPr>
        <p:txBody>
          <a:bodyPr/>
          <a:lstStyle/>
          <a:p>
            <a:r>
              <a:rPr lang="en-US" sz="2600" b="1" dirty="0">
                <a:effectLst/>
                <a:ea typeface="Times New Roman" panose="02020603050405020304" pitchFamily="18" charset="0"/>
              </a:rPr>
              <a:t>Relevance TO BUSINESSES IN a University Environment</a:t>
            </a:r>
            <a:endParaRPr lang="en-US" sz="1200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11C33-898C-4414-4665-5136EB6FC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69949" y="2325951"/>
            <a:ext cx="3845756" cy="3630968"/>
          </a:xfrm>
        </p:spPr>
        <p:txBody>
          <a:bodyPr>
            <a:normAutofit/>
          </a:bodyPr>
          <a:lstStyle/>
          <a:p>
            <a:r>
              <a:rPr lang="en-US" sz="2800" b="1" dirty="0">
                <a:effectLst/>
                <a:ea typeface="Times New Roman" panose="02020603050405020304" pitchFamily="18" charset="0"/>
              </a:rPr>
              <a:t>Project Feasibility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Modeling the financial viability of new academic programs or infrastructure projects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312766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E16D15B-8FE2-80B0-0336-87CC93AE358B}"/>
              </a:ext>
            </a:extLst>
          </p:cNvPr>
          <p:cNvSpPr txBox="1">
            <a:spLocks/>
          </p:cNvSpPr>
          <p:nvPr/>
        </p:nvSpPr>
        <p:spPr>
          <a:xfrm>
            <a:off x="7430364" y="2325951"/>
            <a:ext cx="3845756" cy="3630968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ea typeface="Times New Roman" panose="02020603050405020304" pitchFamily="18" charset="0"/>
              </a:rPr>
              <a:t>Cash Flow Management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Ensures smooth operations by predicting cash inflows and outflows.</a:t>
            </a:r>
            <a:endParaRPr lang="en-US" sz="2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855F648-528F-37C2-C889-298991247127}"/>
              </a:ext>
            </a:extLst>
          </p:cNvPr>
          <p:cNvSpPr txBox="1">
            <a:spLocks/>
          </p:cNvSpPr>
          <p:nvPr/>
        </p:nvSpPr>
        <p:spPr>
          <a:xfrm>
            <a:off x="2796466" y="6367580"/>
            <a:ext cx="1670727" cy="300696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Continues …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995621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100" y="858297"/>
            <a:ext cx="6125592" cy="830199"/>
          </a:xfrm>
        </p:spPr>
        <p:txBody>
          <a:bodyPr/>
          <a:lstStyle/>
          <a:p>
            <a:r>
              <a:rPr lang="en-US" sz="2600" b="1" dirty="0">
                <a:effectLst/>
                <a:ea typeface="Times New Roman" panose="02020603050405020304" pitchFamily="18" charset="0"/>
              </a:rPr>
              <a:t>Relevance TO BUSINESSES IN a University Environment</a:t>
            </a:r>
            <a:endParaRPr lang="en-US" sz="1200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11C33-898C-4414-4665-5136EB6FC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69949" y="2325951"/>
            <a:ext cx="3845756" cy="3630968"/>
          </a:xfrm>
        </p:spPr>
        <p:txBody>
          <a:bodyPr>
            <a:normAutofit/>
          </a:bodyPr>
          <a:lstStyle/>
          <a:p>
            <a:r>
              <a:rPr lang="en-US" sz="2800" b="1" dirty="0">
                <a:effectLst/>
                <a:ea typeface="Times New Roman" panose="02020603050405020304" pitchFamily="18" charset="0"/>
              </a:rPr>
              <a:t>Student Enrollment Projections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Predicting student enrollment impact on revenues and expenses.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312766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E16D15B-8FE2-80B0-0336-87CC93AE358B}"/>
              </a:ext>
            </a:extLst>
          </p:cNvPr>
          <p:cNvSpPr txBox="1">
            <a:spLocks/>
          </p:cNvSpPr>
          <p:nvPr/>
        </p:nvSpPr>
        <p:spPr>
          <a:xfrm>
            <a:off x="7430364" y="2325951"/>
            <a:ext cx="3845756" cy="3630968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effectLst/>
                <a:ea typeface="Times New Roman" panose="02020603050405020304" pitchFamily="18" charset="0"/>
              </a:rPr>
              <a:t>Resource Optimization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Identifies cost-saving opportunities while maintaining quality.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855F648-528F-37C2-C889-298991247127}"/>
              </a:ext>
            </a:extLst>
          </p:cNvPr>
          <p:cNvSpPr txBox="1">
            <a:spLocks/>
          </p:cNvSpPr>
          <p:nvPr/>
        </p:nvSpPr>
        <p:spPr>
          <a:xfrm>
            <a:off x="2796466" y="6367580"/>
            <a:ext cx="1670727" cy="300696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Continues …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355326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100" y="858297"/>
            <a:ext cx="6125592" cy="830199"/>
          </a:xfrm>
        </p:spPr>
        <p:txBody>
          <a:bodyPr/>
          <a:lstStyle/>
          <a:p>
            <a:r>
              <a:rPr lang="en-US" sz="2600" b="1" dirty="0">
                <a:effectLst/>
                <a:ea typeface="Times New Roman" panose="02020603050405020304" pitchFamily="18" charset="0"/>
              </a:rPr>
              <a:t>Relevance TO BUSINESSES IN a University Environment</a:t>
            </a:r>
            <a:endParaRPr lang="en-US" sz="1200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11C33-898C-4414-4665-5136EB6FC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69949" y="2325951"/>
            <a:ext cx="3845756" cy="3630968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Scenario planning for economic challenges (e.g., declining enrollments or increased costs).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312766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E16D15B-8FE2-80B0-0336-87CC93AE358B}"/>
              </a:ext>
            </a:extLst>
          </p:cNvPr>
          <p:cNvSpPr txBox="1">
            <a:spLocks/>
          </p:cNvSpPr>
          <p:nvPr/>
        </p:nvSpPr>
        <p:spPr>
          <a:xfrm>
            <a:off x="7430364" y="2325951"/>
            <a:ext cx="3845756" cy="3630968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effectLst/>
                <a:ea typeface="Times New Roman" panose="02020603050405020304" pitchFamily="18" charset="0"/>
              </a:rPr>
              <a:t>Long-term Planning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Assists in formulating long-term strategies for growth and sustainability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855F648-528F-37C2-C889-298991247127}"/>
              </a:ext>
            </a:extLst>
          </p:cNvPr>
          <p:cNvSpPr txBox="1">
            <a:spLocks/>
          </p:cNvSpPr>
          <p:nvPr/>
        </p:nvSpPr>
        <p:spPr>
          <a:xfrm>
            <a:off x="2796466" y="6367580"/>
            <a:ext cx="1670727" cy="300696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Continues …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522825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466" y="661250"/>
            <a:ext cx="9188388" cy="471490"/>
          </a:xfrm>
        </p:spPr>
        <p:txBody>
          <a:bodyPr/>
          <a:lstStyle/>
          <a:p>
            <a:r>
              <a:rPr lang="en-US" sz="2800" b="1" dirty="0">
                <a:effectLst/>
                <a:ea typeface="Times New Roman" panose="02020603050405020304" pitchFamily="18" charset="0"/>
              </a:rPr>
              <a:t>The Key Objectives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11C33-898C-4414-4665-5136EB6FC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69949" y="1331651"/>
            <a:ext cx="4014432" cy="5113538"/>
          </a:xfrm>
        </p:spPr>
        <p:txBody>
          <a:bodyPr>
            <a:norm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Budget Planning and Allocation</a:t>
            </a:r>
          </a:p>
          <a:p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Revenue Forecasting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Expense Management</a:t>
            </a:r>
          </a:p>
          <a:p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Strategic Decision Support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Model different scenarios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312766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D3972CB-81D8-1EAC-9025-DAF42B7BF356}"/>
              </a:ext>
            </a:extLst>
          </p:cNvPr>
          <p:cNvSpPr txBox="1">
            <a:spLocks/>
          </p:cNvSpPr>
          <p:nvPr/>
        </p:nvSpPr>
        <p:spPr>
          <a:xfrm>
            <a:off x="7155166" y="1331651"/>
            <a:ext cx="4014432" cy="5113538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Cash Flow Management</a:t>
            </a:r>
          </a:p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Performance Monitoring</a:t>
            </a:r>
          </a:p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Grant and Fund Management</a:t>
            </a:r>
          </a:p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Risk Assessment and Mitigation</a:t>
            </a:r>
          </a:p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Stakeholder Communication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871832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_Win32_SL_v14" id="{59749740-91A0-46B8-82A8-B436C7A8A142}" vid="{B3F8D047-377B-4FC8-B21C-47530C6DE3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{829927AB-DD68-4961-9C4E-B2B406F24F16}tf78438558_win32</Template>
  <TotalTime>3210</TotalTime>
  <Words>1349</Words>
  <Application>Microsoft Office PowerPoint</Application>
  <PresentationFormat>Widescreen</PresentationFormat>
  <Paragraphs>219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Arial Black</vt:lpstr>
      <vt:lpstr>Berlin Sans FB Demi</vt:lpstr>
      <vt:lpstr>Book Antiqua</vt:lpstr>
      <vt:lpstr>Calibri</vt:lpstr>
      <vt:lpstr>Comic Sans MS</vt:lpstr>
      <vt:lpstr>Sabon Next LT</vt:lpstr>
      <vt:lpstr>Times New Roman</vt:lpstr>
      <vt:lpstr>Custom</vt:lpstr>
      <vt:lpstr>DATA ANALSIS &amp; Financial Modelling</vt:lpstr>
      <vt:lpstr>Contents:</vt:lpstr>
      <vt:lpstr>Definition:</vt:lpstr>
      <vt:lpstr>Features of Financial Modelling:</vt:lpstr>
      <vt:lpstr>Relevance TO BUSINESSES IN a University Environment</vt:lpstr>
      <vt:lpstr>Relevance TO BUSINESSES IN a University Environment</vt:lpstr>
      <vt:lpstr>Relevance TO BUSINESSES IN a University Environment</vt:lpstr>
      <vt:lpstr>Relevance TO BUSINESSES IN a University Environment</vt:lpstr>
      <vt:lpstr>The Key Objectives</vt:lpstr>
      <vt:lpstr>Available tools for Financial Modelling</vt:lpstr>
      <vt:lpstr>Choosing the Right Tools</vt:lpstr>
      <vt:lpstr>The Practical Implementation Using Excel &amp; QuickBooks Desktop Accounting</vt:lpstr>
      <vt:lpstr>Benefits of QuickBooks Desktop Accounting in Financial Modelling</vt:lpstr>
      <vt:lpstr>Live Demonstration</vt:lpstr>
      <vt:lpstr>OUR assumptions</vt:lpstr>
      <vt:lpstr>Budgeted VS Actual</vt:lpstr>
      <vt:lpstr>Profit &amp; Loss at glance</vt:lpstr>
      <vt:lpstr>Percentage of Departmental Profit</vt:lpstr>
      <vt:lpstr>Income Composition Percentage or Revenue Mix Percentage</vt:lpstr>
      <vt:lpstr>Net Profit Margin Contribution or Contribution to Net Profit</vt:lpstr>
      <vt:lpstr>Percentage of Revenue By Category</vt:lpstr>
      <vt:lpstr>Percentage (%) of Revenue for Other Incomes By Types</vt:lpstr>
      <vt:lpstr>Number of Student in Each LEVEL</vt:lpstr>
      <vt:lpstr>Current Asset Turnover</vt:lpstr>
      <vt:lpstr>Fixed Asset Utilization</vt:lpstr>
      <vt:lpstr>Revenue-to-Debtors Ratio</vt:lpstr>
      <vt:lpstr>The Qualitative Factors</vt:lpstr>
      <vt:lpstr>Thank 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ANALSIS &amp; Financial Modelling</dc:title>
  <dc:subject/>
  <dc:creator>TRAINING</dc:creator>
  <cp:lastModifiedBy>Taiwo A. Olukoya</cp:lastModifiedBy>
  <cp:revision>43</cp:revision>
  <dcterms:created xsi:type="dcterms:W3CDTF">2025-01-12T10:04:43Z</dcterms:created>
  <dcterms:modified xsi:type="dcterms:W3CDTF">2025-01-17T13:15:50Z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