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Lst>
  <p:notesMasterIdLst>
    <p:notesMasterId r:id="rId25"/>
  </p:notesMasterIdLst>
  <p:sldIdLst>
    <p:sldId id="2142534331" r:id="rId4"/>
    <p:sldId id="2080108125" r:id="rId5"/>
    <p:sldId id="2147469812" r:id="rId6"/>
    <p:sldId id="2080108126" r:id="rId7"/>
    <p:sldId id="2080108129" r:id="rId8"/>
    <p:sldId id="2080108130" r:id="rId9"/>
    <p:sldId id="2080108133" r:id="rId10"/>
    <p:sldId id="2080108134" r:id="rId11"/>
    <p:sldId id="2080108135" r:id="rId12"/>
    <p:sldId id="2080108136" r:id="rId13"/>
    <p:sldId id="2080108137" r:id="rId14"/>
    <p:sldId id="2080108138" r:id="rId15"/>
    <p:sldId id="2080108141" r:id="rId16"/>
    <p:sldId id="383" r:id="rId17"/>
    <p:sldId id="2080108140" r:id="rId18"/>
    <p:sldId id="2080108139" r:id="rId19"/>
    <p:sldId id="2080108144" r:id="rId20"/>
    <p:sldId id="2080108145" r:id="rId21"/>
    <p:sldId id="2147469810" r:id="rId22"/>
    <p:sldId id="2147469811"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33680-4BB4-4337-AE11-B39685951F2F}"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85CD5-75B3-439A-AE7B-BD1214CD2F12}" type="slidenum">
              <a:rPr lang="en-US" smtClean="0"/>
              <a:t>‹#›</a:t>
            </a:fld>
            <a:endParaRPr lang="en-US"/>
          </a:p>
        </p:txBody>
      </p:sp>
    </p:spTree>
    <p:extLst>
      <p:ext uri="{BB962C8B-B14F-4D97-AF65-F5344CB8AC3E}">
        <p14:creationId xmlns:p14="http://schemas.microsoft.com/office/powerpoint/2010/main" val="134983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9886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https://www.datasciencecentral.com/profiles/blogs/top-12-data-science-use-cases-in-government</a:t>
            </a:r>
          </a:p>
          <a:p>
            <a:r>
              <a:rPr lang="en-IN" dirty="0"/>
              <a:t>https://www.intellectyx.com/big-data-analytics-in-government-how-the-public-sector-leverages-data-insights/</a:t>
            </a:r>
          </a:p>
          <a:p>
            <a:r>
              <a:rPr lang="en-IN" dirty="0"/>
              <a:t>https://www2.deloitte.com/us/en/insights/industry/public-sector/government-trends/2020/predictive-analytics-in-government.html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5392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287771"/>
          </a:xfrm>
        </p:spPr>
        <p:txBody>
          <a:bodyPr>
            <a:spAutoFit/>
          </a:bodyPr>
          <a:lstStyle>
            <a:lvl1pPr>
              <a:defRPr sz="2199">
                <a:solidFill>
                  <a:schemeClr val="bg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13B5547C-6FDC-4E2F-AC7D-7F89FC4A5DFB}" type="datetime3">
              <a:rPr lang="en-US" smtClean="0"/>
              <a:t>13 April 2023</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a:xfrm>
            <a:off x="4553754" y="6471244"/>
            <a:ext cx="3084493" cy="180000"/>
          </a:xfrm>
        </p:spPr>
        <p:txBody>
          <a:bodyPr/>
          <a:lstStyle>
            <a:lvl1pPr>
              <a:defRPr/>
            </a:lvl1pPr>
          </a:lstStyle>
          <a:p>
            <a:r>
              <a:rPr lang="en-IN" dirty="0"/>
              <a:t>AI Opportunities in the Government &amp; Infrastructure Sector (G&amp;I)</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9" name="Line 10">
            <a:extLst>
              <a:ext uri="{FF2B5EF4-FFF2-40B4-BE49-F238E27FC236}">
                <a16:creationId xmlns:a16="http://schemas.microsoft.com/office/drawing/2014/main" id="{242B035D-485B-4E07-87B3-8BB9E1C139F4}"/>
              </a:ext>
            </a:extLst>
          </p:cNvPr>
          <p:cNvSpPr>
            <a:spLocks noChangeShapeType="1"/>
          </p:cNvSpPr>
          <p:nvPr userDrawn="1"/>
        </p:nvSpPr>
        <p:spPr bwMode="auto">
          <a:xfrm>
            <a:off x="609600" y="682118"/>
            <a:ext cx="1079438" cy="0"/>
          </a:xfrm>
          <a:prstGeom prst="line">
            <a:avLst/>
          </a:prstGeom>
          <a:noFill/>
          <a:ln w="381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78438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B610BC22-E126-4498-8118-4D2EA04895BF}" type="datetime3">
              <a:rPr lang="en-US" smtClean="0"/>
              <a:t>13 April 2023</a:t>
            </a:fld>
            <a:endParaRPr lang="en-IN"/>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lvl1pPr>
              <a:defRPr/>
            </a:lvl1pPr>
          </a:lstStyle>
          <a:p>
            <a:r>
              <a:rPr lang="en-IN" dirty="0"/>
              <a:t>TECHNOLOGY, MEDIA AND ENTERTAINMENT AND TELECOMMUNICATIONS (TMT) COMPANY A</a:t>
            </a:r>
            <a:r>
              <a:rPr lang="en-US" dirty="0"/>
              <a:t> Data Governance Framework</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15660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sz="2999">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B30D0D93-C109-4475-8FEF-FAC704526949}" type="datetime3">
              <a:rPr lang="en-US" smtClean="0"/>
              <a:t>13 April 2023</a:t>
            </a:fld>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IN" dirty="0"/>
              <a:t>TECHNOLOGY, MEDIA AND ENTERTAINMENT AND TELECOMMUNICATIONS (TMT) COMPANY A</a:t>
            </a:r>
            <a:r>
              <a:rPr lang="en-US" dirty="0"/>
              <a:t> Data Governance Framework</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0685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5895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609601" y="294200"/>
            <a:ext cx="10972800" cy="59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Arial"/>
              <a:buNone/>
              <a:defRPr sz="2399">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609600" y="1137921"/>
            <a:ext cx="10972800" cy="4834617"/>
          </a:xfrm>
          <a:prstGeom prst="rect">
            <a:avLst/>
          </a:prstGeom>
          <a:noFill/>
          <a:ln>
            <a:noFill/>
          </a:ln>
        </p:spPr>
        <p:txBody>
          <a:bodyPr spcFirstLastPara="1" wrap="square" lIns="0" tIns="0" rIns="0" bIns="0" anchor="t" anchorCtr="0">
            <a:noAutofit/>
          </a:bodyPr>
          <a:lstStyle>
            <a:lvl1pPr marL="456971" marR="0" lvl="0" indent="-317341" algn="l">
              <a:lnSpc>
                <a:spcPct val="100000"/>
              </a:lnSpc>
              <a:spcBef>
                <a:spcPts val="400"/>
              </a:spcBef>
              <a:spcAft>
                <a:spcPts val="0"/>
              </a:spcAft>
              <a:buClr>
                <a:srgbClr val="FFE600"/>
              </a:buClr>
              <a:buSzPts val="1400"/>
              <a:buFont typeface="Arial"/>
              <a:buChar char="►"/>
              <a:defRPr sz="1999">
                <a:solidFill>
                  <a:schemeClr val="lt1"/>
                </a:solidFill>
              </a:defRPr>
            </a:lvl1pPr>
            <a:lvl2pPr marL="913943" marR="0" lvl="1" indent="-308456" algn="l">
              <a:lnSpc>
                <a:spcPct val="100000"/>
              </a:lnSpc>
              <a:spcBef>
                <a:spcPts val="360"/>
              </a:spcBef>
              <a:spcAft>
                <a:spcPts val="0"/>
              </a:spcAft>
              <a:buClr>
                <a:srgbClr val="FFE600"/>
              </a:buClr>
              <a:buSzPts val="1260"/>
              <a:buFont typeface="Arial"/>
              <a:buChar char="►"/>
              <a:defRPr sz="1799">
                <a:solidFill>
                  <a:schemeClr val="lt1"/>
                </a:solidFill>
              </a:defRPr>
            </a:lvl2pPr>
            <a:lvl3pPr marL="1370914" marR="0" lvl="2" indent="-299569" algn="l">
              <a:lnSpc>
                <a:spcPct val="100000"/>
              </a:lnSpc>
              <a:spcBef>
                <a:spcPts val="320"/>
              </a:spcBef>
              <a:spcAft>
                <a:spcPts val="0"/>
              </a:spcAft>
              <a:buClr>
                <a:srgbClr val="FFE600"/>
              </a:buClr>
              <a:buSzPts val="1120"/>
              <a:buFont typeface="Arial"/>
              <a:buChar char="►"/>
              <a:defRPr sz="1599">
                <a:solidFill>
                  <a:schemeClr val="lt1"/>
                </a:solidFill>
              </a:defRPr>
            </a:lvl3pPr>
            <a:lvl4pPr marL="1827886" marR="0" lvl="3" indent="-290685" algn="l">
              <a:lnSpc>
                <a:spcPct val="100000"/>
              </a:lnSpc>
              <a:spcBef>
                <a:spcPts val="280"/>
              </a:spcBef>
              <a:spcAft>
                <a:spcPts val="0"/>
              </a:spcAft>
              <a:buClr>
                <a:srgbClr val="FFE600"/>
              </a:buClr>
              <a:buSzPts val="980"/>
              <a:buFont typeface="Arial"/>
              <a:buChar char="►"/>
              <a:defRPr sz="1399">
                <a:solidFill>
                  <a:schemeClr val="lt1"/>
                </a:solidFill>
              </a:defRPr>
            </a:lvl4pPr>
            <a:lvl5pPr marL="2284857" marR="0" lvl="4" indent="-281798" algn="l">
              <a:lnSpc>
                <a:spcPct val="100000"/>
              </a:lnSpc>
              <a:spcBef>
                <a:spcPts val="240"/>
              </a:spcBef>
              <a:spcAft>
                <a:spcPts val="0"/>
              </a:spcAft>
              <a:buClr>
                <a:srgbClr val="FFE600"/>
              </a:buClr>
              <a:buSzPts val="840"/>
              <a:buFont typeface="Arial"/>
              <a:buChar char="►"/>
              <a:defRPr sz="1199">
                <a:solidFill>
                  <a:schemeClr val="lt1"/>
                </a:solidFill>
              </a:defRPr>
            </a:lvl5pPr>
            <a:lvl6pPr marL="2741828" lvl="5" indent="-342729" algn="l">
              <a:spcBef>
                <a:spcPts val="360"/>
              </a:spcBef>
              <a:spcAft>
                <a:spcPts val="0"/>
              </a:spcAft>
              <a:buClr>
                <a:schemeClr val="dk1"/>
              </a:buClr>
              <a:buSzPts val="1800"/>
              <a:buChar char="•"/>
              <a:defRPr/>
            </a:lvl6pPr>
            <a:lvl7pPr marL="3198800" lvl="6" indent="-342729" algn="l">
              <a:spcBef>
                <a:spcPts val="360"/>
              </a:spcBef>
              <a:spcAft>
                <a:spcPts val="0"/>
              </a:spcAft>
              <a:buClr>
                <a:schemeClr val="dk1"/>
              </a:buClr>
              <a:buSzPts val="1800"/>
              <a:buChar char="•"/>
              <a:defRPr/>
            </a:lvl7pPr>
            <a:lvl8pPr marL="3655771" lvl="7" indent="-342729" algn="l">
              <a:spcBef>
                <a:spcPts val="360"/>
              </a:spcBef>
              <a:spcAft>
                <a:spcPts val="0"/>
              </a:spcAft>
              <a:buClr>
                <a:schemeClr val="dk1"/>
              </a:buClr>
              <a:buSzPts val="1800"/>
              <a:buChar char="•"/>
              <a:defRPr/>
            </a:lvl8pPr>
            <a:lvl9pPr marL="4112743" lvl="8" indent="-342729" algn="l">
              <a:spcBef>
                <a:spcPts val="360"/>
              </a:spcBef>
              <a:spcAft>
                <a:spcPts val="0"/>
              </a:spcAft>
              <a:buClr>
                <a:schemeClr val="dk1"/>
              </a:buClr>
              <a:buSzPts val="1800"/>
              <a:buChar char="•"/>
              <a:defRPr/>
            </a:lvl9pPr>
          </a:lstStyle>
          <a:p>
            <a:endParaRPr/>
          </a:p>
        </p:txBody>
      </p:sp>
      <p:cxnSp>
        <p:nvCxnSpPr>
          <p:cNvPr id="32" name="Google Shape;32;p14"/>
          <p:cNvCxnSpPr/>
          <p:nvPr/>
        </p:nvCxnSpPr>
        <p:spPr>
          <a:xfrm>
            <a:off x="609601" y="907750"/>
            <a:ext cx="10974284" cy="0"/>
          </a:xfrm>
          <a:prstGeom prst="straightConnector1">
            <a:avLst/>
          </a:prstGeom>
          <a:noFill/>
          <a:ln w="19050" cap="flat" cmpd="sng">
            <a:solidFill>
              <a:schemeClr val="dk2"/>
            </a:solidFill>
            <a:prstDash val="solid"/>
            <a:round/>
            <a:headEnd type="none" w="med" len="med"/>
            <a:tailEnd type="none" w="med" len="med"/>
          </a:ln>
        </p:spPr>
      </p:cxnSp>
      <p:sp>
        <p:nvSpPr>
          <p:cNvPr id="2" name="Date Placeholder 1">
            <a:extLst>
              <a:ext uri="{FF2B5EF4-FFF2-40B4-BE49-F238E27FC236}">
                <a16:creationId xmlns:a16="http://schemas.microsoft.com/office/drawing/2014/main" id="{2C930DF5-4626-4A52-B2E2-9F3D78FF3DCD}"/>
              </a:ext>
            </a:extLst>
          </p:cNvPr>
          <p:cNvSpPr>
            <a:spLocks noGrp="1"/>
          </p:cNvSpPr>
          <p:nvPr>
            <p:ph type="dt" sz="half" idx="10"/>
          </p:nvPr>
        </p:nvSpPr>
        <p:spPr/>
        <p:txBody>
          <a:bodyPr/>
          <a:lstStyle/>
          <a:p>
            <a:fld id="{C8A5019A-D21E-48AA-8DA4-DFA9B447F767}" type="datetime3">
              <a:rPr lang="en-US" smtClean="0"/>
              <a:t>13 April 2023</a:t>
            </a:fld>
            <a:endParaRPr lang="en-IN"/>
          </a:p>
        </p:txBody>
      </p:sp>
      <p:sp>
        <p:nvSpPr>
          <p:cNvPr id="3" name="Footer Placeholder 2">
            <a:extLst>
              <a:ext uri="{FF2B5EF4-FFF2-40B4-BE49-F238E27FC236}">
                <a16:creationId xmlns:a16="http://schemas.microsoft.com/office/drawing/2014/main" id="{54C7D891-9458-4353-A12C-73AF7499E05D}"/>
              </a:ext>
            </a:extLst>
          </p:cNvPr>
          <p:cNvSpPr>
            <a:spLocks noGrp="1"/>
          </p:cNvSpPr>
          <p:nvPr>
            <p:ph type="ftr" sz="quarter" idx="11"/>
          </p:nvPr>
        </p:nvSpPr>
        <p:spPr/>
        <p:txBody>
          <a:bodyPr/>
          <a:lstStyle>
            <a:lvl1pPr>
              <a:defRPr/>
            </a:lvl1pPr>
          </a:lstStyle>
          <a:p>
            <a:r>
              <a:rPr lang="en-IN" dirty="0"/>
              <a:t>TECHNOLOGY, MEDIA AND ENTERTAINMENT AND TELECOMMUNICATIONS (TMT) COMPANY A</a:t>
            </a:r>
            <a:r>
              <a:rPr lang="en-US" dirty="0"/>
              <a:t> Data Governance Framework</a:t>
            </a:r>
          </a:p>
        </p:txBody>
      </p:sp>
      <p:sp>
        <p:nvSpPr>
          <p:cNvPr id="4" name="Slide Number Placeholder 3">
            <a:extLst>
              <a:ext uri="{FF2B5EF4-FFF2-40B4-BE49-F238E27FC236}">
                <a16:creationId xmlns:a16="http://schemas.microsoft.com/office/drawing/2014/main" id="{FDEDF5FB-E7A5-4695-B6D8-C61E54CEE51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193632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867C3-9C51-4253-98FD-59E02F3C24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hidden">
          <a:xfrm>
            <a:off x="0" y="0"/>
            <a:ext cx="12199683" cy="6858000"/>
          </a:xfrm>
          <a:prstGeom prst="rect">
            <a:avLst/>
          </a:prstGeom>
        </p:spPr>
      </p:pic>
      <p:sp>
        <p:nvSpPr>
          <p:cNvPr id="8" name="Slide Number Placeholder 4">
            <a:extLst>
              <a:ext uri="{FF2B5EF4-FFF2-40B4-BE49-F238E27FC236}">
                <a16:creationId xmlns:a16="http://schemas.microsoft.com/office/drawing/2014/main" id="{7D2C2A9D-9C18-4941-A88B-4DF3A83E2BEA}"/>
              </a:ext>
            </a:extLst>
          </p:cNvPr>
          <p:cNvSpPr txBox="1">
            <a:spLocks/>
          </p:cNvSpPr>
          <p:nvPr userDrawn="1"/>
        </p:nvSpPr>
        <p:spPr>
          <a:xfrm>
            <a:off x="609284" y="6471244"/>
            <a:ext cx="662721"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799"/>
              <a:t>Page </a:t>
            </a:r>
            <a:fld id="{D5B76411-544C-4F9A-8EDE-9EEB2BD21F95}" type="slidenum">
              <a:rPr lang="en-IN" sz="799" smtClean="0"/>
              <a:t>‹#›</a:t>
            </a:fld>
            <a:endParaRPr sz="799"/>
          </a:p>
        </p:txBody>
      </p:sp>
    </p:spTree>
    <p:extLst>
      <p:ext uri="{BB962C8B-B14F-4D97-AF65-F5344CB8AC3E}">
        <p14:creationId xmlns:p14="http://schemas.microsoft.com/office/powerpoint/2010/main" val="2363792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7B924E-D527-4C2E-92A9-CCE615EF84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3909564" y="3944"/>
            <a:ext cx="8282436" cy="6850114"/>
          </a:xfrm>
          <a:prstGeom prst="rect">
            <a:avLst/>
          </a:prstGeom>
        </p:spPr>
      </p:pic>
      <p:pic>
        <p:nvPicPr>
          <p:cNvPr id="14" name="Picture 13">
            <a:extLst>
              <a:ext uri="{FF2B5EF4-FFF2-40B4-BE49-F238E27FC236}">
                <a16:creationId xmlns:a16="http://schemas.microsoft.com/office/drawing/2014/main" id="{5BFE73DF-B986-4CA3-873C-10ABF53E18D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White">
          <a:xfrm>
            <a:off x="0" y="0"/>
            <a:ext cx="12185653" cy="6850114"/>
          </a:xfrm>
          <a:prstGeom prst="rect">
            <a:avLst/>
          </a:prstGeom>
        </p:spPr>
      </p:pic>
      <p:sp>
        <p:nvSpPr>
          <p:cNvPr id="11" name="Rectangle 10">
            <a:extLst>
              <a:ext uri="{FF2B5EF4-FFF2-40B4-BE49-F238E27FC236}">
                <a16:creationId xmlns:a16="http://schemas.microsoft.com/office/drawing/2014/main" id="{10DD2EED-5EAE-47F7-BD10-C36F4DC77D13}"/>
              </a:ext>
            </a:extLst>
          </p:cNvPr>
          <p:cNvSpPr/>
          <p:nvPr userDrawn="1"/>
        </p:nvSpPr>
        <p:spPr>
          <a:xfrm>
            <a:off x="9691374" y="4396376"/>
            <a:ext cx="2498734" cy="2453736"/>
          </a:xfrm>
          <a:prstGeom prst="rect">
            <a:avLst/>
          </a:prstGeom>
          <a:gradFill>
            <a:gsLst>
              <a:gs pos="34000">
                <a:schemeClr val="tx1">
                  <a:alpha val="0"/>
                </a:schemeClr>
              </a:gs>
              <a:gs pos="100000">
                <a:schemeClr val="tx1"/>
              </a:gs>
            </a:gsLst>
            <a:lin ang="2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85">
              <a:solidFill>
                <a:schemeClr val="tx1"/>
              </a:solidFill>
            </a:endParaRPr>
          </a:p>
        </p:txBody>
      </p:sp>
      <p:sp>
        <p:nvSpPr>
          <p:cNvPr id="12" name="Rectangle 11">
            <a:extLst>
              <a:ext uri="{FF2B5EF4-FFF2-40B4-BE49-F238E27FC236}">
                <a16:creationId xmlns:a16="http://schemas.microsoft.com/office/drawing/2014/main" id="{4F971720-80CD-41D0-8BD6-6FD5AD37D833}"/>
              </a:ext>
            </a:extLst>
          </p:cNvPr>
          <p:cNvSpPr/>
          <p:nvPr userDrawn="1"/>
        </p:nvSpPr>
        <p:spPr>
          <a:xfrm>
            <a:off x="2996994" y="3344128"/>
            <a:ext cx="9188659" cy="3505984"/>
          </a:xfrm>
          <a:prstGeom prst="rect">
            <a:avLst/>
          </a:prstGeom>
          <a:gradFill flip="none" rotWithShape="1">
            <a:gsLst>
              <a:gs pos="21000">
                <a:srgbClr val="2E2E38">
                  <a:alpha val="0"/>
                </a:srgbClr>
              </a:gs>
              <a:gs pos="100000">
                <a:srgbClr val="2E2E38">
                  <a:alpha val="63000"/>
                </a:srgbClr>
              </a:gs>
            </a:gsLst>
            <a:lin ang="54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85">
              <a:solidFill>
                <a:schemeClr val="tx1"/>
              </a:solidFill>
            </a:endParaRPr>
          </a:p>
        </p:txBody>
      </p:sp>
    </p:spTree>
    <p:extLst>
      <p:ext uri="{BB962C8B-B14F-4D97-AF65-F5344CB8AC3E}">
        <p14:creationId xmlns:p14="http://schemas.microsoft.com/office/powerpoint/2010/main" val="33431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287771"/>
          </a:xfrm>
        </p:spPr>
        <p:txBody>
          <a:bodyPr>
            <a:spAutoFit/>
          </a:bodyPr>
          <a:lstStyle>
            <a:lvl1pPr>
              <a:defRPr sz="2199">
                <a:solidFill>
                  <a:schemeClr val="bg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13B5547C-6FDC-4E2F-AC7D-7F89FC4A5DFB}" type="datetime3">
              <a:rPr lang="en-US" smtClean="0"/>
              <a:t>13 April 2023</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a:xfrm>
            <a:off x="4553754" y="6471244"/>
            <a:ext cx="3084493" cy="180000"/>
          </a:xfrm>
        </p:spPr>
        <p:txBody>
          <a:bodyPr/>
          <a:lstStyle>
            <a:lvl1pPr>
              <a:defRPr/>
            </a:lvl1pPr>
          </a:lstStyle>
          <a:p>
            <a:r>
              <a:rPr lang="en-IN" dirty="0"/>
              <a:t>AI Opportunities in the Government &amp; Infrastructure Sector (G&amp;I)</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9" name="Line 10">
            <a:extLst>
              <a:ext uri="{FF2B5EF4-FFF2-40B4-BE49-F238E27FC236}">
                <a16:creationId xmlns:a16="http://schemas.microsoft.com/office/drawing/2014/main" id="{242B035D-485B-4E07-87B3-8BB9E1C139F4}"/>
              </a:ext>
            </a:extLst>
          </p:cNvPr>
          <p:cNvSpPr>
            <a:spLocks noChangeShapeType="1"/>
          </p:cNvSpPr>
          <p:nvPr userDrawn="1"/>
        </p:nvSpPr>
        <p:spPr bwMode="auto">
          <a:xfrm>
            <a:off x="609600" y="955250"/>
            <a:ext cx="1079438" cy="0"/>
          </a:xfrm>
          <a:prstGeom prst="line">
            <a:avLst/>
          </a:prstGeom>
          <a:noFill/>
          <a:ln w="381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1695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190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E62925-56CF-45A3-B601-2FA20D65DF06}"/>
              </a:ext>
            </a:extLst>
          </p:cNvPr>
          <p:cNvPicPr>
            <a:picLocks noChangeAspect="1"/>
          </p:cNvPicPr>
          <p:nvPr userDrawn="1"/>
        </p:nvPicPr>
        <p:blipFill rotWithShape="1">
          <a:blip r:embed="rId2"/>
          <a:srcRect r="2204" b="2663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8C3B779-B031-46FF-9B36-4BB1FD7E24F6}"/>
              </a:ext>
            </a:extLst>
          </p:cNvPr>
          <p:cNvSpPr/>
          <p:nvPr userDrawn="1"/>
        </p:nvSpPr>
        <p:spPr>
          <a:xfrm>
            <a:off x="0" y="0"/>
            <a:ext cx="12192000" cy="6858000"/>
          </a:xfrm>
          <a:prstGeom prst="rect">
            <a:avLst/>
          </a:prstGeom>
          <a:solidFill>
            <a:schemeClr val="bg2">
              <a:alpha val="3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dirty="0">
              <a:solidFill>
                <a:schemeClr val="tx1"/>
              </a:solidFill>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grpSp>
        <p:nvGrpSpPr>
          <p:cNvPr id="22" name="Group 21">
            <a:extLst>
              <a:ext uri="{FF2B5EF4-FFF2-40B4-BE49-F238E27FC236}">
                <a16:creationId xmlns:a16="http://schemas.microsoft.com/office/drawing/2014/main" id="{325CBC59-5A64-4F77-A0B3-637E6B604233}"/>
              </a:ext>
            </a:extLst>
          </p:cNvPr>
          <p:cNvGrpSpPr/>
          <p:nvPr userDrawn="1"/>
        </p:nvGrpSpPr>
        <p:grpSpPr>
          <a:xfrm>
            <a:off x="3034381" y="-110926"/>
            <a:ext cx="3976226" cy="5562014"/>
            <a:chOff x="3035961" y="-110926"/>
            <a:chExt cx="3978297" cy="5562014"/>
          </a:xfrm>
        </p:grpSpPr>
        <p:pic>
          <p:nvPicPr>
            <p:cNvPr id="20" name="Picture 19">
              <a:extLst>
                <a:ext uri="{FF2B5EF4-FFF2-40B4-BE49-F238E27FC236}">
                  <a16:creationId xmlns:a16="http://schemas.microsoft.com/office/drawing/2014/main" id="{D83DDE65-36B7-4335-9DDE-71EA24F3926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6252" t="11324" r="44684" b="36534"/>
            <a:stretch/>
          </p:blipFill>
          <p:spPr>
            <a:xfrm>
              <a:off x="3820160" y="-110926"/>
              <a:ext cx="3194098" cy="4785361"/>
            </a:xfrm>
            <a:prstGeom prst="rect">
              <a:avLst/>
            </a:prstGeom>
          </p:spPr>
        </p:pic>
        <p:pic>
          <p:nvPicPr>
            <p:cNvPr id="21" name="Picture 20">
              <a:extLst>
                <a:ext uri="{FF2B5EF4-FFF2-40B4-BE49-F238E27FC236}">
                  <a16:creationId xmlns:a16="http://schemas.microsoft.com/office/drawing/2014/main" id="{0FC4E587-4782-4030-AEF8-6EECEF7637C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6252" t="35177" r="44684" b="38691"/>
            <a:stretch/>
          </p:blipFill>
          <p:spPr>
            <a:xfrm rot="1554202">
              <a:off x="3035961" y="3052952"/>
              <a:ext cx="3161480" cy="2398136"/>
            </a:xfrm>
            <a:prstGeom prst="rect">
              <a:avLst/>
            </a:prstGeom>
          </p:spPr>
        </p:pic>
      </p:grpSp>
    </p:spTree>
    <p:extLst>
      <p:ext uri="{BB962C8B-B14F-4D97-AF65-F5344CB8AC3E}">
        <p14:creationId xmlns:p14="http://schemas.microsoft.com/office/powerpoint/2010/main" val="119175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_Standar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65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0" y="907750"/>
            <a:ext cx="113701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8083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111" y="869577"/>
            <a:ext cx="4845500"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9998727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Title 2">
            <a:extLst>
              <a:ext uri="{FF2B5EF4-FFF2-40B4-BE49-F238E27FC236}">
                <a16:creationId xmlns:a16="http://schemas.microsoft.com/office/drawing/2014/main" id="{F43A821E-1DAA-42F3-B1C7-AB2D57AD6ABC}"/>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EA169DB2-2D3A-43DA-83F4-B06D46E93FD2}"/>
              </a:ext>
            </a:extLst>
          </p:cNvPr>
          <p:cNvSpPr>
            <a:spLocks noGrp="1"/>
          </p:cNvSpPr>
          <p:nvPr>
            <p:ph type="dt" sz="half" idx="10"/>
          </p:nvPr>
        </p:nvSpPr>
        <p:spPr/>
        <p:txBody>
          <a:bodyPr/>
          <a:lstStyle/>
          <a:p>
            <a:fld id="{229425DE-DB2B-4BA8-A912-3BEBF460752C}" type="datetime3">
              <a:rPr lang="en-US" smtClean="0"/>
              <a:t>13 April 2023</a:t>
            </a:fld>
            <a:endParaRPr lang="en-IN"/>
          </a:p>
        </p:txBody>
      </p:sp>
      <p:sp>
        <p:nvSpPr>
          <p:cNvPr id="6" name="Footer Placeholder 5">
            <a:extLst>
              <a:ext uri="{FF2B5EF4-FFF2-40B4-BE49-F238E27FC236}">
                <a16:creationId xmlns:a16="http://schemas.microsoft.com/office/drawing/2014/main" id="{BDC4F1F5-C028-4679-BE35-B872366C529B}"/>
              </a:ext>
            </a:extLst>
          </p:cNvPr>
          <p:cNvSpPr>
            <a:spLocks noGrp="1"/>
          </p:cNvSpPr>
          <p:nvPr>
            <p:ph type="ftr" sz="quarter" idx="11"/>
          </p:nvPr>
        </p:nvSpPr>
        <p:spPr/>
        <p:txBody>
          <a:bodyPr/>
          <a:lstStyle/>
          <a:p>
            <a:r>
              <a:rPr lang="en-IN" dirty="0"/>
              <a:t>TECHNOLOGY, MEDIA AND ENTERTAINMENT AND TELECOMMUNICATIONS (TMT) COMPANY A</a:t>
            </a:r>
            <a:r>
              <a:rPr lang="en-US" dirty="0"/>
              <a:t> Data Governance Framework</a:t>
            </a:r>
          </a:p>
        </p:txBody>
      </p:sp>
      <p:sp>
        <p:nvSpPr>
          <p:cNvPr id="7" name="Slide Number Placeholder 6">
            <a:extLst>
              <a:ext uri="{FF2B5EF4-FFF2-40B4-BE49-F238E27FC236}">
                <a16:creationId xmlns:a16="http://schemas.microsoft.com/office/drawing/2014/main" id="{413A6728-D334-4988-8CBC-3DF4BB37A32B}"/>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46227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999">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6F4025B9-C46B-44A7-A0D7-847A2B3AC8AC}" type="datetime3">
              <a:rPr lang="en-US" smtClean="0"/>
              <a:t>13 April 2023</a:t>
            </a:fld>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IN" dirty="0"/>
              <a:t>TECHNOLOGY, MEDIA AND ENTERTAINMENT AND TELECOMMUNICATIONS (TMT) COMPANY A</a:t>
            </a:r>
            <a:r>
              <a:rPr lang="en-US" dirty="0"/>
              <a:t> Data Governance Framework</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272110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5B1B3674-1D4B-484A-85C0-B997EF7A15C3}" type="datetime3">
              <a:rPr lang="en-US" smtClean="0"/>
              <a:t>13 April 2023</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stStyle>
          <a:p>
            <a:r>
              <a:rPr lang="en-IN"/>
              <a:t>AI Opportunities in the Government &amp; Infrastructure Sector (G&amp;I)</a:t>
            </a:r>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13589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229425DE-DB2B-4BA8-A912-3BEBF460752C}" type="datetime3">
              <a:rPr lang="en-US" smtClean="0"/>
              <a:t>13 April 2023</a:t>
            </a:fld>
            <a:endParaRPr lang="en-IN"/>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stStyle>
          <a:p>
            <a:r>
              <a:rPr lang="en-IN" dirty="0"/>
              <a:t>TECHNOLOGY, MEDIA AND ENTERTAINMENT AND TELECOMMUNICATIONS (TMT) COMPANY A</a:t>
            </a:r>
            <a:r>
              <a:rPr lang="en-US" dirty="0"/>
              <a:t> Data Governance Framework</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6752141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94200"/>
            <a:ext cx="10972801"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2" y="1137920"/>
            <a:ext cx="10972801"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284" y="6471244"/>
            <a:ext cx="662721"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798"/>
              <a:t>Page </a:t>
            </a:r>
            <a:fld id="{D5B76411-544C-4F9A-8EDE-9EEB2BD21F95}" type="slidenum">
              <a:rPr lang="en-IN" sz="798" smtClean="0"/>
              <a:t>‹#›</a:t>
            </a:fld>
            <a:endParaRPr sz="798"/>
          </a:p>
        </p:txBody>
      </p:sp>
      <p:grpSp>
        <p:nvGrpSpPr>
          <p:cNvPr id="7" name="Group 6">
            <a:extLst>
              <a:ext uri="{FF2B5EF4-FFF2-40B4-BE49-F238E27FC236}">
                <a16:creationId xmlns:a16="http://schemas.microsoft.com/office/drawing/2014/main" id="{7B0BEF15-5E23-8B42-9166-AA41FA081118}"/>
              </a:ext>
            </a:extLst>
          </p:cNvPr>
          <p:cNvGrpSpPr/>
          <p:nvPr userDrawn="1"/>
        </p:nvGrpSpPr>
        <p:grpSpPr bwMode="invGray">
          <a:xfrm>
            <a:off x="11281251" y="6356351"/>
            <a:ext cx="303055" cy="311150"/>
            <a:chOff x="12432878" y="7009642"/>
            <a:chExt cx="333992" cy="343129"/>
          </a:xfrm>
        </p:grpSpPr>
        <p:sp>
          <p:nvSpPr>
            <p:cNvPr id="8" name="Freeform 5">
              <a:extLst>
                <a:ext uri="{FF2B5EF4-FFF2-40B4-BE49-F238E27FC236}">
                  <a16:creationId xmlns:a16="http://schemas.microsoft.com/office/drawing/2014/main" id="{61DDF8C9-5C78-0A44-B8ED-57892242E31A}"/>
                </a:ext>
              </a:extLst>
            </p:cNvPr>
            <p:cNvSpPr>
              <a:spLocks/>
            </p:cNvSpPr>
            <p:nvPr userDrawn="1"/>
          </p:nvSpPr>
          <p:spPr bwMode="invGray">
            <a:xfrm>
              <a:off x="12432878" y="7009642"/>
              <a:ext cx="333992" cy="122546"/>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IN" sz="1795"/>
            </a:p>
          </p:txBody>
        </p:sp>
        <p:sp>
          <p:nvSpPr>
            <p:cNvPr id="9" name="Freeform 6">
              <a:extLst>
                <a:ext uri="{FF2B5EF4-FFF2-40B4-BE49-F238E27FC236}">
                  <a16:creationId xmlns:a16="http://schemas.microsoft.com/office/drawing/2014/main" id="{C65E60DB-E13A-FD43-9F44-0A4C6844C9CF}"/>
                </a:ext>
              </a:extLst>
            </p:cNvPr>
            <p:cNvSpPr>
              <a:spLocks/>
            </p:cNvSpPr>
            <p:nvPr userDrawn="1"/>
          </p:nvSpPr>
          <p:spPr bwMode="invGray">
            <a:xfrm>
              <a:off x="12434627" y="7182957"/>
              <a:ext cx="136395" cy="169814"/>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sz="1795"/>
            </a:p>
          </p:txBody>
        </p:sp>
        <p:sp>
          <p:nvSpPr>
            <p:cNvPr id="11" name="Freeform 7">
              <a:extLst>
                <a:ext uri="{FF2B5EF4-FFF2-40B4-BE49-F238E27FC236}">
                  <a16:creationId xmlns:a16="http://schemas.microsoft.com/office/drawing/2014/main" id="{2FCDD2E5-0749-3443-978D-0BA99AE097C1}"/>
                </a:ext>
              </a:extLst>
            </p:cNvPr>
            <p:cNvSpPr>
              <a:spLocks/>
            </p:cNvSpPr>
            <p:nvPr userDrawn="1"/>
          </p:nvSpPr>
          <p:spPr bwMode="invGray">
            <a:xfrm>
              <a:off x="12548289" y="7182957"/>
              <a:ext cx="167870" cy="169814"/>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sz="1795"/>
            </a:p>
          </p:txBody>
        </p:sp>
      </p:grpSp>
    </p:spTree>
    <p:extLst>
      <p:ext uri="{BB962C8B-B14F-4D97-AF65-F5344CB8AC3E}">
        <p14:creationId xmlns:p14="http://schemas.microsoft.com/office/powerpoint/2010/main" val="3805214473"/>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p:txStyles>
    <p:titleStyle>
      <a:lvl1pPr algn="l" defTabSz="911119" rtl="0" eaLnBrk="1" latinLnBrk="0" hangingPunct="1">
        <a:lnSpc>
          <a:spcPct val="85000"/>
        </a:lnSpc>
        <a:spcBef>
          <a:spcPct val="0"/>
        </a:spcBef>
        <a:buNone/>
        <a:defRPr sz="2392" b="0" kern="1200">
          <a:solidFill>
            <a:schemeClr val="bg1"/>
          </a:solidFill>
          <a:latin typeface="EYInterstate Light" panose="02000506000000020004" pitchFamily="2" charset="0"/>
          <a:ea typeface="+mj-ea"/>
          <a:cs typeface="Arial" pitchFamily="34" charset="0"/>
        </a:defRPr>
      </a:lvl1pPr>
    </p:titleStyle>
    <p:bodyStyle>
      <a:lvl1pPr marL="355337" indent="-355337" algn="l" defTabSz="911119" rtl="0" eaLnBrk="1" latinLnBrk="0" hangingPunct="1">
        <a:spcBef>
          <a:spcPct val="20000"/>
        </a:spcBef>
        <a:buClr>
          <a:schemeClr val="tx2"/>
        </a:buClr>
        <a:buSzPct val="70000"/>
        <a:buFont typeface="Arial" pitchFamily="34" charset="0"/>
        <a:buChar char="►"/>
        <a:defRPr sz="1993" kern="1200">
          <a:solidFill>
            <a:schemeClr val="bg1"/>
          </a:solidFill>
          <a:latin typeface="EYInterstate Light" panose="02000506000000020004" pitchFamily="2" charset="0"/>
          <a:ea typeface="+mn-ea"/>
          <a:cs typeface="+mn-cs"/>
        </a:defRPr>
      </a:lvl1pPr>
      <a:lvl2pPr marL="710672" indent="-355337" algn="l" defTabSz="911119" rtl="0" eaLnBrk="1" latinLnBrk="0" hangingPunct="1">
        <a:spcBef>
          <a:spcPct val="20000"/>
        </a:spcBef>
        <a:buClr>
          <a:schemeClr val="tx2"/>
        </a:buClr>
        <a:buSzPct val="70000"/>
        <a:buFont typeface="Arial" pitchFamily="34" charset="0"/>
        <a:buChar char="►"/>
        <a:defRPr sz="1793" kern="1200">
          <a:solidFill>
            <a:schemeClr val="bg1"/>
          </a:solidFill>
          <a:latin typeface="EYInterstate Light" panose="02000506000000020004" pitchFamily="2" charset="0"/>
          <a:ea typeface="+mn-ea"/>
          <a:cs typeface="+mn-cs"/>
        </a:defRPr>
      </a:lvl2pPr>
      <a:lvl3pPr marL="1066010" indent="-355337" algn="l" defTabSz="911119" rtl="0" eaLnBrk="1" latinLnBrk="0" hangingPunct="1">
        <a:spcBef>
          <a:spcPct val="20000"/>
        </a:spcBef>
        <a:buClr>
          <a:schemeClr val="tx2"/>
        </a:buClr>
        <a:buSzPct val="70000"/>
        <a:buFont typeface="Arial" pitchFamily="34" charset="0"/>
        <a:buChar char="►"/>
        <a:defRPr sz="1594" kern="1200">
          <a:solidFill>
            <a:schemeClr val="bg1"/>
          </a:solidFill>
          <a:latin typeface="EYInterstate Light" panose="02000506000000020004" pitchFamily="2" charset="0"/>
          <a:ea typeface="+mn-ea"/>
          <a:cs typeface="+mn-cs"/>
        </a:defRPr>
      </a:lvl3pPr>
      <a:lvl4pPr marL="1421348" indent="-355337" algn="l" defTabSz="911119" rtl="0" eaLnBrk="1" latinLnBrk="0" hangingPunct="1">
        <a:spcBef>
          <a:spcPct val="20000"/>
        </a:spcBef>
        <a:buClr>
          <a:schemeClr val="tx2"/>
        </a:buClr>
        <a:buSzPct val="70000"/>
        <a:buFont typeface="Arial" pitchFamily="34" charset="0"/>
        <a:buChar char="►"/>
        <a:defRPr sz="1395" kern="1200">
          <a:solidFill>
            <a:schemeClr val="bg1"/>
          </a:solidFill>
          <a:latin typeface="EYInterstate Light" panose="02000506000000020004" pitchFamily="2" charset="0"/>
          <a:ea typeface="+mn-ea"/>
          <a:cs typeface="+mn-cs"/>
        </a:defRPr>
      </a:lvl4pPr>
      <a:lvl5pPr marL="1776683" indent="-355337" algn="l" defTabSz="911119" rtl="0" eaLnBrk="1" latinLnBrk="0" hangingPunct="1">
        <a:spcBef>
          <a:spcPct val="20000"/>
        </a:spcBef>
        <a:buClr>
          <a:schemeClr val="tx2"/>
        </a:buClr>
        <a:buSzPct val="70000"/>
        <a:buFont typeface="Arial" pitchFamily="34" charset="0"/>
        <a:buChar char="►"/>
        <a:defRPr sz="1194" kern="1200">
          <a:solidFill>
            <a:schemeClr val="bg1"/>
          </a:solidFill>
          <a:latin typeface="EYInterstate Light" panose="02000506000000020004" pitchFamily="2" charset="0"/>
          <a:ea typeface="+mn-ea"/>
          <a:cs typeface="+mn-cs"/>
        </a:defRPr>
      </a:lvl5pPr>
      <a:lvl6pPr marL="2505580" indent="-227780" algn="l" defTabSz="911119"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1140" indent="-227780" algn="l" defTabSz="911119"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699" indent="-227780" algn="l" defTabSz="911119"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2261" indent="-227780" algn="l" defTabSz="911119"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en-US"/>
      </a:defPPr>
      <a:lvl1pPr marL="0" algn="l" defTabSz="911119" rtl="0" eaLnBrk="1" latinLnBrk="0" hangingPunct="1">
        <a:defRPr sz="1793" kern="1200">
          <a:solidFill>
            <a:schemeClr val="tx1"/>
          </a:solidFill>
          <a:latin typeface="+mn-lt"/>
          <a:ea typeface="+mn-ea"/>
          <a:cs typeface="+mn-cs"/>
        </a:defRPr>
      </a:lvl1pPr>
      <a:lvl2pPr marL="455559" algn="l" defTabSz="911119" rtl="0" eaLnBrk="1" latinLnBrk="0" hangingPunct="1">
        <a:defRPr sz="1793" kern="1200">
          <a:solidFill>
            <a:schemeClr val="tx1"/>
          </a:solidFill>
          <a:latin typeface="+mn-lt"/>
          <a:ea typeface="+mn-ea"/>
          <a:cs typeface="+mn-cs"/>
        </a:defRPr>
      </a:lvl2pPr>
      <a:lvl3pPr marL="911119" algn="l" defTabSz="911119" rtl="0" eaLnBrk="1" latinLnBrk="0" hangingPunct="1">
        <a:defRPr sz="1793" kern="1200">
          <a:solidFill>
            <a:schemeClr val="tx1"/>
          </a:solidFill>
          <a:latin typeface="+mn-lt"/>
          <a:ea typeface="+mn-ea"/>
          <a:cs typeface="+mn-cs"/>
        </a:defRPr>
      </a:lvl3pPr>
      <a:lvl4pPr marL="1366680" algn="l" defTabSz="911119" rtl="0" eaLnBrk="1" latinLnBrk="0" hangingPunct="1">
        <a:defRPr sz="1793" kern="1200">
          <a:solidFill>
            <a:schemeClr val="tx1"/>
          </a:solidFill>
          <a:latin typeface="+mn-lt"/>
          <a:ea typeface="+mn-ea"/>
          <a:cs typeface="+mn-cs"/>
        </a:defRPr>
      </a:lvl4pPr>
      <a:lvl5pPr marL="1822240" algn="l" defTabSz="911119" rtl="0" eaLnBrk="1" latinLnBrk="0" hangingPunct="1">
        <a:defRPr sz="1793" kern="1200">
          <a:solidFill>
            <a:schemeClr val="tx1"/>
          </a:solidFill>
          <a:latin typeface="+mn-lt"/>
          <a:ea typeface="+mn-ea"/>
          <a:cs typeface="+mn-cs"/>
        </a:defRPr>
      </a:lvl5pPr>
      <a:lvl6pPr marL="2277801" algn="l" defTabSz="911119" rtl="0" eaLnBrk="1" latinLnBrk="0" hangingPunct="1">
        <a:defRPr sz="1793" kern="1200">
          <a:solidFill>
            <a:schemeClr val="tx1"/>
          </a:solidFill>
          <a:latin typeface="+mn-lt"/>
          <a:ea typeface="+mn-ea"/>
          <a:cs typeface="+mn-cs"/>
        </a:defRPr>
      </a:lvl6pPr>
      <a:lvl7pPr marL="2733360" algn="l" defTabSz="911119" rtl="0" eaLnBrk="1" latinLnBrk="0" hangingPunct="1">
        <a:defRPr sz="1793" kern="1200">
          <a:solidFill>
            <a:schemeClr val="tx1"/>
          </a:solidFill>
          <a:latin typeface="+mn-lt"/>
          <a:ea typeface="+mn-ea"/>
          <a:cs typeface="+mn-cs"/>
        </a:defRPr>
      </a:lvl7pPr>
      <a:lvl8pPr marL="3188920" algn="l" defTabSz="911119" rtl="0" eaLnBrk="1" latinLnBrk="0" hangingPunct="1">
        <a:defRPr sz="1793" kern="1200">
          <a:solidFill>
            <a:schemeClr val="tx1"/>
          </a:solidFill>
          <a:latin typeface="+mn-lt"/>
          <a:ea typeface="+mn-ea"/>
          <a:cs typeface="+mn-cs"/>
        </a:defRPr>
      </a:lvl8pPr>
      <a:lvl9pPr marL="3644479" algn="l" defTabSz="911119" rtl="0" eaLnBrk="1" latinLnBrk="0" hangingPunct="1">
        <a:defRPr sz="179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5.xml"/><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11.xml"/><Relationship Id="rId5" Type="http://schemas.openxmlformats.org/officeDocument/2006/relationships/slide" Target="slide16.xml"/><Relationship Id="rId4" Type="http://schemas.openxmlformats.org/officeDocument/2006/relationships/slide" Target="slide7.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16F3F44-A545-460E-B838-97D6AA396A48}"/>
              </a:ext>
            </a:extLst>
          </p:cNvPr>
          <p:cNvSpPr txBox="1"/>
          <p:nvPr/>
        </p:nvSpPr>
        <p:spPr>
          <a:xfrm>
            <a:off x="699133" y="1146785"/>
            <a:ext cx="6233963" cy="1727115"/>
          </a:xfrm>
          <a:prstGeom prst="rect">
            <a:avLst/>
          </a:prstGeom>
        </p:spPr>
        <p:txBody>
          <a:bodyPr vert="horz" wrap="square" lIns="0" tIns="64492" rIns="0" bIns="0" rtlCol="0">
            <a:spAutoFit/>
          </a:bodyPr>
          <a:lstStyle/>
          <a:p>
            <a:pPr marL="11516" marR="4607" lvl="0" indent="0" algn="l" defTabSz="914400" rtl="0" eaLnBrk="1" fontAlgn="auto" latinLnBrk="0" hangingPunct="1">
              <a:lnSpc>
                <a:spcPct val="100000"/>
              </a:lnSpc>
              <a:spcBef>
                <a:spcPts val="0"/>
              </a:spcBef>
              <a:spcAft>
                <a:spcPts val="0"/>
              </a:spcAft>
              <a:buClrTx/>
              <a:buSzTx/>
              <a:buFontTx/>
              <a:buNone/>
              <a:tabLst/>
              <a:defRPr/>
            </a:pPr>
            <a:r>
              <a:rPr lang="en-IN" sz="5400" b="1" dirty="0">
                <a:solidFill>
                  <a:schemeClr val="bg1"/>
                </a:solidFill>
                <a:latin typeface="EYInterstate" panose="02000503020000020004" pitchFamily="2" charset="0"/>
              </a:rPr>
              <a:t>Data Analysis for Social Impact</a:t>
            </a:r>
            <a:endParaRPr kumimoji="0" lang="en-US" sz="4897" b="1"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Tahoma"/>
            </a:endParaRPr>
          </a:p>
        </p:txBody>
      </p:sp>
      <p:sp>
        <p:nvSpPr>
          <p:cNvPr id="8" name="object 4">
            <a:extLst>
              <a:ext uri="{FF2B5EF4-FFF2-40B4-BE49-F238E27FC236}">
                <a16:creationId xmlns:a16="http://schemas.microsoft.com/office/drawing/2014/main" id="{9F9D56DA-DEFE-4844-9FBB-82DE1F815F51}"/>
              </a:ext>
            </a:extLst>
          </p:cNvPr>
          <p:cNvSpPr txBox="1"/>
          <p:nvPr/>
        </p:nvSpPr>
        <p:spPr>
          <a:xfrm>
            <a:off x="699133" y="3664833"/>
            <a:ext cx="4718900" cy="1264794"/>
          </a:xfrm>
          <a:prstGeom prst="rect">
            <a:avLst/>
          </a:prstGeom>
          <a:noFill/>
        </p:spPr>
        <p:txBody>
          <a:bodyPr vert="horz" wrap="square" lIns="0" tIns="45490" rIns="0" bIns="0" rtlCol="0">
            <a:spAutoFit/>
          </a:bodyPr>
          <a:lstStyle/>
          <a:p>
            <a:pPr marL="20154" marR="0" lvl="0" indent="0" algn="l" defTabSz="914400" rtl="0" eaLnBrk="1" fontAlgn="auto" latinLnBrk="0" hangingPunct="1">
              <a:lnSpc>
                <a:spcPct val="100000"/>
              </a:lnSpc>
              <a:spcBef>
                <a:spcPts val="358"/>
              </a:spcBef>
              <a:spcAft>
                <a:spcPts val="0"/>
              </a:spcAft>
              <a:buClrTx/>
              <a:buSzTx/>
              <a:buFontTx/>
              <a:buNone/>
              <a:tabLst/>
              <a:defRPr/>
            </a:pPr>
            <a:r>
              <a:rPr lang="en-US" sz="2176" b="1" dirty="0">
                <a:solidFill>
                  <a:prstClr val="white"/>
                </a:solidFill>
                <a:latin typeface="EYInterstate Light" panose="02000506000000020004" pitchFamily="2" charset="0"/>
                <a:cs typeface="Tahoma"/>
              </a:rPr>
              <a:t>ICAN</a:t>
            </a:r>
            <a:r>
              <a:rPr lang="en-US" sz="2176" dirty="0">
                <a:solidFill>
                  <a:prstClr val="white"/>
                </a:solidFill>
                <a:latin typeface="EYInterstate Light" panose="02000506000000020004" pitchFamily="2" charset="0"/>
                <a:cs typeface="Tahoma"/>
              </a:rPr>
              <a:t> </a:t>
            </a:r>
          </a:p>
          <a:p>
            <a:pPr marL="20154" marR="0" lvl="0" indent="0" algn="l" defTabSz="914400" rtl="0" eaLnBrk="1" fontAlgn="auto" latinLnBrk="0" hangingPunct="1">
              <a:lnSpc>
                <a:spcPct val="100000"/>
              </a:lnSpc>
              <a:spcBef>
                <a:spcPts val="358"/>
              </a:spcBef>
              <a:spcAft>
                <a:spcPts val="0"/>
              </a:spcAft>
              <a:buClrTx/>
              <a:buSzTx/>
              <a:buFontTx/>
              <a:buNone/>
              <a:tabLst/>
              <a:defRPr/>
            </a:pPr>
            <a:r>
              <a:rPr lang="en-US" sz="2176" dirty="0">
                <a:solidFill>
                  <a:prstClr val="white"/>
                </a:solidFill>
                <a:latin typeface="EYInterstate Light" panose="02000506000000020004" pitchFamily="2" charset="0"/>
                <a:cs typeface="Tahoma"/>
              </a:rPr>
              <a:t>IT CONFERENCE </a:t>
            </a:r>
            <a:endParaRPr kumimoji="0" lang="en-GB" sz="2902"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Tahoma"/>
            </a:endParaRPr>
          </a:p>
          <a:p>
            <a:pPr marL="20154" marR="0" lvl="0" indent="0" algn="l" defTabSz="914400" rtl="0" eaLnBrk="1" fontAlgn="auto" latinLnBrk="0" hangingPunct="1">
              <a:lnSpc>
                <a:spcPct val="100000"/>
              </a:lnSpc>
              <a:spcBef>
                <a:spcPts val="358"/>
              </a:spcBef>
              <a:spcAft>
                <a:spcPts val="0"/>
              </a:spcAft>
              <a:buClrTx/>
              <a:buSzTx/>
              <a:buFontTx/>
              <a:buNone/>
              <a:tabLst/>
              <a:defRPr/>
            </a:pPr>
            <a:endParaRPr kumimoji="0" lang="en-US" sz="1632"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Tahoma"/>
            </a:endParaRPr>
          </a:p>
          <a:p>
            <a:pPr marL="32246" marR="0" lvl="0" indent="0" algn="l" defTabSz="914400" rtl="0" eaLnBrk="1" fontAlgn="auto" latinLnBrk="0" hangingPunct="1">
              <a:lnSpc>
                <a:spcPct val="100000"/>
              </a:lnSpc>
              <a:spcBef>
                <a:spcPts val="0"/>
              </a:spcBef>
              <a:spcAft>
                <a:spcPts val="0"/>
              </a:spcAft>
              <a:buClrTx/>
              <a:buSzTx/>
              <a:buFontTx/>
              <a:buNone/>
              <a:tabLst/>
              <a:defRPr/>
            </a:pPr>
            <a:r>
              <a:rPr kumimoji="0" lang="en-GB" sz="127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Trebuchet MS"/>
              </a:rPr>
              <a:t>April 2023</a:t>
            </a:r>
          </a:p>
        </p:txBody>
      </p:sp>
      <p:grpSp>
        <p:nvGrpSpPr>
          <p:cNvPr id="9" name="Group 4">
            <a:extLst>
              <a:ext uri="{FF2B5EF4-FFF2-40B4-BE49-F238E27FC236}">
                <a16:creationId xmlns:a16="http://schemas.microsoft.com/office/drawing/2014/main" id="{95238F4A-D187-4958-99FC-1F6C3C9C5497}"/>
              </a:ext>
            </a:extLst>
          </p:cNvPr>
          <p:cNvGrpSpPr>
            <a:grpSpLocks noChangeAspect="1"/>
          </p:cNvGrpSpPr>
          <p:nvPr/>
        </p:nvGrpSpPr>
        <p:grpSpPr bwMode="auto">
          <a:xfrm>
            <a:off x="10359392" y="4960938"/>
            <a:ext cx="1224912" cy="1435100"/>
            <a:chOff x="6529" y="3125"/>
            <a:chExt cx="772" cy="904"/>
          </a:xfrm>
        </p:grpSpPr>
        <p:sp>
          <p:nvSpPr>
            <p:cNvPr id="10" name="Freeform 5">
              <a:extLst>
                <a:ext uri="{FF2B5EF4-FFF2-40B4-BE49-F238E27FC236}">
                  <a16:creationId xmlns:a16="http://schemas.microsoft.com/office/drawing/2014/main" id="{4806DB73-5417-44FD-9FCB-EB1D295EE774}"/>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1" name="Freeform 6">
              <a:extLst>
                <a:ext uri="{FF2B5EF4-FFF2-40B4-BE49-F238E27FC236}">
                  <a16:creationId xmlns:a16="http://schemas.microsoft.com/office/drawing/2014/main" id="{FF8668A0-9D63-4059-98B9-776009097DB9}"/>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4" name="Rectangle 13">
            <a:extLst>
              <a:ext uri="{FF2B5EF4-FFF2-40B4-BE49-F238E27FC236}">
                <a16:creationId xmlns:a16="http://schemas.microsoft.com/office/drawing/2014/main" id="{75A78EC5-3888-4496-B1EE-B91433842EE8}"/>
              </a:ext>
            </a:extLst>
          </p:cNvPr>
          <p:cNvSpPr/>
          <p:nvPr/>
        </p:nvSpPr>
        <p:spPr>
          <a:xfrm>
            <a:off x="11439525" y="131705"/>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5" name="Picture 14" descr="A picture containing logo&#10;&#10;Description automatically generated">
            <a:extLst>
              <a:ext uri="{FF2B5EF4-FFF2-40B4-BE49-F238E27FC236}">
                <a16:creationId xmlns:a16="http://schemas.microsoft.com/office/drawing/2014/main" id="{678A5C03-F3D2-4C1D-8BCB-F70E9220D8E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513386" y="126385"/>
            <a:ext cx="480932" cy="671151"/>
          </a:xfrm>
          <a:prstGeom prst="rect">
            <a:avLst/>
          </a:prstGeom>
        </p:spPr>
      </p:pic>
    </p:spTree>
    <p:extLst>
      <p:ext uri="{BB962C8B-B14F-4D97-AF65-F5344CB8AC3E}">
        <p14:creationId xmlns:p14="http://schemas.microsoft.com/office/powerpoint/2010/main" val="415342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room&#10;&#10;Description automatically generated">
            <a:extLst>
              <a:ext uri="{FF2B5EF4-FFF2-40B4-BE49-F238E27FC236}">
                <a16:creationId xmlns:a16="http://schemas.microsoft.com/office/drawing/2014/main" id="{52415B7C-C40D-4E8D-8A35-0071DF301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BB37514-37E6-454C-8715-C41AD7CF92CF}"/>
              </a:ext>
            </a:extLst>
          </p:cNvPr>
          <p:cNvSpPr>
            <a:spLocks/>
          </p:cNvSpPr>
          <p:nvPr/>
        </p:nvSpPr>
        <p:spPr>
          <a:xfrm>
            <a:off x="0" y="1785"/>
            <a:ext cx="12192000" cy="6854430"/>
          </a:xfrm>
          <a:prstGeom prst="rect">
            <a:avLst/>
          </a:prstGeom>
          <a:solidFill>
            <a:schemeClr val="tx1">
              <a:alpha val="51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5" name="Rectangle 4">
            <a:extLst>
              <a:ext uri="{FF2B5EF4-FFF2-40B4-BE49-F238E27FC236}">
                <a16:creationId xmlns:a16="http://schemas.microsoft.com/office/drawing/2014/main" id="{C9837F4A-6E01-4B0A-A8C8-7C01FFE94947}"/>
              </a:ext>
            </a:extLst>
          </p:cNvPr>
          <p:cNvSpPr>
            <a:spLocks/>
          </p:cNvSpPr>
          <p:nvPr/>
        </p:nvSpPr>
        <p:spPr>
          <a:xfrm>
            <a:off x="7638247" y="1785"/>
            <a:ext cx="4553753" cy="6854430"/>
          </a:xfrm>
          <a:prstGeom prst="rect">
            <a:avLst/>
          </a:prstGeom>
          <a:solidFill>
            <a:schemeClr val="tx1">
              <a:alpha val="93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6" name="Slide Number Placeholder 13">
            <a:extLst>
              <a:ext uri="{FF2B5EF4-FFF2-40B4-BE49-F238E27FC236}">
                <a16:creationId xmlns:a16="http://schemas.microsoft.com/office/drawing/2014/main" id="{28D39431-3FEA-477D-907B-32F00F3D7439}"/>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10</a:t>
            </a:fld>
            <a:endParaRPr sz="800" dirty="0">
              <a:solidFill>
                <a:prstClr val="white"/>
              </a:solidFill>
              <a:latin typeface="EYInterstate" panose="02000503020000020004" pitchFamily="2" charset="0"/>
            </a:endParaRPr>
          </a:p>
        </p:txBody>
      </p:sp>
      <p:sp>
        <p:nvSpPr>
          <p:cNvPr id="7" name="Title 6">
            <a:extLst>
              <a:ext uri="{FF2B5EF4-FFF2-40B4-BE49-F238E27FC236}">
                <a16:creationId xmlns:a16="http://schemas.microsoft.com/office/drawing/2014/main" id="{34E72167-F0CB-4CBD-BDD9-FB102C3929FC}"/>
              </a:ext>
            </a:extLst>
          </p:cNvPr>
          <p:cNvSpPr txBox="1">
            <a:spLocks/>
          </p:cNvSpPr>
          <p:nvPr/>
        </p:nvSpPr>
        <p:spPr>
          <a:xfrm>
            <a:off x="7906921" y="3868119"/>
            <a:ext cx="3677384" cy="366126"/>
          </a:xfrm>
          <a:prstGeom prst="rect">
            <a:avLst/>
          </a:prstGeom>
        </p:spPr>
        <p:txBody>
          <a:bodyPr vert="horz" wrap="square" lIns="0" tIns="0" rIns="0" bIns="0" rtlCol="0" anchor="b" anchorCtr="0">
            <a:sp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pPr defTabSz="913943"/>
            <a:r>
              <a:rPr lang="en-IN" sz="2799" dirty="0">
                <a:solidFill>
                  <a:prstClr val="white"/>
                </a:solidFill>
                <a:latin typeface="EYInterstate" panose="02000503020000020004" pitchFamily="2" charset="0"/>
              </a:rPr>
              <a:t>Data Analysis Process</a:t>
            </a:r>
          </a:p>
        </p:txBody>
      </p:sp>
      <p:sp>
        <p:nvSpPr>
          <p:cNvPr id="8" name="Rectangle 7">
            <a:extLst>
              <a:ext uri="{FF2B5EF4-FFF2-40B4-BE49-F238E27FC236}">
                <a16:creationId xmlns:a16="http://schemas.microsoft.com/office/drawing/2014/main" id="{F516CB42-0D71-41D1-B95F-5778ABA1B299}"/>
              </a:ext>
            </a:extLst>
          </p:cNvPr>
          <p:cNvSpPr>
            <a:spLocks/>
          </p:cNvSpPr>
          <p:nvPr/>
        </p:nvSpPr>
        <p:spPr>
          <a:xfrm>
            <a:off x="7906921" y="4330231"/>
            <a:ext cx="736534" cy="45695"/>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grpSp>
        <p:nvGrpSpPr>
          <p:cNvPr id="9" name="Group 4">
            <a:extLst>
              <a:ext uri="{FF2B5EF4-FFF2-40B4-BE49-F238E27FC236}">
                <a16:creationId xmlns:a16="http://schemas.microsoft.com/office/drawing/2014/main" id="{6942822A-A53D-48AF-A9CF-E1DBA2BDAB50}"/>
              </a:ext>
            </a:extLst>
          </p:cNvPr>
          <p:cNvGrpSpPr>
            <a:grpSpLocks noChangeAspect="1"/>
          </p:cNvGrpSpPr>
          <p:nvPr/>
        </p:nvGrpSpPr>
        <p:grpSpPr bwMode="auto">
          <a:xfrm>
            <a:off x="11281250" y="6354826"/>
            <a:ext cx="303055" cy="310988"/>
            <a:chOff x="7110" y="4004"/>
            <a:chExt cx="191" cy="196"/>
          </a:xfrm>
        </p:grpSpPr>
        <p:sp>
          <p:nvSpPr>
            <p:cNvPr id="10" name="Freeform 5">
              <a:extLst>
                <a:ext uri="{FF2B5EF4-FFF2-40B4-BE49-F238E27FC236}">
                  <a16:creationId xmlns:a16="http://schemas.microsoft.com/office/drawing/2014/main" id="{2A353CD6-8F6A-4552-B339-8481B78A5AC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1" name="Freeform 6">
              <a:extLst>
                <a:ext uri="{FF2B5EF4-FFF2-40B4-BE49-F238E27FC236}">
                  <a16:creationId xmlns:a16="http://schemas.microsoft.com/office/drawing/2014/main" id="{0AB04CE1-60C8-4A43-B98B-318409B8C5E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2" name="Freeform 7">
              <a:extLst>
                <a:ext uri="{FF2B5EF4-FFF2-40B4-BE49-F238E27FC236}">
                  <a16:creationId xmlns:a16="http://schemas.microsoft.com/office/drawing/2014/main" id="{73D7138B-160F-41FB-B178-8C478EC8E18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grpSp>
      <p:sp>
        <p:nvSpPr>
          <p:cNvPr id="13" name="Footer Placeholder 11">
            <a:extLst>
              <a:ext uri="{FF2B5EF4-FFF2-40B4-BE49-F238E27FC236}">
                <a16:creationId xmlns:a16="http://schemas.microsoft.com/office/drawing/2014/main" id="{479D500F-5EA1-46FF-ADFA-5706786DC045}"/>
              </a:ext>
            </a:extLst>
          </p:cNvPr>
          <p:cNvSpPr txBox="1">
            <a:spLocks/>
          </p:cNvSpPr>
          <p:nvPr/>
        </p:nvSpPr>
        <p:spPr>
          <a:xfrm>
            <a:off x="4553754" y="6469661"/>
            <a:ext cx="3085296" cy="12311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14" name="Rectangle 13">
            <a:extLst>
              <a:ext uri="{FF2B5EF4-FFF2-40B4-BE49-F238E27FC236}">
                <a16:creationId xmlns:a16="http://schemas.microsoft.com/office/drawing/2014/main" id="{07078E23-C076-40D4-BA27-14656591C624}"/>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5" name="Picture 14" descr="A picture containing logo&#10;&#10;Description automatically generated">
            <a:extLst>
              <a:ext uri="{FF2B5EF4-FFF2-40B4-BE49-F238E27FC236}">
                <a16:creationId xmlns:a16="http://schemas.microsoft.com/office/drawing/2014/main" id="{8E3DB979-8CE6-4FBF-9D6A-672CD87EA99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139791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78F7-031D-4057-A4A2-F2FFDAB27DE6}"/>
              </a:ext>
            </a:extLst>
          </p:cNvPr>
          <p:cNvSpPr>
            <a:spLocks noGrp="1"/>
          </p:cNvSpPr>
          <p:nvPr>
            <p:ph type="title"/>
          </p:nvPr>
        </p:nvSpPr>
        <p:spPr/>
        <p:txBody>
          <a:bodyPr/>
          <a:lstStyle/>
          <a:p>
            <a:r>
              <a:rPr lang="en-US" dirty="0">
                <a:latin typeface="EYInterstate" panose="02000503020000020004" pitchFamily="2" charset="0"/>
              </a:rPr>
              <a:t>Data Analysis Process</a:t>
            </a:r>
          </a:p>
        </p:txBody>
      </p:sp>
      <p:sp>
        <p:nvSpPr>
          <p:cNvPr id="4" name="Footer Placeholder 3">
            <a:extLst>
              <a:ext uri="{FF2B5EF4-FFF2-40B4-BE49-F238E27FC236}">
                <a16:creationId xmlns:a16="http://schemas.microsoft.com/office/drawing/2014/main" id="{597CA38E-90D2-4629-B09A-FD5F34547A2F}"/>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645B8450-48F4-4E3D-AD51-F3502770AA4B}"/>
              </a:ext>
            </a:extLst>
          </p:cNvPr>
          <p:cNvSpPr>
            <a:spLocks noGrp="1"/>
          </p:cNvSpPr>
          <p:nvPr>
            <p:ph type="sldNum" sz="quarter" idx="12"/>
          </p:nvPr>
        </p:nvSpPr>
        <p:spPr/>
        <p:txBody>
          <a:bodyPr/>
          <a:lstStyle/>
          <a:p>
            <a:r>
              <a:rPr lang="en-GB"/>
              <a:t>Page </a:t>
            </a:r>
            <a:fld id="{F1BC30E3-FFE5-4B91-AA19-87A149EBB9EE}" type="slidenum">
              <a:rPr smtClean="0"/>
              <a:pPr/>
              <a:t>11</a:t>
            </a:fld>
            <a:endParaRPr dirty="0"/>
          </a:p>
        </p:txBody>
      </p:sp>
      <p:sp>
        <p:nvSpPr>
          <p:cNvPr id="18" name="Rectangle 14">
            <a:extLst>
              <a:ext uri="{FF2B5EF4-FFF2-40B4-BE49-F238E27FC236}">
                <a16:creationId xmlns:a16="http://schemas.microsoft.com/office/drawing/2014/main" id="{96FD0249-C0FD-413E-B809-4075B1B93335}"/>
              </a:ext>
            </a:extLst>
          </p:cNvPr>
          <p:cNvSpPr>
            <a:spLocks noChangeArrowheads="1"/>
          </p:cNvSpPr>
          <p:nvPr/>
        </p:nvSpPr>
        <p:spPr bwMode="auto">
          <a:xfrm>
            <a:off x="2450879" y="992839"/>
            <a:ext cx="906331" cy="236103"/>
          </a:xfrm>
          <a:prstGeom prst="rect">
            <a:avLst/>
          </a:prstGeom>
          <a:noFill/>
          <a:ln w="6350">
            <a:noFill/>
            <a:miter lim="800000"/>
            <a:headEnd/>
            <a:tailEnd/>
          </a:ln>
        </p:spPr>
        <p:txBody>
          <a:bodyPr wrap="none" lIns="34272" rIns="34272"/>
          <a:lstStyle/>
          <a:p>
            <a:pPr eaLnBrk="0" fontAlgn="base" hangingPunct="0">
              <a:lnSpc>
                <a:spcPct val="90000"/>
              </a:lnSpc>
              <a:spcBef>
                <a:spcPct val="0"/>
              </a:spcBef>
              <a:spcAft>
                <a:spcPct val="0"/>
              </a:spcAft>
            </a:pPr>
            <a:r>
              <a:rPr lang="en-US" sz="974" b="1" dirty="0">
                <a:solidFill>
                  <a:schemeClr val="bg1"/>
                </a:solidFill>
              </a:rPr>
              <a:t>Step 2</a:t>
            </a:r>
          </a:p>
        </p:txBody>
      </p:sp>
      <p:sp>
        <p:nvSpPr>
          <p:cNvPr id="19" name="Rectangle 15">
            <a:extLst>
              <a:ext uri="{FF2B5EF4-FFF2-40B4-BE49-F238E27FC236}">
                <a16:creationId xmlns:a16="http://schemas.microsoft.com/office/drawing/2014/main" id="{FB931439-E779-4185-9584-D68E23369BA6}"/>
              </a:ext>
            </a:extLst>
          </p:cNvPr>
          <p:cNvSpPr>
            <a:spLocks noChangeArrowheads="1"/>
          </p:cNvSpPr>
          <p:nvPr/>
        </p:nvSpPr>
        <p:spPr bwMode="auto">
          <a:xfrm>
            <a:off x="4271289" y="992839"/>
            <a:ext cx="759296" cy="236103"/>
          </a:xfrm>
          <a:prstGeom prst="rect">
            <a:avLst/>
          </a:prstGeom>
          <a:noFill/>
          <a:ln w="6350">
            <a:noFill/>
            <a:miter lim="800000"/>
            <a:headEnd/>
            <a:tailEnd/>
          </a:ln>
        </p:spPr>
        <p:txBody>
          <a:bodyPr wrap="none" lIns="34272" rIns="34272"/>
          <a:lstStyle/>
          <a:p>
            <a:pPr eaLnBrk="0" fontAlgn="base" hangingPunct="0">
              <a:lnSpc>
                <a:spcPct val="90000"/>
              </a:lnSpc>
              <a:spcBef>
                <a:spcPct val="0"/>
              </a:spcBef>
              <a:spcAft>
                <a:spcPct val="0"/>
              </a:spcAft>
            </a:pPr>
            <a:r>
              <a:rPr lang="en-US" sz="974" b="1" dirty="0">
                <a:solidFill>
                  <a:schemeClr val="bg1"/>
                </a:solidFill>
              </a:rPr>
              <a:t>Step 3</a:t>
            </a:r>
          </a:p>
        </p:txBody>
      </p:sp>
      <p:sp>
        <p:nvSpPr>
          <p:cNvPr id="20" name="Rectangle 16">
            <a:extLst>
              <a:ext uri="{FF2B5EF4-FFF2-40B4-BE49-F238E27FC236}">
                <a16:creationId xmlns:a16="http://schemas.microsoft.com/office/drawing/2014/main" id="{35D44733-449B-43DF-9B9D-37CB1B54FBC3}"/>
              </a:ext>
            </a:extLst>
          </p:cNvPr>
          <p:cNvSpPr>
            <a:spLocks noChangeArrowheads="1"/>
          </p:cNvSpPr>
          <p:nvPr/>
        </p:nvSpPr>
        <p:spPr bwMode="auto">
          <a:xfrm>
            <a:off x="6091649" y="992838"/>
            <a:ext cx="644864" cy="236103"/>
          </a:xfrm>
          <a:prstGeom prst="rect">
            <a:avLst/>
          </a:prstGeom>
          <a:noFill/>
          <a:ln w="6350">
            <a:noFill/>
            <a:miter lim="800000"/>
            <a:headEnd/>
            <a:tailEnd/>
          </a:ln>
        </p:spPr>
        <p:txBody>
          <a:bodyPr wrap="none" lIns="34272" rIns="34272"/>
          <a:lstStyle/>
          <a:p>
            <a:pPr eaLnBrk="0" fontAlgn="base" hangingPunct="0">
              <a:lnSpc>
                <a:spcPct val="90000"/>
              </a:lnSpc>
              <a:spcBef>
                <a:spcPct val="0"/>
              </a:spcBef>
              <a:spcAft>
                <a:spcPct val="0"/>
              </a:spcAft>
            </a:pPr>
            <a:r>
              <a:rPr lang="en-US" sz="974" b="1" dirty="0">
                <a:solidFill>
                  <a:schemeClr val="bg1"/>
                </a:solidFill>
              </a:rPr>
              <a:t>Step 4</a:t>
            </a:r>
          </a:p>
        </p:txBody>
      </p:sp>
      <p:sp>
        <p:nvSpPr>
          <p:cNvPr id="21" name="AutoShape 10">
            <a:extLst>
              <a:ext uri="{FF2B5EF4-FFF2-40B4-BE49-F238E27FC236}">
                <a16:creationId xmlns:a16="http://schemas.microsoft.com/office/drawing/2014/main" id="{23B0D64D-AAD1-4EB7-9B5D-6640A4BAF31E}"/>
              </a:ext>
            </a:extLst>
          </p:cNvPr>
          <p:cNvSpPr>
            <a:spLocks noChangeArrowheads="1"/>
          </p:cNvSpPr>
          <p:nvPr/>
        </p:nvSpPr>
        <p:spPr bwMode="auto">
          <a:xfrm>
            <a:off x="9637268" y="1247655"/>
            <a:ext cx="2057734" cy="971136"/>
          </a:xfrm>
          <a:prstGeom prst="chevron">
            <a:avLst>
              <a:gd name="adj" fmla="val 37999"/>
            </a:avLst>
          </a:prstGeom>
          <a:solidFill>
            <a:schemeClr val="tx2"/>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000000"/>
                </a:solidFill>
              </a:rPr>
              <a:t>Data Visualization</a:t>
            </a:r>
          </a:p>
        </p:txBody>
      </p:sp>
      <p:sp>
        <p:nvSpPr>
          <p:cNvPr id="22" name="AutoShape 11">
            <a:extLst>
              <a:ext uri="{FF2B5EF4-FFF2-40B4-BE49-F238E27FC236}">
                <a16:creationId xmlns:a16="http://schemas.microsoft.com/office/drawing/2014/main" id="{2A6A956F-C52C-4077-85EF-C5BA65F8C98B}"/>
              </a:ext>
            </a:extLst>
          </p:cNvPr>
          <p:cNvSpPr>
            <a:spLocks noChangeArrowheads="1"/>
          </p:cNvSpPr>
          <p:nvPr/>
        </p:nvSpPr>
        <p:spPr bwMode="auto">
          <a:xfrm>
            <a:off x="6091649" y="1266705"/>
            <a:ext cx="2057400" cy="971137"/>
          </a:xfrm>
          <a:prstGeom prst="chevron">
            <a:avLst>
              <a:gd name="adj" fmla="val 38000"/>
            </a:avLst>
          </a:prstGeom>
          <a:solidFill>
            <a:srgbClr val="646464"/>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FFFFFF"/>
                </a:solidFill>
              </a:rPr>
              <a:t>Data Analysis</a:t>
            </a:r>
          </a:p>
        </p:txBody>
      </p:sp>
      <p:sp>
        <p:nvSpPr>
          <p:cNvPr id="23" name="AutoShape 12">
            <a:extLst>
              <a:ext uri="{FF2B5EF4-FFF2-40B4-BE49-F238E27FC236}">
                <a16:creationId xmlns:a16="http://schemas.microsoft.com/office/drawing/2014/main" id="{FF1A6E09-10F6-4AD1-959E-A8727A5CABA3}"/>
              </a:ext>
            </a:extLst>
          </p:cNvPr>
          <p:cNvSpPr>
            <a:spLocks noChangeArrowheads="1"/>
          </p:cNvSpPr>
          <p:nvPr/>
        </p:nvSpPr>
        <p:spPr bwMode="auto">
          <a:xfrm>
            <a:off x="4318840" y="1252365"/>
            <a:ext cx="2057400" cy="971557"/>
          </a:xfrm>
          <a:prstGeom prst="chevron">
            <a:avLst>
              <a:gd name="adj" fmla="val 38005"/>
            </a:avLst>
          </a:prstGeom>
          <a:solidFill>
            <a:srgbClr val="999999"/>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FFFFFF"/>
                </a:solidFill>
              </a:rPr>
              <a:t>Increase Rating Requirements</a:t>
            </a:r>
          </a:p>
        </p:txBody>
      </p:sp>
      <p:sp>
        <p:nvSpPr>
          <p:cNvPr id="24" name="Rectangle 14">
            <a:extLst>
              <a:ext uri="{FF2B5EF4-FFF2-40B4-BE49-F238E27FC236}">
                <a16:creationId xmlns:a16="http://schemas.microsoft.com/office/drawing/2014/main" id="{310FE77A-E421-4806-91B1-2A50268BF225}"/>
              </a:ext>
            </a:extLst>
          </p:cNvPr>
          <p:cNvSpPr>
            <a:spLocks noChangeArrowheads="1"/>
          </p:cNvSpPr>
          <p:nvPr/>
        </p:nvSpPr>
        <p:spPr bwMode="auto">
          <a:xfrm>
            <a:off x="616900" y="992839"/>
            <a:ext cx="704185" cy="236195"/>
          </a:xfrm>
          <a:prstGeom prst="rect">
            <a:avLst/>
          </a:prstGeom>
          <a:noFill/>
          <a:ln w="6350">
            <a:noFill/>
            <a:miter lim="800000"/>
            <a:headEnd/>
            <a:tailEnd/>
          </a:ln>
        </p:spPr>
        <p:txBody>
          <a:bodyPr wrap="none" lIns="34272" rIns="34272"/>
          <a:lstStyle/>
          <a:p>
            <a:pPr eaLnBrk="0" fontAlgn="base" hangingPunct="0">
              <a:lnSpc>
                <a:spcPct val="90000"/>
              </a:lnSpc>
              <a:spcBef>
                <a:spcPct val="0"/>
              </a:spcBef>
              <a:spcAft>
                <a:spcPct val="0"/>
              </a:spcAft>
            </a:pPr>
            <a:r>
              <a:rPr lang="en-US" sz="974" b="1" dirty="0">
                <a:solidFill>
                  <a:schemeClr val="bg1"/>
                </a:solidFill>
              </a:rPr>
              <a:t>Step 1</a:t>
            </a:r>
          </a:p>
        </p:txBody>
      </p:sp>
      <p:sp>
        <p:nvSpPr>
          <p:cNvPr id="25" name="AutoShape 13">
            <a:extLst>
              <a:ext uri="{FF2B5EF4-FFF2-40B4-BE49-F238E27FC236}">
                <a16:creationId xmlns:a16="http://schemas.microsoft.com/office/drawing/2014/main" id="{F1E6AA50-EF3B-4668-BB01-0731D2A064D8}"/>
              </a:ext>
            </a:extLst>
          </p:cNvPr>
          <p:cNvSpPr>
            <a:spLocks noChangeArrowheads="1"/>
          </p:cNvSpPr>
          <p:nvPr/>
        </p:nvSpPr>
        <p:spPr bwMode="auto">
          <a:xfrm>
            <a:off x="687497" y="1260713"/>
            <a:ext cx="2057400" cy="971557"/>
          </a:xfrm>
          <a:prstGeom prst="homePlate">
            <a:avLst>
              <a:gd name="adj" fmla="val 37761"/>
            </a:avLst>
          </a:prstGeom>
          <a:solidFill>
            <a:srgbClr val="CCCCCC"/>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t>Publish Data set as Bronze </a:t>
            </a:r>
          </a:p>
        </p:txBody>
      </p:sp>
      <p:sp>
        <p:nvSpPr>
          <p:cNvPr id="26" name="AutoShape 12">
            <a:extLst>
              <a:ext uri="{FF2B5EF4-FFF2-40B4-BE49-F238E27FC236}">
                <a16:creationId xmlns:a16="http://schemas.microsoft.com/office/drawing/2014/main" id="{4CA30A04-C3D5-476D-B91E-BE35AF4A3416}"/>
              </a:ext>
            </a:extLst>
          </p:cNvPr>
          <p:cNvSpPr>
            <a:spLocks noChangeArrowheads="1"/>
          </p:cNvSpPr>
          <p:nvPr/>
        </p:nvSpPr>
        <p:spPr bwMode="auto">
          <a:xfrm>
            <a:off x="2507931" y="1244017"/>
            <a:ext cx="2057400" cy="971557"/>
          </a:xfrm>
          <a:prstGeom prst="chevron">
            <a:avLst>
              <a:gd name="adj" fmla="val 38005"/>
            </a:avLst>
          </a:prstGeom>
          <a:solidFill>
            <a:srgbClr val="999999"/>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FFFFFF"/>
                </a:solidFill>
              </a:rPr>
              <a:t>Increase Rating Requirements</a:t>
            </a:r>
          </a:p>
        </p:txBody>
      </p:sp>
      <p:sp>
        <p:nvSpPr>
          <p:cNvPr id="27" name="AutoShape 11">
            <a:extLst>
              <a:ext uri="{FF2B5EF4-FFF2-40B4-BE49-F238E27FC236}">
                <a16:creationId xmlns:a16="http://schemas.microsoft.com/office/drawing/2014/main" id="{347E4DA7-9416-4BEF-83C9-2973203166EA}"/>
              </a:ext>
            </a:extLst>
          </p:cNvPr>
          <p:cNvSpPr>
            <a:spLocks noChangeArrowheads="1"/>
          </p:cNvSpPr>
          <p:nvPr/>
        </p:nvSpPr>
        <p:spPr bwMode="auto">
          <a:xfrm>
            <a:off x="7864458" y="1252785"/>
            <a:ext cx="2057400" cy="971137"/>
          </a:xfrm>
          <a:prstGeom prst="chevron">
            <a:avLst>
              <a:gd name="adj" fmla="val 38000"/>
            </a:avLst>
          </a:prstGeom>
          <a:solidFill>
            <a:srgbClr val="646464"/>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FFFFFF"/>
                </a:solidFill>
              </a:rPr>
              <a:t>Plan the Increase of </a:t>
            </a:r>
            <a:br>
              <a:rPr lang="en-US" sz="1200" dirty="0">
                <a:solidFill>
                  <a:srgbClr val="FFFFFF"/>
                </a:solidFill>
              </a:rPr>
            </a:br>
            <a:r>
              <a:rPr lang="en-US" sz="1200" dirty="0">
                <a:solidFill>
                  <a:srgbClr val="FFFFFF"/>
                </a:solidFill>
              </a:rPr>
              <a:t>Rating / Scope</a:t>
            </a:r>
          </a:p>
        </p:txBody>
      </p:sp>
      <p:sp>
        <p:nvSpPr>
          <p:cNvPr id="29" name="AutoShape 12">
            <a:extLst>
              <a:ext uri="{FF2B5EF4-FFF2-40B4-BE49-F238E27FC236}">
                <a16:creationId xmlns:a16="http://schemas.microsoft.com/office/drawing/2014/main" id="{F56CC874-58D4-4BF4-885D-FE0D0C80501D}"/>
              </a:ext>
            </a:extLst>
          </p:cNvPr>
          <p:cNvSpPr>
            <a:spLocks noChangeArrowheads="1"/>
          </p:cNvSpPr>
          <p:nvPr/>
        </p:nvSpPr>
        <p:spPr bwMode="auto">
          <a:xfrm>
            <a:off x="4271289" y="1256003"/>
            <a:ext cx="2057400" cy="971557"/>
          </a:xfrm>
          <a:prstGeom prst="chevron">
            <a:avLst>
              <a:gd name="adj" fmla="val 38005"/>
            </a:avLst>
          </a:prstGeom>
          <a:solidFill>
            <a:srgbClr val="999999"/>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FFFFFF"/>
                </a:solidFill>
              </a:rPr>
              <a:t>Data Processing</a:t>
            </a:r>
          </a:p>
        </p:txBody>
      </p:sp>
      <p:sp>
        <p:nvSpPr>
          <p:cNvPr id="30" name="AutoShape 13">
            <a:extLst>
              <a:ext uri="{FF2B5EF4-FFF2-40B4-BE49-F238E27FC236}">
                <a16:creationId xmlns:a16="http://schemas.microsoft.com/office/drawing/2014/main" id="{D596F382-0CE6-4FBE-846F-F6CDB6C83A90}"/>
              </a:ext>
            </a:extLst>
          </p:cNvPr>
          <p:cNvSpPr>
            <a:spLocks noChangeArrowheads="1"/>
          </p:cNvSpPr>
          <p:nvPr/>
        </p:nvSpPr>
        <p:spPr bwMode="auto">
          <a:xfrm>
            <a:off x="630469" y="1264351"/>
            <a:ext cx="2057400" cy="971557"/>
          </a:xfrm>
          <a:prstGeom prst="homePlate">
            <a:avLst>
              <a:gd name="adj" fmla="val 37761"/>
            </a:avLst>
          </a:prstGeom>
          <a:solidFill>
            <a:srgbClr val="CCCCCC"/>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t>Data Requirement Gathering</a:t>
            </a:r>
          </a:p>
        </p:txBody>
      </p:sp>
      <p:sp>
        <p:nvSpPr>
          <p:cNvPr id="31" name="AutoShape 12">
            <a:extLst>
              <a:ext uri="{FF2B5EF4-FFF2-40B4-BE49-F238E27FC236}">
                <a16:creationId xmlns:a16="http://schemas.microsoft.com/office/drawing/2014/main" id="{512621F5-FF9D-4DF3-8DEF-604B7D522B38}"/>
              </a:ext>
            </a:extLst>
          </p:cNvPr>
          <p:cNvSpPr>
            <a:spLocks noChangeArrowheads="1"/>
          </p:cNvSpPr>
          <p:nvPr/>
        </p:nvSpPr>
        <p:spPr bwMode="auto">
          <a:xfrm>
            <a:off x="2450879" y="1247655"/>
            <a:ext cx="2057400" cy="971557"/>
          </a:xfrm>
          <a:prstGeom prst="chevron">
            <a:avLst>
              <a:gd name="adj" fmla="val 38005"/>
            </a:avLst>
          </a:prstGeom>
          <a:solidFill>
            <a:srgbClr val="999999"/>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FFFFFF"/>
                </a:solidFill>
              </a:rPr>
              <a:t>Data Collection</a:t>
            </a:r>
          </a:p>
        </p:txBody>
      </p:sp>
      <p:sp>
        <p:nvSpPr>
          <p:cNvPr id="32" name="AutoShape 11">
            <a:extLst>
              <a:ext uri="{FF2B5EF4-FFF2-40B4-BE49-F238E27FC236}">
                <a16:creationId xmlns:a16="http://schemas.microsoft.com/office/drawing/2014/main" id="{DC407341-4BB9-4315-96BF-C828EBC8EDAD}"/>
              </a:ext>
            </a:extLst>
          </p:cNvPr>
          <p:cNvSpPr>
            <a:spLocks noChangeArrowheads="1"/>
          </p:cNvSpPr>
          <p:nvPr/>
        </p:nvSpPr>
        <p:spPr bwMode="auto">
          <a:xfrm>
            <a:off x="7864484" y="1256423"/>
            <a:ext cx="2057400" cy="971137"/>
          </a:xfrm>
          <a:prstGeom prst="chevron">
            <a:avLst>
              <a:gd name="adj" fmla="val 38000"/>
            </a:avLst>
          </a:prstGeom>
          <a:solidFill>
            <a:srgbClr val="646464"/>
          </a:solidFill>
          <a:ln w="6350">
            <a:noFill/>
            <a:miter lim="800000"/>
            <a:headEnd/>
            <a:tailEnd/>
          </a:ln>
        </p:spPr>
        <p:txBody>
          <a:bodyPr lIns="34272" rIns="34272" anchor="ctr" anchorCtr="1"/>
          <a:lstStyle/>
          <a:p>
            <a:pPr algn="ctr" eaLnBrk="0" fontAlgn="base" hangingPunct="0">
              <a:spcBef>
                <a:spcPct val="0"/>
              </a:spcBef>
              <a:spcAft>
                <a:spcPct val="0"/>
              </a:spcAft>
            </a:pPr>
            <a:r>
              <a:rPr lang="en-US" sz="1200" dirty="0">
                <a:solidFill>
                  <a:srgbClr val="FFFFFF"/>
                </a:solidFill>
              </a:rPr>
              <a:t>Data Interpretation</a:t>
            </a:r>
          </a:p>
        </p:txBody>
      </p:sp>
      <p:sp>
        <p:nvSpPr>
          <p:cNvPr id="33" name="Rectangle 16">
            <a:extLst>
              <a:ext uri="{FF2B5EF4-FFF2-40B4-BE49-F238E27FC236}">
                <a16:creationId xmlns:a16="http://schemas.microsoft.com/office/drawing/2014/main" id="{8B07AC45-BEA4-4E7C-8A09-C4361351B9D3}"/>
              </a:ext>
            </a:extLst>
          </p:cNvPr>
          <p:cNvSpPr>
            <a:spLocks noChangeArrowheads="1"/>
          </p:cNvSpPr>
          <p:nvPr/>
        </p:nvSpPr>
        <p:spPr bwMode="auto">
          <a:xfrm>
            <a:off x="7864458" y="991877"/>
            <a:ext cx="644864" cy="236103"/>
          </a:xfrm>
          <a:prstGeom prst="rect">
            <a:avLst/>
          </a:prstGeom>
          <a:noFill/>
          <a:ln w="6350">
            <a:noFill/>
            <a:miter lim="800000"/>
            <a:headEnd/>
            <a:tailEnd/>
          </a:ln>
        </p:spPr>
        <p:txBody>
          <a:bodyPr wrap="none" lIns="34272" rIns="34272"/>
          <a:lstStyle/>
          <a:p>
            <a:pPr eaLnBrk="0" fontAlgn="base" hangingPunct="0">
              <a:lnSpc>
                <a:spcPct val="90000"/>
              </a:lnSpc>
              <a:spcBef>
                <a:spcPct val="0"/>
              </a:spcBef>
              <a:spcAft>
                <a:spcPct val="0"/>
              </a:spcAft>
            </a:pPr>
            <a:r>
              <a:rPr lang="en-US" sz="974" b="1" dirty="0">
                <a:solidFill>
                  <a:schemeClr val="bg1"/>
                </a:solidFill>
              </a:rPr>
              <a:t>Step 5</a:t>
            </a:r>
          </a:p>
        </p:txBody>
      </p:sp>
      <p:sp>
        <p:nvSpPr>
          <p:cNvPr id="34" name="Rectangle 16">
            <a:extLst>
              <a:ext uri="{FF2B5EF4-FFF2-40B4-BE49-F238E27FC236}">
                <a16:creationId xmlns:a16="http://schemas.microsoft.com/office/drawing/2014/main" id="{5BBF8EF0-E911-4B68-9575-363B61EB5A27}"/>
              </a:ext>
            </a:extLst>
          </p:cNvPr>
          <p:cNvSpPr>
            <a:spLocks noChangeArrowheads="1"/>
          </p:cNvSpPr>
          <p:nvPr/>
        </p:nvSpPr>
        <p:spPr bwMode="auto">
          <a:xfrm>
            <a:off x="9634383" y="971311"/>
            <a:ext cx="644864" cy="236103"/>
          </a:xfrm>
          <a:prstGeom prst="rect">
            <a:avLst/>
          </a:prstGeom>
          <a:noFill/>
          <a:ln w="6350">
            <a:noFill/>
            <a:miter lim="800000"/>
            <a:headEnd/>
            <a:tailEnd/>
          </a:ln>
        </p:spPr>
        <p:txBody>
          <a:bodyPr wrap="none" lIns="34272" rIns="34272"/>
          <a:lstStyle/>
          <a:p>
            <a:pPr eaLnBrk="0" fontAlgn="base" hangingPunct="0">
              <a:lnSpc>
                <a:spcPct val="90000"/>
              </a:lnSpc>
              <a:spcBef>
                <a:spcPct val="0"/>
              </a:spcBef>
              <a:spcAft>
                <a:spcPct val="0"/>
              </a:spcAft>
            </a:pPr>
            <a:r>
              <a:rPr lang="en-US" sz="974" b="1" dirty="0">
                <a:solidFill>
                  <a:schemeClr val="bg1"/>
                </a:solidFill>
              </a:rPr>
              <a:t>Step 6</a:t>
            </a:r>
          </a:p>
        </p:txBody>
      </p:sp>
      <p:sp>
        <p:nvSpPr>
          <p:cNvPr id="35" name="Rectangle 34">
            <a:extLst>
              <a:ext uri="{FF2B5EF4-FFF2-40B4-BE49-F238E27FC236}">
                <a16:creationId xmlns:a16="http://schemas.microsoft.com/office/drawing/2014/main" id="{E8E39058-22DD-4EFA-8806-7C5A9961844C}"/>
              </a:ext>
            </a:extLst>
          </p:cNvPr>
          <p:cNvSpPr>
            <a:spLocks/>
          </p:cNvSpPr>
          <p:nvPr/>
        </p:nvSpPr>
        <p:spPr>
          <a:xfrm>
            <a:off x="630469" y="2457451"/>
            <a:ext cx="1750781" cy="2905124"/>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Define your scope</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Define straightforward questions, answers to which you need to make a decision</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Define measurement parameters</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Define your unit of measurement. e.g. Time, Currency, etc.</a:t>
            </a:r>
            <a:endParaRPr lang="en-IN" sz="1100" b="1" dirty="0">
              <a:solidFill>
                <a:schemeClr val="bg1"/>
              </a:solidFill>
            </a:endParaRPr>
          </a:p>
        </p:txBody>
      </p:sp>
      <p:sp>
        <p:nvSpPr>
          <p:cNvPr id="36" name="Rectangle 35">
            <a:extLst>
              <a:ext uri="{FF2B5EF4-FFF2-40B4-BE49-F238E27FC236}">
                <a16:creationId xmlns:a16="http://schemas.microsoft.com/office/drawing/2014/main" id="{2AD3ED9D-B31D-444E-81CF-4BC35F623F4E}"/>
              </a:ext>
            </a:extLst>
          </p:cNvPr>
          <p:cNvSpPr>
            <a:spLocks/>
          </p:cNvSpPr>
          <p:nvPr/>
        </p:nvSpPr>
        <p:spPr>
          <a:xfrm>
            <a:off x="2520508" y="2457451"/>
            <a:ext cx="1750781" cy="2905124"/>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Gather data based on measurement parameters</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Collect data from different sources</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Keep a log of the collection date and source of data</a:t>
            </a:r>
            <a:endParaRPr lang="en-IN" sz="1100" b="1" dirty="0">
              <a:solidFill>
                <a:schemeClr val="bg1"/>
              </a:solidFill>
            </a:endParaRPr>
          </a:p>
        </p:txBody>
      </p:sp>
      <p:sp>
        <p:nvSpPr>
          <p:cNvPr id="37" name="Rectangle 36">
            <a:extLst>
              <a:ext uri="{FF2B5EF4-FFF2-40B4-BE49-F238E27FC236}">
                <a16:creationId xmlns:a16="http://schemas.microsoft.com/office/drawing/2014/main" id="{B3A4C302-7940-419D-8BDD-6B05EC819DC2}"/>
              </a:ext>
            </a:extLst>
          </p:cNvPr>
          <p:cNvSpPr>
            <a:spLocks/>
          </p:cNvSpPr>
          <p:nvPr/>
        </p:nvSpPr>
        <p:spPr>
          <a:xfrm>
            <a:off x="4410547" y="2457451"/>
            <a:ext cx="1750781" cy="2905124"/>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Organize your data to make sure to add side notes.</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Validate data with reliable sources</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Convert data as per the scale of measurement defined in step 1.</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Data cleaning is done at this stage to improve the quality of data.</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Exclude irrelevant data</a:t>
            </a:r>
          </a:p>
        </p:txBody>
      </p:sp>
      <p:sp>
        <p:nvSpPr>
          <p:cNvPr id="38" name="Rectangle 37">
            <a:extLst>
              <a:ext uri="{FF2B5EF4-FFF2-40B4-BE49-F238E27FC236}">
                <a16:creationId xmlns:a16="http://schemas.microsoft.com/office/drawing/2014/main" id="{F87EAEF1-0935-47FB-888E-A7A1690D48F8}"/>
              </a:ext>
            </a:extLst>
          </p:cNvPr>
          <p:cNvSpPr>
            <a:spLocks/>
          </p:cNvSpPr>
          <p:nvPr/>
        </p:nvSpPr>
        <p:spPr>
          <a:xfrm>
            <a:off x="6300586" y="2457451"/>
            <a:ext cx="1750781" cy="2905124"/>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Perform sorting, plotting, and identifying correlations in data</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You may need to modify your question, redefine parameters, and reorganize your data as you manipulate the data.</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Use data analysis tools and software to help you derive conclusions based on requirements.</a:t>
            </a:r>
          </a:p>
        </p:txBody>
      </p:sp>
      <p:sp>
        <p:nvSpPr>
          <p:cNvPr id="39" name="Rectangle 38">
            <a:extLst>
              <a:ext uri="{FF2B5EF4-FFF2-40B4-BE49-F238E27FC236}">
                <a16:creationId xmlns:a16="http://schemas.microsoft.com/office/drawing/2014/main" id="{45D328C7-3916-4A42-AFEE-2E3C664CBF18}"/>
              </a:ext>
            </a:extLst>
          </p:cNvPr>
          <p:cNvSpPr>
            <a:spLocks/>
          </p:cNvSpPr>
          <p:nvPr/>
        </p:nvSpPr>
        <p:spPr>
          <a:xfrm>
            <a:off x="8186890" y="2457451"/>
            <a:ext cx="1750781" cy="2905124"/>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Review if the result answers your initial questions</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Review if you have considered all parameters for making the decision</a:t>
            </a:r>
          </a:p>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Review if there is any hindering factor to implementing the decision</a:t>
            </a:r>
          </a:p>
        </p:txBody>
      </p:sp>
      <p:sp>
        <p:nvSpPr>
          <p:cNvPr id="40" name="Rectangle 39">
            <a:extLst>
              <a:ext uri="{FF2B5EF4-FFF2-40B4-BE49-F238E27FC236}">
                <a16:creationId xmlns:a16="http://schemas.microsoft.com/office/drawing/2014/main" id="{3D45CD3C-A78A-4643-9F4F-7BF63A37AC8F}"/>
              </a:ext>
            </a:extLst>
          </p:cNvPr>
          <p:cNvSpPr>
            <a:spLocks/>
          </p:cNvSpPr>
          <p:nvPr/>
        </p:nvSpPr>
        <p:spPr>
          <a:xfrm>
            <a:off x="10078463" y="2457451"/>
            <a:ext cx="1750781" cy="2905124"/>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chemeClr val="bg1"/>
                </a:solidFill>
              </a:rPr>
              <a:t>Choose data visualization techniques to communicate the message better. These visualization techniques may be charts, graphs, color coding, and more.</a:t>
            </a:r>
          </a:p>
        </p:txBody>
      </p:sp>
      <p:sp>
        <p:nvSpPr>
          <p:cNvPr id="41" name="Rectangle 40">
            <a:extLst>
              <a:ext uri="{FF2B5EF4-FFF2-40B4-BE49-F238E27FC236}">
                <a16:creationId xmlns:a16="http://schemas.microsoft.com/office/drawing/2014/main" id="{8C89ECB9-4444-43DB-A011-98617E1A6AE4}"/>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42" name="Picture 41" descr="A picture containing logo&#10;&#10;Description automatically generated">
            <a:extLst>
              <a:ext uri="{FF2B5EF4-FFF2-40B4-BE49-F238E27FC236}">
                <a16:creationId xmlns:a16="http://schemas.microsoft.com/office/drawing/2014/main" id="{C8BD8935-9892-4EBD-8DBB-303C8E2ACCE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3523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 standing in a pile of garbage&#10;&#10;Description automatically generated with low confidence">
            <a:extLst>
              <a:ext uri="{FF2B5EF4-FFF2-40B4-BE49-F238E27FC236}">
                <a16:creationId xmlns:a16="http://schemas.microsoft.com/office/drawing/2014/main" id="{C7597598-DC75-4C10-A47F-5B144F63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4">
            <a:extLst>
              <a:ext uri="{FF2B5EF4-FFF2-40B4-BE49-F238E27FC236}">
                <a16:creationId xmlns:a16="http://schemas.microsoft.com/office/drawing/2014/main" id="{4A65025B-55F2-4A41-9B95-87336288E986}"/>
              </a:ext>
            </a:extLst>
          </p:cNvPr>
          <p:cNvSpPr>
            <a:spLocks/>
          </p:cNvSpPr>
          <p:nvPr/>
        </p:nvSpPr>
        <p:spPr>
          <a:xfrm>
            <a:off x="0" y="1785"/>
            <a:ext cx="12192000" cy="6854430"/>
          </a:xfrm>
          <a:prstGeom prst="rect">
            <a:avLst/>
          </a:prstGeom>
          <a:solidFill>
            <a:schemeClr val="tx1">
              <a:alpha val="51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6" name="Rectangle 5">
            <a:extLst>
              <a:ext uri="{FF2B5EF4-FFF2-40B4-BE49-F238E27FC236}">
                <a16:creationId xmlns:a16="http://schemas.microsoft.com/office/drawing/2014/main" id="{A1BF0D39-CA3E-4F7D-BA88-220FA4F72B53}"/>
              </a:ext>
            </a:extLst>
          </p:cNvPr>
          <p:cNvSpPr>
            <a:spLocks/>
          </p:cNvSpPr>
          <p:nvPr/>
        </p:nvSpPr>
        <p:spPr>
          <a:xfrm>
            <a:off x="7638247" y="1785"/>
            <a:ext cx="4553753" cy="6854430"/>
          </a:xfrm>
          <a:prstGeom prst="rect">
            <a:avLst/>
          </a:prstGeom>
          <a:solidFill>
            <a:schemeClr val="tx1">
              <a:alpha val="93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7" name="Slide Number Placeholder 13">
            <a:extLst>
              <a:ext uri="{FF2B5EF4-FFF2-40B4-BE49-F238E27FC236}">
                <a16:creationId xmlns:a16="http://schemas.microsoft.com/office/drawing/2014/main" id="{1EDA6EB7-5EED-4279-8444-380A469D1F88}"/>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12</a:t>
            </a:fld>
            <a:endParaRPr sz="800" dirty="0">
              <a:solidFill>
                <a:prstClr val="white"/>
              </a:solidFill>
              <a:latin typeface="EYInterstate" panose="02000503020000020004" pitchFamily="2" charset="0"/>
            </a:endParaRPr>
          </a:p>
        </p:txBody>
      </p:sp>
      <p:sp>
        <p:nvSpPr>
          <p:cNvPr id="8" name="Title 6">
            <a:extLst>
              <a:ext uri="{FF2B5EF4-FFF2-40B4-BE49-F238E27FC236}">
                <a16:creationId xmlns:a16="http://schemas.microsoft.com/office/drawing/2014/main" id="{F2493150-6014-45EA-9885-F0F80E642EC7}"/>
              </a:ext>
            </a:extLst>
          </p:cNvPr>
          <p:cNvSpPr txBox="1">
            <a:spLocks/>
          </p:cNvSpPr>
          <p:nvPr/>
        </p:nvSpPr>
        <p:spPr>
          <a:xfrm>
            <a:off x="7906921" y="3135867"/>
            <a:ext cx="3677384" cy="1098378"/>
          </a:xfrm>
          <a:prstGeom prst="rect">
            <a:avLst/>
          </a:prstGeom>
        </p:spPr>
        <p:txBody>
          <a:bodyPr vert="horz" wrap="square" lIns="0" tIns="0" rIns="0" bIns="0" rtlCol="0" anchor="b" anchorCtr="0">
            <a:sp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pPr defTabSz="913943"/>
            <a:r>
              <a:rPr lang="en-IN" sz="2799" dirty="0">
                <a:solidFill>
                  <a:prstClr val="white"/>
                </a:solidFill>
                <a:latin typeface="EYInterstate" panose="02000503020000020004" pitchFamily="2" charset="0"/>
              </a:rPr>
              <a:t>Improving Social Impact through Data Analysis </a:t>
            </a:r>
          </a:p>
        </p:txBody>
      </p:sp>
      <p:sp>
        <p:nvSpPr>
          <p:cNvPr id="9" name="Rectangle 8">
            <a:extLst>
              <a:ext uri="{FF2B5EF4-FFF2-40B4-BE49-F238E27FC236}">
                <a16:creationId xmlns:a16="http://schemas.microsoft.com/office/drawing/2014/main" id="{24D83B4A-3943-401E-9DBD-B87808857405}"/>
              </a:ext>
            </a:extLst>
          </p:cNvPr>
          <p:cNvSpPr>
            <a:spLocks/>
          </p:cNvSpPr>
          <p:nvPr/>
        </p:nvSpPr>
        <p:spPr>
          <a:xfrm>
            <a:off x="7906921" y="4330231"/>
            <a:ext cx="736534" cy="45695"/>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grpSp>
        <p:nvGrpSpPr>
          <p:cNvPr id="10" name="Group 4">
            <a:extLst>
              <a:ext uri="{FF2B5EF4-FFF2-40B4-BE49-F238E27FC236}">
                <a16:creationId xmlns:a16="http://schemas.microsoft.com/office/drawing/2014/main" id="{18A59EE3-FDBE-46C4-8892-2086F04A8F54}"/>
              </a:ext>
            </a:extLst>
          </p:cNvPr>
          <p:cNvGrpSpPr>
            <a:grpSpLocks noChangeAspect="1"/>
          </p:cNvGrpSpPr>
          <p:nvPr/>
        </p:nvGrpSpPr>
        <p:grpSpPr bwMode="auto">
          <a:xfrm>
            <a:off x="11281250" y="6354826"/>
            <a:ext cx="303055" cy="310988"/>
            <a:chOff x="7110" y="4004"/>
            <a:chExt cx="191" cy="196"/>
          </a:xfrm>
        </p:grpSpPr>
        <p:sp>
          <p:nvSpPr>
            <p:cNvPr id="11" name="Freeform 5">
              <a:extLst>
                <a:ext uri="{FF2B5EF4-FFF2-40B4-BE49-F238E27FC236}">
                  <a16:creationId xmlns:a16="http://schemas.microsoft.com/office/drawing/2014/main" id="{0AC04E3F-7A15-4FDF-A1B6-F26AEA4E7BE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2" name="Freeform 6">
              <a:extLst>
                <a:ext uri="{FF2B5EF4-FFF2-40B4-BE49-F238E27FC236}">
                  <a16:creationId xmlns:a16="http://schemas.microsoft.com/office/drawing/2014/main" id="{813DE620-4EEA-4904-A1CB-E33C73B121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3" name="Freeform 7">
              <a:extLst>
                <a:ext uri="{FF2B5EF4-FFF2-40B4-BE49-F238E27FC236}">
                  <a16:creationId xmlns:a16="http://schemas.microsoft.com/office/drawing/2014/main" id="{D64030F1-653A-47CB-A368-64E977D25C6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grpSp>
      <p:sp>
        <p:nvSpPr>
          <p:cNvPr id="14" name="Footer Placeholder 11">
            <a:extLst>
              <a:ext uri="{FF2B5EF4-FFF2-40B4-BE49-F238E27FC236}">
                <a16:creationId xmlns:a16="http://schemas.microsoft.com/office/drawing/2014/main" id="{4BDB58B6-E146-429D-B5CC-DD9D5DDF4546}"/>
              </a:ext>
            </a:extLst>
          </p:cNvPr>
          <p:cNvSpPr txBox="1">
            <a:spLocks/>
          </p:cNvSpPr>
          <p:nvPr/>
        </p:nvSpPr>
        <p:spPr>
          <a:xfrm>
            <a:off x="4553754" y="6469661"/>
            <a:ext cx="3085296" cy="12311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15" name="Rectangle 14">
            <a:extLst>
              <a:ext uri="{FF2B5EF4-FFF2-40B4-BE49-F238E27FC236}">
                <a16:creationId xmlns:a16="http://schemas.microsoft.com/office/drawing/2014/main" id="{D6E5AA9C-D026-4F9F-9AF7-FFCE84279267}"/>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6" name="Picture 15" descr="A picture containing logo&#10;&#10;Description automatically generated">
            <a:extLst>
              <a:ext uri="{FF2B5EF4-FFF2-40B4-BE49-F238E27FC236}">
                <a16:creationId xmlns:a16="http://schemas.microsoft.com/office/drawing/2014/main" id="{7978C294-3759-49A8-AEF8-17168D7CB88B}"/>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278356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6056-9DFC-4396-87EA-60CC1517BFC4}"/>
              </a:ext>
            </a:extLst>
          </p:cNvPr>
          <p:cNvSpPr>
            <a:spLocks noGrp="1"/>
          </p:cNvSpPr>
          <p:nvPr>
            <p:ph type="title"/>
          </p:nvPr>
        </p:nvSpPr>
        <p:spPr/>
        <p:txBody>
          <a:bodyPr/>
          <a:lstStyle/>
          <a:p>
            <a:r>
              <a:rPr lang="en-US" dirty="0">
                <a:latin typeface="EYInterstate" panose="02000503020000020004" pitchFamily="2" charset="0"/>
              </a:rPr>
              <a:t>Why Data matter for Social Inclusion</a:t>
            </a:r>
          </a:p>
        </p:txBody>
      </p:sp>
      <p:sp>
        <p:nvSpPr>
          <p:cNvPr id="4" name="Footer Placeholder 3">
            <a:extLst>
              <a:ext uri="{FF2B5EF4-FFF2-40B4-BE49-F238E27FC236}">
                <a16:creationId xmlns:a16="http://schemas.microsoft.com/office/drawing/2014/main" id="{CD7B6529-BD97-46BB-804F-367BF3FE57D9}"/>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9CD72E7F-44F1-4513-B8E4-93D0A70BCD48}"/>
              </a:ext>
            </a:extLst>
          </p:cNvPr>
          <p:cNvSpPr>
            <a:spLocks noGrp="1"/>
          </p:cNvSpPr>
          <p:nvPr>
            <p:ph type="sldNum" sz="quarter" idx="12"/>
          </p:nvPr>
        </p:nvSpPr>
        <p:spPr/>
        <p:txBody>
          <a:bodyPr/>
          <a:lstStyle/>
          <a:p>
            <a:r>
              <a:rPr lang="en-GB"/>
              <a:t>Page </a:t>
            </a:r>
            <a:fld id="{F1BC30E3-FFE5-4B91-AA19-87A149EBB9EE}" type="slidenum">
              <a:rPr smtClean="0"/>
              <a:pPr/>
              <a:t>13</a:t>
            </a:fld>
            <a:endParaRPr dirty="0"/>
          </a:p>
        </p:txBody>
      </p:sp>
      <p:pic>
        <p:nvPicPr>
          <p:cNvPr id="7" name="Picture 6" descr="Timeline&#10;&#10;Description automatically generated">
            <a:extLst>
              <a:ext uri="{FF2B5EF4-FFF2-40B4-BE49-F238E27FC236}">
                <a16:creationId xmlns:a16="http://schemas.microsoft.com/office/drawing/2014/main" id="{20D25B0A-CF73-45AA-A7B3-CFFF5C280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070002"/>
            <a:ext cx="5816899" cy="3822896"/>
          </a:xfrm>
          <a:prstGeom prst="rect">
            <a:avLst/>
          </a:prstGeom>
        </p:spPr>
      </p:pic>
      <p:sp>
        <p:nvSpPr>
          <p:cNvPr id="8" name="Rectangle 7">
            <a:extLst>
              <a:ext uri="{FF2B5EF4-FFF2-40B4-BE49-F238E27FC236}">
                <a16:creationId xmlns:a16="http://schemas.microsoft.com/office/drawing/2014/main" id="{72CE9502-BE00-4AB1-BE4F-42A8C2DAC436}"/>
              </a:ext>
            </a:extLst>
          </p:cNvPr>
          <p:cNvSpPr>
            <a:spLocks/>
          </p:cNvSpPr>
          <p:nvPr/>
        </p:nvSpPr>
        <p:spPr>
          <a:xfrm>
            <a:off x="609601" y="815247"/>
            <a:ext cx="11239182" cy="1004028"/>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buClr>
                <a:schemeClr val="accent2"/>
              </a:buClr>
              <a:buSzPct val="70000"/>
            </a:pPr>
            <a:r>
              <a:rPr lang="en-US" sz="1400" b="1" dirty="0">
                <a:solidFill>
                  <a:schemeClr val="bg1"/>
                </a:solidFill>
              </a:rPr>
              <a:t>Greater access to and use of data aids the development of strategies and formulation policies that address social inclusion. The role of policy, therefore, in mediating the interaction between data availability and social inclusion cannot be undermined. As shown in Figure 1, </a:t>
            </a:r>
            <a:r>
              <a:rPr lang="en-US" sz="1400" b="1" dirty="0">
                <a:solidFill>
                  <a:srgbClr val="FFE600"/>
                </a:solidFill>
              </a:rPr>
              <a:t>data-driven policies constitute a critical pillar for achieving high social inclusion</a:t>
            </a:r>
            <a:r>
              <a:rPr lang="en-US" sz="1400" b="1" dirty="0">
                <a:solidFill>
                  <a:schemeClr val="bg1"/>
                </a:solidFill>
              </a:rPr>
              <a:t>. The figure depicts the positive relationship between data availability and the level of social inclusion.</a:t>
            </a:r>
            <a:endParaRPr lang="en-IN" sz="1400" b="1" dirty="0">
              <a:solidFill>
                <a:schemeClr val="bg1"/>
              </a:solidFill>
            </a:endParaRPr>
          </a:p>
        </p:txBody>
      </p:sp>
      <p:sp>
        <p:nvSpPr>
          <p:cNvPr id="10" name="Rectangle 9">
            <a:extLst>
              <a:ext uri="{FF2B5EF4-FFF2-40B4-BE49-F238E27FC236}">
                <a16:creationId xmlns:a16="http://schemas.microsoft.com/office/drawing/2014/main" id="{3B780488-CE2F-49E0-BF0F-C9402D6549A8}"/>
              </a:ext>
            </a:extLst>
          </p:cNvPr>
          <p:cNvSpPr>
            <a:spLocks/>
          </p:cNvSpPr>
          <p:nvPr/>
        </p:nvSpPr>
        <p:spPr>
          <a:xfrm>
            <a:off x="7191374" y="4195423"/>
            <a:ext cx="4657408" cy="1004028"/>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rgbClr val="FFE600"/>
                </a:solidFill>
              </a:rPr>
              <a:t>Quadrant C</a:t>
            </a:r>
            <a:r>
              <a:rPr lang="en-US" sz="1100" b="1" dirty="0">
                <a:solidFill>
                  <a:schemeClr val="bg1"/>
                </a:solidFill>
              </a:rPr>
              <a:t>: </a:t>
            </a:r>
            <a:r>
              <a:rPr lang="en-US" sz="1100" dirty="0">
                <a:solidFill>
                  <a:schemeClr val="bg1"/>
                </a:solidFill>
              </a:rPr>
              <a:t>It explains the policy hazard or data redundancy region, where adequate social data exists, but social inclusion remains “low.” This reflects total neglect of data in formulating social inclusion policies. Here, there are low data-driven social inclusion strategies.</a:t>
            </a:r>
          </a:p>
        </p:txBody>
      </p:sp>
      <p:sp>
        <p:nvSpPr>
          <p:cNvPr id="11" name="Rectangle 10">
            <a:extLst>
              <a:ext uri="{FF2B5EF4-FFF2-40B4-BE49-F238E27FC236}">
                <a16:creationId xmlns:a16="http://schemas.microsoft.com/office/drawing/2014/main" id="{22B00161-F916-4934-903F-93B4930D297C}"/>
              </a:ext>
            </a:extLst>
          </p:cNvPr>
          <p:cNvSpPr>
            <a:spLocks/>
          </p:cNvSpPr>
          <p:nvPr/>
        </p:nvSpPr>
        <p:spPr>
          <a:xfrm>
            <a:off x="7191375" y="3074290"/>
            <a:ext cx="4657407" cy="1004028"/>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rgbClr val="FFE600"/>
                </a:solidFill>
              </a:rPr>
              <a:t>Quadrant B</a:t>
            </a:r>
            <a:r>
              <a:rPr lang="en-US" sz="1100" b="1" dirty="0">
                <a:solidFill>
                  <a:schemeClr val="bg1"/>
                </a:solidFill>
              </a:rPr>
              <a:t>: </a:t>
            </a:r>
            <a:r>
              <a:rPr lang="en-US" sz="1100" dirty="0">
                <a:solidFill>
                  <a:schemeClr val="bg1"/>
                </a:solidFill>
              </a:rPr>
              <a:t>The quadrant explains the high maturity level/sophistication region, where there is a high level of social indicators (data) that influences a high level of social inclusion as leveraged by the effective policy. In this quadrant, it is assumed that data is used and considered in the policy-making process.</a:t>
            </a:r>
          </a:p>
        </p:txBody>
      </p:sp>
      <p:sp>
        <p:nvSpPr>
          <p:cNvPr id="12" name="Rectangle 11">
            <a:extLst>
              <a:ext uri="{FF2B5EF4-FFF2-40B4-BE49-F238E27FC236}">
                <a16:creationId xmlns:a16="http://schemas.microsoft.com/office/drawing/2014/main" id="{DDA3E8AC-0E2E-4B16-86F6-A61D0496BCFD}"/>
              </a:ext>
            </a:extLst>
          </p:cNvPr>
          <p:cNvSpPr>
            <a:spLocks/>
          </p:cNvSpPr>
          <p:nvPr/>
        </p:nvSpPr>
        <p:spPr>
          <a:xfrm>
            <a:off x="7191373" y="1953157"/>
            <a:ext cx="4657407" cy="1004028"/>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rgbClr val="FFE600"/>
                </a:solidFill>
              </a:rPr>
              <a:t>Quadrant A</a:t>
            </a:r>
            <a:r>
              <a:rPr lang="en-US" sz="1100" b="1" dirty="0">
                <a:solidFill>
                  <a:schemeClr val="bg1"/>
                </a:solidFill>
              </a:rPr>
              <a:t>: </a:t>
            </a:r>
            <a:r>
              <a:rPr lang="en-US" sz="1100" dirty="0">
                <a:solidFill>
                  <a:schemeClr val="bg1"/>
                </a:solidFill>
              </a:rPr>
              <a:t>This quadrant depicts the low maturity level/pedestrian region, where limited social data preclude social inclusion. In this quadrant, policy-making processes are affected by inadequate social data.</a:t>
            </a:r>
          </a:p>
        </p:txBody>
      </p:sp>
      <p:sp>
        <p:nvSpPr>
          <p:cNvPr id="13" name="Rectangle 12">
            <a:extLst>
              <a:ext uri="{FF2B5EF4-FFF2-40B4-BE49-F238E27FC236}">
                <a16:creationId xmlns:a16="http://schemas.microsoft.com/office/drawing/2014/main" id="{63452053-6FB0-47A3-B278-A1369701FACA}"/>
              </a:ext>
            </a:extLst>
          </p:cNvPr>
          <p:cNvSpPr>
            <a:spLocks/>
          </p:cNvSpPr>
          <p:nvPr/>
        </p:nvSpPr>
        <p:spPr>
          <a:xfrm>
            <a:off x="7191373" y="5316556"/>
            <a:ext cx="4657407" cy="1004028"/>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spcAft>
                <a:spcPts val="600"/>
              </a:spcAft>
              <a:buClr>
                <a:srgbClr val="FFE600"/>
              </a:buClr>
              <a:buSzPct val="70000"/>
              <a:buFont typeface="Arial" panose="020B0604020202020204" pitchFamily="34" charset="0"/>
              <a:buChar char="•"/>
            </a:pPr>
            <a:r>
              <a:rPr lang="en-US" sz="1100" b="1" dirty="0">
                <a:solidFill>
                  <a:srgbClr val="FFE600"/>
                </a:solidFill>
              </a:rPr>
              <a:t>Unattainable Region</a:t>
            </a:r>
            <a:r>
              <a:rPr lang="en-US" sz="1100" dirty="0"/>
              <a:t>: This region buttresses the point that high social inclusion cannot be achieved with limited availability of social data. Here, effective policies cannot be made without adequate data.</a:t>
            </a:r>
            <a:endParaRPr lang="en-US" sz="1100" b="1" dirty="0">
              <a:solidFill>
                <a:schemeClr val="bg1"/>
              </a:solidFill>
            </a:endParaRPr>
          </a:p>
        </p:txBody>
      </p:sp>
      <p:sp>
        <p:nvSpPr>
          <p:cNvPr id="14" name="Rectangle 13">
            <a:extLst>
              <a:ext uri="{FF2B5EF4-FFF2-40B4-BE49-F238E27FC236}">
                <a16:creationId xmlns:a16="http://schemas.microsoft.com/office/drawing/2014/main" id="{20006534-A425-473D-9D9B-7E30238E725F}"/>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5" name="Picture 14" descr="A picture containing logo&#10;&#10;Description automatically generated">
            <a:extLst>
              <a:ext uri="{FF2B5EF4-FFF2-40B4-BE49-F238E27FC236}">
                <a16:creationId xmlns:a16="http://schemas.microsoft.com/office/drawing/2014/main" id="{3ED02540-6320-405E-876A-E2979BB281D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269335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350E01-3789-4E6F-A5D2-D0DA1098D87C}"/>
              </a:ext>
            </a:extLst>
          </p:cNvPr>
          <p:cNvSpPr>
            <a:spLocks noGrp="1"/>
          </p:cNvSpPr>
          <p:nvPr>
            <p:ph type="title"/>
          </p:nvPr>
        </p:nvSpPr>
        <p:spPr>
          <a:xfrm>
            <a:off x="609601" y="294200"/>
            <a:ext cx="10972800" cy="575286"/>
          </a:xfrm>
        </p:spPr>
        <p:txBody>
          <a:bodyPr/>
          <a:lstStyle/>
          <a:p>
            <a:r>
              <a:rPr lang="en-IN" dirty="0">
                <a:latin typeface="EYInterstate" panose="02000503020000020004" pitchFamily="2" charset="0"/>
              </a:rPr>
              <a:t>There is a broad spectrum of potential use cases to unleash the </a:t>
            </a:r>
            <a:br>
              <a:rPr lang="en-IN" dirty="0">
                <a:latin typeface="EYInterstate" panose="02000503020000020004" pitchFamily="2" charset="0"/>
              </a:rPr>
            </a:br>
            <a:r>
              <a:rPr lang="en-IN" dirty="0">
                <a:latin typeface="EYInterstate" panose="02000503020000020004" pitchFamily="2" charset="0"/>
              </a:rPr>
              <a:t>benefits of data analysis across social sectors</a:t>
            </a:r>
          </a:p>
        </p:txBody>
      </p:sp>
      <p:sp>
        <p:nvSpPr>
          <p:cNvPr id="29" name="Rectangle 28">
            <a:extLst>
              <a:ext uri="{FF2B5EF4-FFF2-40B4-BE49-F238E27FC236}">
                <a16:creationId xmlns:a16="http://schemas.microsoft.com/office/drawing/2014/main" id="{9F082009-0267-40B3-9D46-9D91DCEC1465}"/>
              </a:ext>
            </a:extLst>
          </p:cNvPr>
          <p:cNvSpPr>
            <a:spLocks/>
          </p:cNvSpPr>
          <p:nvPr/>
        </p:nvSpPr>
        <p:spPr>
          <a:xfrm>
            <a:off x="866448" y="1856388"/>
            <a:ext cx="2061348" cy="524312"/>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Delivery of public and social services</a:t>
            </a:r>
            <a:endParaRPr lang="en-IN" sz="1199" b="1" kern="0" dirty="0">
              <a:solidFill>
                <a:srgbClr val="FFE600"/>
              </a:solidFill>
              <a:latin typeface="EYInterstate Light"/>
            </a:endParaRPr>
          </a:p>
        </p:txBody>
      </p:sp>
      <p:sp>
        <p:nvSpPr>
          <p:cNvPr id="33" name="Rectangle 32">
            <a:extLst>
              <a:ext uri="{FF2B5EF4-FFF2-40B4-BE49-F238E27FC236}">
                <a16:creationId xmlns:a16="http://schemas.microsoft.com/office/drawing/2014/main" id="{C7BE7025-DF5D-4060-829C-AC983044DA83}"/>
              </a:ext>
            </a:extLst>
          </p:cNvPr>
          <p:cNvSpPr>
            <a:spLocks/>
          </p:cNvSpPr>
          <p:nvPr/>
        </p:nvSpPr>
        <p:spPr>
          <a:xfrm>
            <a:off x="866448" y="2431955"/>
            <a:ext cx="2061348" cy="1539518"/>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defRPr/>
            </a:pPr>
            <a:r>
              <a:rPr lang="en-IN" sz="999" kern="0" dirty="0">
                <a:solidFill>
                  <a:prstClr val="white"/>
                </a:solidFill>
                <a:latin typeface="EYInterstate Light"/>
              </a:rPr>
              <a:t>Understand citizens’ sentiment and develop new services according to needs</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Provide personalized and targeted delivery of services</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Detect fraud, waste and abuse</a:t>
            </a:r>
          </a:p>
        </p:txBody>
      </p:sp>
      <p:sp>
        <p:nvSpPr>
          <p:cNvPr id="46" name="Rectangle 45">
            <a:extLst>
              <a:ext uri="{FF2B5EF4-FFF2-40B4-BE49-F238E27FC236}">
                <a16:creationId xmlns:a16="http://schemas.microsoft.com/office/drawing/2014/main" id="{566D09D1-2DE7-497D-BA39-0C499301CE02}"/>
              </a:ext>
            </a:extLst>
          </p:cNvPr>
          <p:cNvSpPr>
            <a:spLocks/>
          </p:cNvSpPr>
          <p:nvPr/>
        </p:nvSpPr>
        <p:spPr>
          <a:xfrm>
            <a:off x="866448" y="4077419"/>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Cybersecurity</a:t>
            </a:r>
            <a:endParaRPr lang="en-IN" sz="1199" b="1" kern="0" dirty="0">
              <a:solidFill>
                <a:srgbClr val="FFE600"/>
              </a:solidFill>
              <a:latin typeface="EYInterstate Light"/>
            </a:endParaRPr>
          </a:p>
        </p:txBody>
      </p:sp>
      <p:sp>
        <p:nvSpPr>
          <p:cNvPr id="50" name="Rectangle 49">
            <a:extLst>
              <a:ext uri="{FF2B5EF4-FFF2-40B4-BE49-F238E27FC236}">
                <a16:creationId xmlns:a16="http://schemas.microsoft.com/office/drawing/2014/main" id="{E3B12241-67F5-46D5-AC31-7E53CE8F184C}"/>
              </a:ext>
            </a:extLst>
          </p:cNvPr>
          <p:cNvSpPr>
            <a:spLocks/>
          </p:cNvSpPr>
          <p:nvPr/>
        </p:nvSpPr>
        <p:spPr>
          <a:xfrm>
            <a:off x="866448" y="4661799"/>
            <a:ext cx="2061348" cy="1365271"/>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defRPr/>
            </a:pPr>
            <a:r>
              <a:rPr lang="en-IN" sz="999" kern="0" dirty="0">
                <a:solidFill>
                  <a:prstClr val="white"/>
                </a:solidFill>
                <a:latin typeface="EYInterstate Light"/>
              </a:rPr>
              <a:t>Monitor the network</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Flag suspicious actions</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Protect critical infrastructure from cyber attacks</a:t>
            </a:r>
          </a:p>
        </p:txBody>
      </p:sp>
      <p:sp>
        <p:nvSpPr>
          <p:cNvPr id="31" name="Rectangle 30">
            <a:extLst>
              <a:ext uri="{FF2B5EF4-FFF2-40B4-BE49-F238E27FC236}">
                <a16:creationId xmlns:a16="http://schemas.microsoft.com/office/drawing/2014/main" id="{0077A39D-C5B8-4C90-BB99-73BC5B1D378F}"/>
              </a:ext>
            </a:extLst>
          </p:cNvPr>
          <p:cNvSpPr>
            <a:spLocks/>
          </p:cNvSpPr>
          <p:nvPr/>
        </p:nvSpPr>
        <p:spPr>
          <a:xfrm>
            <a:off x="5179865" y="1857022"/>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Counter terrorism</a:t>
            </a:r>
            <a:endParaRPr lang="en-IN" sz="1199" b="1" kern="0" dirty="0">
              <a:solidFill>
                <a:srgbClr val="FFE600"/>
              </a:solidFill>
              <a:latin typeface="EYInterstate Light"/>
            </a:endParaRPr>
          </a:p>
        </p:txBody>
      </p:sp>
      <p:sp>
        <p:nvSpPr>
          <p:cNvPr id="41" name="Rectangle 40">
            <a:extLst>
              <a:ext uri="{FF2B5EF4-FFF2-40B4-BE49-F238E27FC236}">
                <a16:creationId xmlns:a16="http://schemas.microsoft.com/office/drawing/2014/main" id="{FF340A4F-E864-4B44-9F21-764643AEF5B0}"/>
              </a:ext>
            </a:extLst>
          </p:cNvPr>
          <p:cNvSpPr>
            <a:spLocks/>
          </p:cNvSpPr>
          <p:nvPr/>
        </p:nvSpPr>
        <p:spPr>
          <a:xfrm>
            <a:off x="5179865" y="2428245"/>
            <a:ext cx="2061348" cy="1538046"/>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defRPr/>
            </a:pPr>
            <a:r>
              <a:rPr lang="en-IN" sz="999" kern="0" dirty="0">
                <a:solidFill>
                  <a:prstClr val="white"/>
                </a:solidFill>
                <a:latin typeface="EYInterstate Light"/>
              </a:rPr>
              <a:t>Identify potential terrorist behaviour using data on conversations, transactions etc.</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Detection of data patterns to report possible cases of extremism and crime</a:t>
            </a:r>
          </a:p>
        </p:txBody>
      </p:sp>
      <p:sp>
        <p:nvSpPr>
          <p:cNvPr id="47" name="Rectangle 46">
            <a:extLst>
              <a:ext uri="{FF2B5EF4-FFF2-40B4-BE49-F238E27FC236}">
                <a16:creationId xmlns:a16="http://schemas.microsoft.com/office/drawing/2014/main" id="{21E43C31-9ED2-4CF6-A0D1-6637B0FC343B}"/>
              </a:ext>
            </a:extLst>
          </p:cNvPr>
          <p:cNvSpPr>
            <a:spLocks/>
          </p:cNvSpPr>
          <p:nvPr/>
        </p:nvSpPr>
        <p:spPr>
          <a:xfrm>
            <a:off x="5179865" y="4077420"/>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Environment &amp; natural disasters </a:t>
            </a:r>
            <a:endParaRPr lang="en-IN" sz="1199" b="1" kern="0" dirty="0">
              <a:solidFill>
                <a:srgbClr val="FFE600"/>
              </a:solidFill>
              <a:latin typeface="EYInterstate Light"/>
            </a:endParaRPr>
          </a:p>
        </p:txBody>
      </p:sp>
      <p:sp>
        <p:nvSpPr>
          <p:cNvPr id="52" name="Rectangle 51">
            <a:extLst>
              <a:ext uri="{FF2B5EF4-FFF2-40B4-BE49-F238E27FC236}">
                <a16:creationId xmlns:a16="http://schemas.microsoft.com/office/drawing/2014/main" id="{0B2C54F4-FB58-45D3-9490-210B904A00BB}"/>
              </a:ext>
            </a:extLst>
          </p:cNvPr>
          <p:cNvSpPr>
            <a:spLocks/>
          </p:cNvSpPr>
          <p:nvPr/>
        </p:nvSpPr>
        <p:spPr>
          <a:xfrm>
            <a:off x="5179865" y="4662664"/>
            <a:ext cx="2061348" cy="1364317"/>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defRPr/>
            </a:pPr>
            <a:r>
              <a:rPr lang="en-IN" sz="999" kern="0" dirty="0">
                <a:solidFill>
                  <a:prstClr val="white"/>
                </a:solidFill>
                <a:latin typeface="EYInterstate Light"/>
              </a:rPr>
              <a:t>Predict occurrence of natural calamities and determine optimal response</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Better evacuation planning and coordination</a:t>
            </a:r>
          </a:p>
        </p:txBody>
      </p:sp>
      <p:sp>
        <p:nvSpPr>
          <p:cNvPr id="30" name="Rectangle 29">
            <a:extLst>
              <a:ext uri="{FF2B5EF4-FFF2-40B4-BE49-F238E27FC236}">
                <a16:creationId xmlns:a16="http://schemas.microsoft.com/office/drawing/2014/main" id="{EFD9349F-3E6B-44ED-8ACD-35C6A4CAE255}"/>
              </a:ext>
            </a:extLst>
          </p:cNvPr>
          <p:cNvSpPr>
            <a:spLocks/>
          </p:cNvSpPr>
          <p:nvPr/>
        </p:nvSpPr>
        <p:spPr>
          <a:xfrm>
            <a:off x="3023157" y="1857022"/>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Defense</a:t>
            </a:r>
            <a:endParaRPr lang="en-IN" sz="1199" b="1" kern="0" dirty="0">
              <a:solidFill>
                <a:srgbClr val="FFE600"/>
              </a:solidFill>
              <a:latin typeface="EYInterstate Light"/>
            </a:endParaRPr>
          </a:p>
        </p:txBody>
      </p:sp>
      <p:sp>
        <p:nvSpPr>
          <p:cNvPr id="40" name="Rectangle 39">
            <a:extLst>
              <a:ext uri="{FF2B5EF4-FFF2-40B4-BE49-F238E27FC236}">
                <a16:creationId xmlns:a16="http://schemas.microsoft.com/office/drawing/2014/main" id="{35C1F48E-4A8E-43A4-B23B-CAD3125CE931}"/>
              </a:ext>
            </a:extLst>
          </p:cNvPr>
          <p:cNvSpPr>
            <a:spLocks/>
          </p:cNvSpPr>
          <p:nvPr/>
        </p:nvSpPr>
        <p:spPr>
          <a:xfrm>
            <a:off x="3023157" y="2428245"/>
            <a:ext cx="2061348" cy="1538046"/>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defRPr/>
            </a:pPr>
            <a:r>
              <a:rPr lang="en-IN" sz="999" kern="0" dirty="0">
                <a:solidFill>
                  <a:prstClr val="white"/>
                </a:solidFill>
                <a:latin typeface="EYInterstate Light"/>
              </a:rPr>
              <a:t>Improve performance of military departments</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Use predictive analytics to prevent possible threats</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Watch and monitor borders and navy and air spaces using real-time data</a:t>
            </a:r>
          </a:p>
        </p:txBody>
      </p:sp>
      <p:sp>
        <p:nvSpPr>
          <p:cNvPr id="49" name="Rectangle 48">
            <a:extLst>
              <a:ext uri="{FF2B5EF4-FFF2-40B4-BE49-F238E27FC236}">
                <a16:creationId xmlns:a16="http://schemas.microsoft.com/office/drawing/2014/main" id="{A7111191-7670-4D05-BA35-C778A13E61BA}"/>
              </a:ext>
            </a:extLst>
          </p:cNvPr>
          <p:cNvSpPr>
            <a:spLocks/>
          </p:cNvSpPr>
          <p:nvPr/>
        </p:nvSpPr>
        <p:spPr>
          <a:xfrm>
            <a:off x="3023157" y="4077420"/>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Law enforcement</a:t>
            </a:r>
            <a:endParaRPr lang="en-IN" sz="1199" b="1" kern="0" dirty="0">
              <a:solidFill>
                <a:srgbClr val="FFE600"/>
              </a:solidFill>
              <a:latin typeface="EYInterstate Light"/>
            </a:endParaRPr>
          </a:p>
        </p:txBody>
      </p:sp>
      <p:sp>
        <p:nvSpPr>
          <p:cNvPr id="53" name="Rectangle 52">
            <a:extLst>
              <a:ext uri="{FF2B5EF4-FFF2-40B4-BE49-F238E27FC236}">
                <a16:creationId xmlns:a16="http://schemas.microsoft.com/office/drawing/2014/main" id="{9F2C9DF3-49E9-430D-8658-F6FBBC3EE437}"/>
              </a:ext>
            </a:extLst>
          </p:cNvPr>
          <p:cNvSpPr>
            <a:spLocks/>
          </p:cNvSpPr>
          <p:nvPr/>
        </p:nvSpPr>
        <p:spPr>
          <a:xfrm>
            <a:off x="3023157" y="4666376"/>
            <a:ext cx="2061348" cy="1364451"/>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lnSpc>
                <a:spcPct val="95000"/>
              </a:lnSpc>
              <a:defRPr/>
            </a:pPr>
            <a:r>
              <a:rPr lang="en-IN" sz="999" kern="0" dirty="0">
                <a:solidFill>
                  <a:prstClr val="white"/>
                </a:solidFill>
                <a:latin typeface="EYInterstate Light"/>
              </a:rPr>
              <a:t>Predict and prevent crimes and ensure safety</a:t>
            </a:r>
          </a:p>
          <a:p>
            <a:pPr defTabSz="913943">
              <a:lnSpc>
                <a:spcPct val="95000"/>
              </a:lnSpc>
              <a:defRPr/>
            </a:pPr>
            <a:endParaRPr lang="en-IN" sz="999" kern="0" dirty="0">
              <a:solidFill>
                <a:prstClr val="white"/>
              </a:solidFill>
              <a:latin typeface="EYInterstate Light"/>
            </a:endParaRPr>
          </a:p>
          <a:p>
            <a:pPr defTabSz="913943">
              <a:lnSpc>
                <a:spcPct val="95000"/>
              </a:lnSpc>
              <a:defRPr/>
            </a:pPr>
            <a:r>
              <a:rPr lang="en-IN" sz="999" kern="0" dirty="0">
                <a:solidFill>
                  <a:prstClr val="white"/>
                </a:solidFill>
                <a:latin typeface="EYInterstate Light"/>
              </a:rPr>
              <a:t>Support criminal investigations</a:t>
            </a:r>
          </a:p>
          <a:p>
            <a:pPr defTabSz="913943">
              <a:lnSpc>
                <a:spcPct val="95000"/>
              </a:lnSpc>
              <a:defRPr/>
            </a:pPr>
            <a:endParaRPr lang="en-IN" sz="999" kern="0" dirty="0">
              <a:solidFill>
                <a:prstClr val="white"/>
              </a:solidFill>
              <a:latin typeface="EYInterstate Light"/>
            </a:endParaRPr>
          </a:p>
          <a:p>
            <a:pPr defTabSz="913943">
              <a:lnSpc>
                <a:spcPct val="95000"/>
              </a:lnSpc>
              <a:defRPr/>
            </a:pPr>
            <a:r>
              <a:rPr lang="en-IN" sz="999" kern="0" dirty="0">
                <a:solidFill>
                  <a:prstClr val="white"/>
                </a:solidFill>
                <a:latin typeface="EYInterstate Light"/>
              </a:rPr>
              <a:t>Enable local and state governments to work jointly</a:t>
            </a:r>
          </a:p>
        </p:txBody>
      </p:sp>
      <p:sp>
        <p:nvSpPr>
          <p:cNvPr id="62" name="Rectangle 61">
            <a:extLst>
              <a:ext uri="{FF2B5EF4-FFF2-40B4-BE49-F238E27FC236}">
                <a16:creationId xmlns:a16="http://schemas.microsoft.com/office/drawing/2014/main" id="{7E70C1B9-A27F-40FB-8402-AC92F1ADDD54}"/>
              </a:ext>
            </a:extLst>
          </p:cNvPr>
          <p:cNvSpPr>
            <a:spLocks/>
          </p:cNvSpPr>
          <p:nvPr/>
        </p:nvSpPr>
        <p:spPr>
          <a:xfrm>
            <a:off x="7336574" y="1846941"/>
            <a:ext cx="2061348" cy="524312"/>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Education</a:t>
            </a:r>
            <a:endParaRPr lang="en-IN" sz="1199" b="1" kern="0" dirty="0">
              <a:solidFill>
                <a:srgbClr val="FFE600"/>
              </a:solidFill>
              <a:latin typeface="EYInterstate Light"/>
            </a:endParaRPr>
          </a:p>
        </p:txBody>
      </p:sp>
      <p:sp>
        <p:nvSpPr>
          <p:cNvPr id="65" name="Rectangle 64">
            <a:extLst>
              <a:ext uri="{FF2B5EF4-FFF2-40B4-BE49-F238E27FC236}">
                <a16:creationId xmlns:a16="http://schemas.microsoft.com/office/drawing/2014/main" id="{D3483BDB-8491-49F3-BAE4-6DF34000F5B9}"/>
              </a:ext>
            </a:extLst>
          </p:cNvPr>
          <p:cNvSpPr>
            <a:spLocks/>
          </p:cNvSpPr>
          <p:nvPr/>
        </p:nvSpPr>
        <p:spPr>
          <a:xfrm>
            <a:off x="7336574" y="2418797"/>
            <a:ext cx="2061348" cy="1539518"/>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spcAft>
                <a:spcPts val="600"/>
              </a:spcAft>
              <a:defRPr/>
            </a:pPr>
            <a:r>
              <a:rPr lang="en-GB" sz="999" dirty="0">
                <a:solidFill>
                  <a:prstClr val="white"/>
                </a:solidFill>
                <a:latin typeface="EYInterstate Light"/>
              </a:rPr>
              <a:t>Optimizes educational programs and courses to get the most value from available resources</a:t>
            </a:r>
            <a:endParaRPr lang="en-IN" sz="999" kern="0" dirty="0">
              <a:solidFill>
                <a:prstClr val="white"/>
              </a:solidFill>
              <a:latin typeface="EYInterstate Light"/>
            </a:endParaRPr>
          </a:p>
          <a:p>
            <a:pPr defTabSz="913943">
              <a:spcAft>
                <a:spcPts val="600"/>
              </a:spcAft>
              <a:defRPr/>
            </a:pPr>
            <a:r>
              <a:rPr lang="en-IN" sz="999" kern="0" dirty="0">
                <a:solidFill>
                  <a:prstClr val="white"/>
                </a:solidFill>
                <a:latin typeface="EYInterstate Light"/>
              </a:rPr>
              <a:t>Better assessment of teachers and teaching methods</a:t>
            </a:r>
          </a:p>
          <a:p>
            <a:pPr defTabSz="913943">
              <a:defRPr/>
            </a:pPr>
            <a:r>
              <a:rPr lang="en-IN" sz="999" kern="0" dirty="0">
                <a:solidFill>
                  <a:prstClr val="white"/>
                </a:solidFill>
                <a:latin typeface="EYInterstate Light"/>
              </a:rPr>
              <a:t>Facilitates parent-teacher communication</a:t>
            </a:r>
          </a:p>
        </p:txBody>
      </p:sp>
      <p:sp>
        <p:nvSpPr>
          <p:cNvPr id="54" name="Rectangle 53">
            <a:extLst>
              <a:ext uri="{FF2B5EF4-FFF2-40B4-BE49-F238E27FC236}">
                <a16:creationId xmlns:a16="http://schemas.microsoft.com/office/drawing/2014/main" id="{71F02D03-91D2-43B4-86B2-AF3D700A75C2}"/>
              </a:ext>
            </a:extLst>
          </p:cNvPr>
          <p:cNvSpPr>
            <a:spLocks/>
          </p:cNvSpPr>
          <p:nvPr/>
        </p:nvSpPr>
        <p:spPr>
          <a:xfrm>
            <a:off x="7336574" y="4083317"/>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Tax services</a:t>
            </a:r>
            <a:endParaRPr lang="en-IN" sz="1199" b="1" kern="0" dirty="0">
              <a:solidFill>
                <a:srgbClr val="FFE600"/>
              </a:solidFill>
              <a:latin typeface="EYInterstate Light"/>
            </a:endParaRPr>
          </a:p>
        </p:txBody>
      </p:sp>
      <p:sp>
        <p:nvSpPr>
          <p:cNvPr id="55" name="Rectangle 54">
            <a:extLst>
              <a:ext uri="{FF2B5EF4-FFF2-40B4-BE49-F238E27FC236}">
                <a16:creationId xmlns:a16="http://schemas.microsoft.com/office/drawing/2014/main" id="{841CC50D-F6ED-46E3-90FC-76B42E235593}"/>
              </a:ext>
            </a:extLst>
          </p:cNvPr>
          <p:cNvSpPr>
            <a:spLocks/>
          </p:cNvSpPr>
          <p:nvPr/>
        </p:nvSpPr>
        <p:spPr>
          <a:xfrm>
            <a:off x="7336574" y="4667696"/>
            <a:ext cx="2061348" cy="1364451"/>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lnSpc>
                <a:spcPct val="95000"/>
              </a:lnSpc>
              <a:defRPr/>
            </a:pPr>
            <a:r>
              <a:rPr lang="en-IN" sz="999" kern="0" dirty="0">
                <a:solidFill>
                  <a:prstClr val="white"/>
                </a:solidFill>
                <a:latin typeface="EYInterstate Light"/>
              </a:rPr>
              <a:t>Identify and respond to tax evasion and avoidance</a:t>
            </a:r>
          </a:p>
          <a:p>
            <a:pPr defTabSz="913943">
              <a:lnSpc>
                <a:spcPct val="95000"/>
              </a:lnSpc>
              <a:defRPr/>
            </a:pPr>
            <a:endParaRPr lang="en-IN" sz="999" kern="0" dirty="0">
              <a:solidFill>
                <a:prstClr val="white"/>
              </a:solidFill>
              <a:latin typeface="EYInterstate Light"/>
            </a:endParaRPr>
          </a:p>
          <a:p>
            <a:pPr defTabSz="913943">
              <a:lnSpc>
                <a:spcPct val="95000"/>
              </a:lnSpc>
              <a:defRPr/>
            </a:pPr>
            <a:r>
              <a:rPr lang="en-GB" sz="999" dirty="0">
                <a:solidFill>
                  <a:prstClr val="white"/>
                </a:solidFill>
                <a:latin typeface="EYInterstate Light"/>
              </a:rPr>
              <a:t>Tailor services to specific taxpayer groups to make it easier to comply</a:t>
            </a:r>
            <a:endParaRPr lang="en-IN" sz="999" kern="0" dirty="0">
              <a:solidFill>
                <a:prstClr val="white"/>
              </a:solidFill>
              <a:latin typeface="EYInterstate Light"/>
            </a:endParaRPr>
          </a:p>
          <a:p>
            <a:pPr defTabSz="913943">
              <a:lnSpc>
                <a:spcPct val="95000"/>
              </a:lnSpc>
              <a:defRPr/>
            </a:pPr>
            <a:endParaRPr lang="en-IN" sz="999" kern="0" dirty="0">
              <a:solidFill>
                <a:prstClr val="white"/>
              </a:solidFill>
              <a:latin typeface="EYInterstate Light"/>
            </a:endParaRPr>
          </a:p>
          <a:p>
            <a:pPr defTabSz="913943">
              <a:lnSpc>
                <a:spcPct val="95000"/>
              </a:lnSpc>
              <a:defRPr/>
            </a:pPr>
            <a:r>
              <a:rPr lang="en-GB" sz="999" dirty="0">
                <a:solidFill>
                  <a:prstClr val="white"/>
                </a:solidFill>
                <a:latin typeface="EYInterstate Light"/>
              </a:rPr>
              <a:t>“Nudge” taxpayers to file their returns accurately</a:t>
            </a:r>
            <a:endParaRPr lang="en-IN" sz="999" kern="0" dirty="0">
              <a:solidFill>
                <a:prstClr val="white"/>
              </a:solidFill>
              <a:latin typeface="EYInterstate Light"/>
            </a:endParaRPr>
          </a:p>
        </p:txBody>
      </p:sp>
      <p:sp>
        <p:nvSpPr>
          <p:cNvPr id="63" name="Rectangle 62">
            <a:extLst>
              <a:ext uri="{FF2B5EF4-FFF2-40B4-BE49-F238E27FC236}">
                <a16:creationId xmlns:a16="http://schemas.microsoft.com/office/drawing/2014/main" id="{8B365A87-3B7D-4570-AD8C-3308DABBCE78}"/>
              </a:ext>
            </a:extLst>
          </p:cNvPr>
          <p:cNvSpPr>
            <a:spLocks/>
          </p:cNvSpPr>
          <p:nvPr/>
        </p:nvSpPr>
        <p:spPr>
          <a:xfrm>
            <a:off x="9493283" y="1847576"/>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Health</a:t>
            </a:r>
            <a:endParaRPr lang="en-IN" sz="1199" b="1" kern="0" dirty="0">
              <a:solidFill>
                <a:srgbClr val="FFE600"/>
              </a:solidFill>
              <a:latin typeface="EYInterstate Light"/>
            </a:endParaRPr>
          </a:p>
        </p:txBody>
      </p:sp>
      <p:sp>
        <p:nvSpPr>
          <p:cNvPr id="73" name="Rectangle 72">
            <a:extLst>
              <a:ext uri="{FF2B5EF4-FFF2-40B4-BE49-F238E27FC236}">
                <a16:creationId xmlns:a16="http://schemas.microsoft.com/office/drawing/2014/main" id="{1283DF37-5656-4B9B-90AC-8F3D881A213E}"/>
              </a:ext>
            </a:extLst>
          </p:cNvPr>
          <p:cNvSpPr>
            <a:spLocks/>
          </p:cNvSpPr>
          <p:nvPr/>
        </p:nvSpPr>
        <p:spPr>
          <a:xfrm>
            <a:off x="9493283" y="2418797"/>
            <a:ext cx="2061348" cy="1539518"/>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spcAft>
                <a:spcPts val="600"/>
              </a:spcAft>
              <a:defRPr/>
            </a:pPr>
            <a:r>
              <a:rPr lang="en-IN" sz="999" kern="0" dirty="0">
                <a:solidFill>
                  <a:prstClr val="white"/>
                </a:solidFill>
                <a:latin typeface="EYInterstate Light"/>
              </a:rPr>
              <a:t>Identify cohorts at greater risk and initiate targeted wellness programs</a:t>
            </a:r>
          </a:p>
          <a:p>
            <a:pPr defTabSz="913943">
              <a:spcAft>
                <a:spcPts val="600"/>
              </a:spcAft>
              <a:defRPr/>
            </a:pPr>
            <a:r>
              <a:rPr lang="en-GB" sz="999" dirty="0">
                <a:solidFill>
                  <a:prstClr val="white"/>
                </a:solidFill>
                <a:latin typeface="EYInterstate Light"/>
              </a:rPr>
              <a:t>Monitor disease outbreak and take measures to control it</a:t>
            </a:r>
            <a:endParaRPr lang="en-IN" sz="999" kern="0" dirty="0">
              <a:solidFill>
                <a:prstClr val="white"/>
              </a:solidFill>
              <a:latin typeface="EYInterstate Light"/>
            </a:endParaRPr>
          </a:p>
          <a:p>
            <a:pPr defTabSz="913943">
              <a:spcAft>
                <a:spcPts val="600"/>
              </a:spcAft>
              <a:defRPr/>
            </a:pPr>
            <a:r>
              <a:rPr lang="en-IN" sz="999" kern="0" dirty="0">
                <a:solidFill>
                  <a:prstClr val="white"/>
                </a:solidFill>
                <a:latin typeface="EYInterstate Light"/>
              </a:rPr>
              <a:t>Fraud detection in medical claims</a:t>
            </a:r>
          </a:p>
        </p:txBody>
      </p:sp>
      <p:sp>
        <p:nvSpPr>
          <p:cNvPr id="56" name="Rectangle 55">
            <a:extLst>
              <a:ext uri="{FF2B5EF4-FFF2-40B4-BE49-F238E27FC236}">
                <a16:creationId xmlns:a16="http://schemas.microsoft.com/office/drawing/2014/main" id="{F93CF80E-DCF8-4E62-8F7B-280A7463AA95}"/>
              </a:ext>
            </a:extLst>
          </p:cNvPr>
          <p:cNvSpPr>
            <a:spLocks/>
          </p:cNvSpPr>
          <p:nvPr/>
        </p:nvSpPr>
        <p:spPr>
          <a:xfrm>
            <a:off x="9493283" y="4077420"/>
            <a:ext cx="2061348" cy="524255"/>
          </a:xfrm>
          <a:prstGeom prst="rect">
            <a:avLst/>
          </a:prstGeom>
          <a:solidFill>
            <a:srgbClr val="747480"/>
          </a:solidFill>
          <a:ln w="9525" cap="flat" cmpd="sng" algn="ctr">
            <a:noFill/>
            <a:prstDash val="solid"/>
          </a:ln>
          <a:effectLst/>
        </p:spPr>
        <p:txBody>
          <a:bodyPr rtlCol="0" anchor="ctr" anchorCtr="0"/>
          <a:lstStyle/>
          <a:p>
            <a:pPr algn="ctr" defTabSz="913943">
              <a:defRPr/>
            </a:pPr>
            <a:r>
              <a:rPr lang="en-IN" sz="1199" b="1" kern="0" dirty="0">
                <a:solidFill>
                  <a:srgbClr val="FFE600"/>
                </a:solidFill>
                <a:latin typeface="EYInterstate Light"/>
                <a:hlinkClick r:id="" action="ppaction://noaction">
                  <a:extLst>
                    <a:ext uri="{A12FA001-AC4F-418D-AE19-62706E023703}">
                      <ahyp:hlinkClr xmlns:ahyp="http://schemas.microsoft.com/office/drawing/2018/hyperlinkcolor" val="tx"/>
                    </a:ext>
                  </a:extLst>
                </a:hlinkClick>
              </a:rPr>
              <a:t>Transportation</a:t>
            </a:r>
            <a:endParaRPr lang="en-IN" sz="1199" b="1" kern="0" dirty="0">
              <a:solidFill>
                <a:srgbClr val="FFE600"/>
              </a:solidFill>
              <a:latin typeface="EYInterstate Light"/>
            </a:endParaRPr>
          </a:p>
        </p:txBody>
      </p:sp>
      <p:sp>
        <p:nvSpPr>
          <p:cNvPr id="57" name="Rectangle 56">
            <a:extLst>
              <a:ext uri="{FF2B5EF4-FFF2-40B4-BE49-F238E27FC236}">
                <a16:creationId xmlns:a16="http://schemas.microsoft.com/office/drawing/2014/main" id="{CB33402D-2446-46A0-9BE3-7B0BB480BF4F}"/>
              </a:ext>
            </a:extLst>
          </p:cNvPr>
          <p:cNvSpPr>
            <a:spLocks/>
          </p:cNvSpPr>
          <p:nvPr/>
        </p:nvSpPr>
        <p:spPr>
          <a:xfrm>
            <a:off x="9493283" y="4661801"/>
            <a:ext cx="2061348" cy="1365271"/>
          </a:xfrm>
          <a:prstGeom prst="rect">
            <a:avLst/>
          </a:prstGeom>
          <a:solidFill>
            <a:schemeClr val="tx1"/>
          </a:solidFill>
          <a:ln w="9525" cap="flat" cmpd="sng" algn="ctr">
            <a:solidFill>
              <a:srgbClr val="747480"/>
            </a:solidFill>
            <a:prstDash val="dash"/>
            <a:round/>
            <a:headEnd type="none" w="med" len="med"/>
            <a:tailEnd type="none" w="med" len="med"/>
          </a:ln>
          <a:effectLst/>
        </p:spPr>
        <p:txBody>
          <a:bodyPr tIns="71963" rtlCol="0" anchor="t" anchorCtr="0"/>
          <a:lstStyle/>
          <a:p>
            <a:pPr defTabSz="913943">
              <a:defRPr/>
            </a:pPr>
            <a:r>
              <a:rPr lang="en-IN" sz="999" kern="0" dirty="0">
                <a:solidFill>
                  <a:prstClr val="white"/>
                </a:solidFill>
                <a:latin typeface="EYInterstate Light"/>
              </a:rPr>
              <a:t>Traffic planning and management</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Understand hot spots for traffic accidents</a:t>
            </a:r>
          </a:p>
          <a:p>
            <a:pPr defTabSz="913943">
              <a:defRPr/>
            </a:pPr>
            <a:endParaRPr lang="en-IN" sz="999" kern="0" dirty="0">
              <a:solidFill>
                <a:prstClr val="white"/>
              </a:solidFill>
              <a:latin typeface="EYInterstate Light"/>
            </a:endParaRPr>
          </a:p>
          <a:p>
            <a:pPr defTabSz="913943">
              <a:defRPr/>
            </a:pPr>
            <a:r>
              <a:rPr lang="en-IN" sz="999" kern="0" dirty="0">
                <a:solidFill>
                  <a:prstClr val="white"/>
                </a:solidFill>
                <a:latin typeface="EYInterstate Light"/>
              </a:rPr>
              <a:t>Predict pollution levels using traffic data</a:t>
            </a:r>
          </a:p>
        </p:txBody>
      </p:sp>
      <p:sp>
        <p:nvSpPr>
          <p:cNvPr id="4" name="TextBox 3">
            <a:extLst>
              <a:ext uri="{FF2B5EF4-FFF2-40B4-BE49-F238E27FC236}">
                <a16:creationId xmlns:a16="http://schemas.microsoft.com/office/drawing/2014/main" id="{FE437FE4-23EC-4906-A824-29FCF7D987A2}"/>
              </a:ext>
            </a:extLst>
          </p:cNvPr>
          <p:cNvSpPr txBox="1"/>
          <p:nvPr/>
        </p:nvSpPr>
        <p:spPr>
          <a:xfrm rot="16200000">
            <a:off x="-813457" y="3673028"/>
            <a:ext cx="3015313" cy="219913"/>
          </a:xfrm>
          <a:prstGeom prst="rect">
            <a:avLst/>
          </a:prstGeom>
          <a:noFill/>
        </p:spPr>
        <p:txBody>
          <a:bodyPr wrap="none" lIns="0" tIns="36557" rIns="0" bIns="0" rtlCol="0">
            <a:spAutoFit/>
          </a:bodyPr>
          <a:lstStyle/>
          <a:p>
            <a:pPr defTabSz="913943">
              <a:lnSpc>
                <a:spcPct val="85000"/>
              </a:lnSpc>
              <a:spcAft>
                <a:spcPts val="600"/>
              </a:spcAft>
              <a:buClr>
                <a:srgbClr val="27ACAA"/>
              </a:buClr>
              <a:buSzPct val="70000"/>
            </a:pPr>
            <a:r>
              <a:rPr lang="en-GB" sz="1399" dirty="0">
                <a:solidFill>
                  <a:srgbClr val="FFE600"/>
                </a:solidFill>
                <a:latin typeface="EYInterstate Light"/>
              </a:rPr>
              <a:t>Examples of Data Analysis Use Cases </a:t>
            </a:r>
          </a:p>
        </p:txBody>
      </p:sp>
      <p:sp>
        <p:nvSpPr>
          <p:cNvPr id="35" name="Rectangle 34">
            <a:extLst>
              <a:ext uri="{FF2B5EF4-FFF2-40B4-BE49-F238E27FC236}">
                <a16:creationId xmlns:a16="http://schemas.microsoft.com/office/drawing/2014/main" id="{463A5580-D121-4A53-AE77-57DD402A45DD}"/>
              </a:ext>
            </a:extLst>
          </p:cNvPr>
          <p:cNvSpPr>
            <a:spLocks/>
          </p:cNvSpPr>
          <p:nvPr/>
        </p:nvSpPr>
        <p:spPr>
          <a:xfrm>
            <a:off x="616900" y="1089128"/>
            <a:ext cx="10937731" cy="556042"/>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IN" sz="1399" kern="0" dirty="0">
                <a:solidFill>
                  <a:prstClr val="white"/>
                </a:solidFill>
                <a:latin typeface="EYInterstate Light"/>
              </a:rPr>
              <a:t>Data is being used across various key government verticals to drive policy decisions, increase efficiency, ensure better governance, and improve social impact </a:t>
            </a:r>
          </a:p>
        </p:txBody>
      </p:sp>
      <p:sp>
        <p:nvSpPr>
          <p:cNvPr id="38" name="Footer Placeholder 11">
            <a:extLst>
              <a:ext uri="{FF2B5EF4-FFF2-40B4-BE49-F238E27FC236}">
                <a16:creationId xmlns:a16="http://schemas.microsoft.com/office/drawing/2014/main" id="{5E3F22D4-218B-4E34-8E2A-DD7DF4D5B881}"/>
              </a:ext>
            </a:extLst>
          </p:cNvPr>
          <p:cNvSpPr txBox="1">
            <a:spLocks/>
          </p:cNvSpPr>
          <p:nvPr/>
        </p:nvSpPr>
        <p:spPr>
          <a:xfrm>
            <a:off x="4553754" y="6469661"/>
            <a:ext cx="3084493"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39" name="Slide Number Placeholder 13">
            <a:extLst>
              <a:ext uri="{FF2B5EF4-FFF2-40B4-BE49-F238E27FC236}">
                <a16:creationId xmlns:a16="http://schemas.microsoft.com/office/drawing/2014/main" id="{F16B67D4-773A-4095-A6D3-65EB511F01DA}"/>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14</a:t>
            </a:fld>
            <a:endParaRPr sz="800" dirty="0">
              <a:solidFill>
                <a:prstClr val="white"/>
              </a:solidFill>
              <a:latin typeface="EYInterstate" panose="02000503020000020004" pitchFamily="2" charset="0"/>
            </a:endParaRPr>
          </a:p>
        </p:txBody>
      </p:sp>
      <p:sp>
        <p:nvSpPr>
          <p:cNvPr id="28" name="Rectangle 27">
            <a:extLst>
              <a:ext uri="{FF2B5EF4-FFF2-40B4-BE49-F238E27FC236}">
                <a16:creationId xmlns:a16="http://schemas.microsoft.com/office/drawing/2014/main" id="{403A474D-436B-49E5-B245-3C522B1ABF01}"/>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32" name="Picture 31" descr="A picture containing logo&#10;&#10;Description automatically generated">
            <a:extLst>
              <a:ext uri="{FF2B5EF4-FFF2-40B4-BE49-F238E27FC236}">
                <a16:creationId xmlns:a16="http://schemas.microsoft.com/office/drawing/2014/main" id="{C43B1FCE-488A-40A5-B841-7BC83A6C7C3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245066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holding signs&#10;&#10;Description automatically generated with medium confidence">
            <a:extLst>
              <a:ext uri="{FF2B5EF4-FFF2-40B4-BE49-F238E27FC236}">
                <a16:creationId xmlns:a16="http://schemas.microsoft.com/office/drawing/2014/main" id="{2C4F06F8-126F-44A6-9DB5-7B6E76387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6" name="Rectangle 5">
            <a:extLst>
              <a:ext uri="{FF2B5EF4-FFF2-40B4-BE49-F238E27FC236}">
                <a16:creationId xmlns:a16="http://schemas.microsoft.com/office/drawing/2014/main" id="{ACFB0F19-AB90-4ACB-92B8-28AD09177FF4}"/>
              </a:ext>
            </a:extLst>
          </p:cNvPr>
          <p:cNvSpPr>
            <a:spLocks/>
          </p:cNvSpPr>
          <p:nvPr/>
        </p:nvSpPr>
        <p:spPr>
          <a:xfrm>
            <a:off x="0" y="1785"/>
            <a:ext cx="12192000" cy="6854430"/>
          </a:xfrm>
          <a:prstGeom prst="rect">
            <a:avLst/>
          </a:prstGeom>
          <a:solidFill>
            <a:schemeClr val="tx1">
              <a:alpha val="51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7" name="Rectangle 6">
            <a:extLst>
              <a:ext uri="{FF2B5EF4-FFF2-40B4-BE49-F238E27FC236}">
                <a16:creationId xmlns:a16="http://schemas.microsoft.com/office/drawing/2014/main" id="{AA944643-1359-4304-AE36-96155B7E66D4}"/>
              </a:ext>
            </a:extLst>
          </p:cNvPr>
          <p:cNvSpPr>
            <a:spLocks/>
          </p:cNvSpPr>
          <p:nvPr/>
        </p:nvSpPr>
        <p:spPr>
          <a:xfrm>
            <a:off x="7638247" y="1785"/>
            <a:ext cx="4553753" cy="6854430"/>
          </a:xfrm>
          <a:prstGeom prst="rect">
            <a:avLst/>
          </a:prstGeom>
          <a:solidFill>
            <a:schemeClr val="tx1">
              <a:alpha val="93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8" name="Slide Number Placeholder 13">
            <a:extLst>
              <a:ext uri="{FF2B5EF4-FFF2-40B4-BE49-F238E27FC236}">
                <a16:creationId xmlns:a16="http://schemas.microsoft.com/office/drawing/2014/main" id="{01B8CAC5-C0C5-4AB6-8BE1-D69C63EC52A6}"/>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15</a:t>
            </a:fld>
            <a:endParaRPr sz="800" dirty="0">
              <a:solidFill>
                <a:prstClr val="white"/>
              </a:solidFill>
              <a:latin typeface="EYInterstate" panose="02000503020000020004" pitchFamily="2" charset="0"/>
            </a:endParaRPr>
          </a:p>
        </p:txBody>
      </p:sp>
      <p:sp>
        <p:nvSpPr>
          <p:cNvPr id="9" name="Title 6">
            <a:extLst>
              <a:ext uri="{FF2B5EF4-FFF2-40B4-BE49-F238E27FC236}">
                <a16:creationId xmlns:a16="http://schemas.microsoft.com/office/drawing/2014/main" id="{F20BD097-F6DA-49E0-B472-FC18A453DF67}"/>
              </a:ext>
            </a:extLst>
          </p:cNvPr>
          <p:cNvSpPr txBox="1">
            <a:spLocks/>
          </p:cNvSpPr>
          <p:nvPr/>
        </p:nvSpPr>
        <p:spPr>
          <a:xfrm>
            <a:off x="7906921" y="2769742"/>
            <a:ext cx="3677384" cy="1464503"/>
          </a:xfrm>
          <a:prstGeom prst="rect">
            <a:avLst/>
          </a:prstGeom>
        </p:spPr>
        <p:txBody>
          <a:bodyPr vert="horz" wrap="square" lIns="0" tIns="0" rIns="0" bIns="0" rtlCol="0" anchor="b" anchorCtr="0">
            <a:sp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pPr defTabSz="913943"/>
            <a:r>
              <a:rPr lang="en-IN" sz="2799" dirty="0">
                <a:solidFill>
                  <a:prstClr val="white"/>
                </a:solidFill>
                <a:latin typeface="EYInterstate" panose="02000503020000020004" pitchFamily="2" charset="0"/>
              </a:rPr>
              <a:t>Core Social Areas in Nigeria and Data-Driven Recommendations</a:t>
            </a:r>
          </a:p>
        </p:txBody>
      </p:sp>
      <p:sp>
        <p:nvSpPr>
          <p:cNvPr id="10" name="Rectangle 9">
            <a:extLst>
              <a:ext uri="{FF2B5EF4-FFF2-40B4-BE49-F238E27FC236}">
                <a16:creationId xmlns:a16="http://schemas.microsoft.com/office/drawing/2014/main" id="{5187CB0B-EC8E-465A-9956-AF01D0876F49}"/>
              </a:ext>
            </a:extLst>
          </p:cNvPr>
          <p:cNvSpPr>
            <a:spLocks/>
          </p:cNvSpPr>
          <p:nvPr/>
        </p:nvSpPr>
        <p:spPr>
          <a:xfrm>
            <a:off x="7906921" y="4330231"/>
            <a:ext cx="736534" cy="45695"/>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grpSp>
        <p:nvGrpSpPr>
          <p:cNvPr id="11" name="Group 4">
            <a:extLst>
              <a:ext uri="{FF2B5EF4-FFF2-40B4-BE49-F238E27FC236}">
                <a16:creationId xmlns:a16="http://schemas.microsoft.com/office/drawing/2014/main" id="{89D6BF92-B25D-42C7-8330-45A9D15A176A}"/>
              </a:ext>
            </a:extLst>
          </p:cNvPr>
          <p:cNvGrpSpPr>
            <a:grpSpLocks noChangeAspect="1"/>
          </p:cNvGrpSpPr>
          <p:nvPr/>
        </p:nvGrpSpPr>
        <p:grpSpPr bwMode="auto">
          <a:xfrm>
            <a:off x="11281250" y="6354826"/>
            <a:ext cx="303055" cy="310988"/>
            <a:chOff x="7110" y="4004"/>
            <a:chExt cx="191" cy="196"/>
          </a:xfrm>
        </p:grpSpPr>
        <p:sp>
          <p:nvSpPr>
            <p:cNvPr id="12" name="Freeform 5">
              <a:extLst>
                <a:ext uri="{FF2B5EF4-FFF2-40B4-BE49-F238E27FC236}">
                  <a16:creationId xmlns:a16="http://schemas.microsoft.com/office/drawing/2014/main" id="{CEA464B6-8FA9-4436-8103-5F276A00F49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3" name="Freeform 6">
              <a:extLst>
                <a:ext uri="{FF2B5EF4-FFF2-40B4-BE49-F238E27FC236}">
                  <a16:creationId xmlns:a16="http://schemas.microsoft.com/office/drawing/2014/main" id="{4958ECB4-2855-4293-80F3-E31E52261CC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4" name="Freeform 7">
              <a:extLst>
                <a:ext uri="{FF2B5EF4-FFF2-40B4-BE49-F238E27FC236}">
                  <a16:creationId xmlns:a16="http://schemas.microsoft.com/office/drawing/2014/main" id="{65673CE4-5820-4FA8-A0BB-9EB644A7FBD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grpSp>
      <p:sp>
        <p:nvSpPr>
          <p:cNvPr id="15" name="Footer Placeholder 11">
            <a:extLst>
              <a:ext uri="{FF2B5EF4-FFF2-40B4-BE49-F238E27FC236}">
                <a16:creationId xmlns:a16="http://schemas.microsoft.com/office/drawing/2014/main" id="{E752B9F4-95DA-4834-9653-8489DFAE9A90}"/>
              </a:ext>
            </a:extLst>
          </p:cNvPr>
          <p:cNvSpPr txBox="1">
            <a:spLocks/>
          </p:cNvSpPr>
          <p:nvPr/>
        </p:nvSpPr>
        <p:spPr>
          <a:xfrm>
            <a:off x="4553754" y="6469661"/>
            <a:ext cx="3085296" cy="12311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16" name="Rectangle 15">
            <a:extLst>
              <a:ext uri="{FF2B5EF4-FFF2-40B4-BE49-F238E27FC236}">
                <a16:creationId xmlns:a16="http://schemas.microsoft.com/office/drawing/2014/main" id="{6DB4B597-4887-423F-ACC7-35152415FDA3}"/>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7" name="Picture 16" descr="A picture containing logo&#10;&#10;Description automatically generated">
            <a:extLst>
              <a:ext uri="{FF2B5EF4-FFF2-40B4-BE49-F238E27FC236}">
                <a16:creationId xmlns:a16="http://schemas.microsoft.com/office/drawing/2014/main" id="{170AE5FD-CED6-4513-BF5F-1E6615708D6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232534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C4CC-BC52-4924-82A8-FDBBB41E7CEF}"/>
              </a:ext>
            </a:extLst>
          </p:cNvPr>
          <p:cNvSpPr>
            <a:spLocks noGrp="1"/>
          </p:cNvSpPr>
          <p:nvPr>
            <p:ph type="title"/>
          </p:nvPr>
        </p:nvSpPr>
        <p:spPr/>
        <p:txBody>
          <a:bodyPr/>
          <a:lstStyle/>
          <a:p>
            <a:r>
              <a:rPr lang="en-US" dirty="0">
                <a:latin typeface="EYInterstate" panose="02000503020000020004" pitchFamily="2" charset="0"/>
              </a:rPr>
              <a:t>Social Economic issues in Nigeria</a:t>
            </a:r>
          </a:p>
        </p:txBody>
      </p:sp>
      <p:sp>
        <p:nvSpPr>
          <p:cNvPr id="4" name="Footer Placeholder 3">
            <a:extLst>
              <a:ext uri="{FF2B5EF4-FFF2-40B4-BE49-F238E27FC236}">
                <a16:creationId xmlns:a16="http://schemas.microsoft.com/office/drawing/2014/main" id="{D23C2BA3-63B3-44AE-9B61-E76040E8F892}"/>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2C8BB910-93DC-4261-9E9D-D1E7704D4237}"/>
              </a:ext>
            </a:extLst>
          </p:cNvPr>
          <p:cNvSpPr>
            <a:spLocks noGrp="1"/>
          </p:cNvSpPr>
          <p:nvPr>
            <p:ph type="sldNum" sz="quarter" idx="12"/>
          </p:nvPr>
        </p:nvSpPr>
        <p:spPr/>
        <p:txBody>
          <a:bodyPr/>
          <a:lstStyle/>
          <a:p>
            <a:r>
              <a:rPr lang="en-GB"/>
              <a:t>Page </a:t>
            </a:r>
            <a:fld id="{F1BC30E3-FFE5-4B91-AA19-87A149EBB9EE}" type="slidenum">
              <a:rPr smtClean="0"/>
              <a:pPr/>
              <a:t>16</a:t>
            </a:fld>
            <a:endParaRPr dirty="0"/>
          </a:p>
        </p:txBody>
      </p:sp>
      <p:sp>
        <p:nvSpPr>
          <p:cNvPr id="6" name="Rectangle 5">
            <a:extLst>
              <a:ext uri="{FF2B5EF4-FFF2-40B4-BE49-F238E27FC236}">
                <a16:creationId xmlns:a16="http://schemas.microsoft.com/office/drawing/2014/main" id="{B5EEDE56-13D9-4944-A171-C083C8E4F98A}"/>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7" name="Picture 6" descr="A picture containing logo&#10;&#10;Description automatically generated">
            <a:extLst>
              <a:ext uri="{FF2B5EF4-FFF2-40B4-BE49-F238E27FC236}">
                <a16:creationId xmlns:a16="http://schemas.microsoft.com/office/drawing/2014/main" id="{B53318D2-A152-449B-89C1-EDA6B6B3CD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
        <p:nvSpPr>
          <p:cNvPr id="8" name="Rectangle 7">
            <a:extLst>
              <a:ext uri="{FF2B5EF4-FFF2-40B4-BE49-F238E27FC236}">
                <a16:creationId xmlns:a16="http://schemas.microsoft.com/office/drawing/2014/main" id="{8D96DA8E-1040-4091-A586-4EE5AE0BBCD9}"/>
              </a:ext>
            </a:extLst>
          </p:cNvPr>
          <p:cNvSpPr>
            <a:spLocks/>
          </p:cNvSpPr>
          <p:nvPr/>
        </p:nvSpPr>
        <p:spPr>
          <a:xfrm>
            <a:off x="609601" y="909127"/>
            <a:ext cx="10937731" cy="1263548"/>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399" kern="0" dirty="0">
                <a:solidFill>
                  <a:prstClr val="white"/>
                </a:solidFill>
                <a:latin typeface="EYInterstate Light"/>
              </a:rPr>
              <a:t>Nigeria's Human Development Index (HDI) value is 0.539 and </a:t>
            </a:r>
            <a:r>
              <a:rPr lang="en-US" sz="1399" kern="0" dirty="0">
                <a:solidFill>
                  <a:srgbClr val="FFE600"/>
                </a:solidFill>
                <a:latin typeface="EYInterstate Light"/>
              </a:rPr>
              <a:t>its ranked #161 of 189 countries in the world</a:t>
            </a:r>
            <a:r>
              <a:rPr lang="en-US" sz="1399" kern="0" dirty="0">
                <a:solidFill>
                  <a:prstClr val="white"/>
                </a:solidFill>
                <a:latin typeface="EYInterstate Light"/>
              </a:rPr>
              <a:t>. This puts them in the low human development category. Nigeria's life expectancy is 54 years (compared to a global average of 73). However, in the last two decades, Nigeria's life expectancy increased by almost 10 years, and years of schooling increased by over 1 year. Still, major social development problems in Nigeria are </a:t>
            </a:r>
            <a:r>
              <a:rPr lang="en-US" sz="1399" kern="0" dirty="0">
                <a:solidFill>
                  <a:srgbClr val="FFE600"/>
                </a:solidFill>
                <a:latin typeface="EYInterstate Light"/>
              </a:rPr>
              <a:t>Poverty, Inequality, Inaccessible healthcare, Unemployment, Substandard or non-existent education, and Insecurity</a:t>
            </a:r>
            <a:r>
              <a:rPr lang="en-US" sz="1399" kern="0" dirty="0">
                <a:solidFill>
                  <a:prstClr val="white"/>
                </a:solidFill>
                <a:latin typeface="EYInterstate Light"/>
              </a:rPr>
              <a:t>. These problems form barriers to social development progress.</a:t>
            </a:r>
            <a:endParaRPr lang="en-IN" sz="1399" kern="0" dirty="0">
              <a:solidFill>
                <a:prstClr val="white"/>
              </a:solidFill>
              <a:latin typeface="EYInterstate Light"/>
            </a:endParaRPr>
          </a:p>
        </p:txBody>
      </p:sp>
      <p:sp>
        <p:nvSpPr>
          <p:cNvPr id="9" name="Rectangle 8">
            <a:extLst>
              <a:ext uri="{FF2B5EF4-FFF2-40B4-BE49-F238E27FC236}">
                <a16:creationId xmlns:a16="http://schemas.microsoft.com/office/drawing/2014/main" id="{3803BBC3-253D-4997-A265-9CB2FB5172A0}"/>
              </a:ext>
            </a:extLst>
          </p:cNvPr>
          <p:cNvSpPr/>
          <p:nvPr/>
        </p:nvSpPr>
        <p:spPr>
          <a:xfrm>
            <a:off x="607697" y="2499832"/>
            <a:ext cx="3591486" cy="3548544"/>
          </a:xfrm>
          <a:prstGeom prst="rect">
            <a:avLst/>
          </a:prstGeom>
          <a:solidFill>
            <a:srgbClr val="747480">
              <a:alpha val="3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010955" rtl="0" eaLnBrk="1" fontAlgn="auto" latinLnBrk="0" hangingPunct="1">
              <a:lnSpc>
                <a:spcPct val="100000"/>
              </a:lnSpc>
              <a:spcBef>
                <a:spcPts val="0"/>
              </a:spcBef>
              <a:spcAft>
                <a:spcPts val="0"/>
              </a:spcAft>
              <a:buClrTx/>
              <a:buSzTx/>
              <a:buFontTx/>
              <a:buNone/>
              <a:tabLst/>
              <a:defRPr/>
            </a:pPr>
            <a:endParaRPr kumimoji="0" lang="en-US" sz="1326"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0" name="Content Placeholder 28">
            <a:extLst>
              <a:ext uri="{FF2B5EF4-FFF2-40B4-BE49-F238E27FC236}">
                <a16:creationId xmlns:a16="http://schemas.microsoft.com/office/drawing/2014/main" id="{B94AC7C8-BF02-4E5D-B79E-27EDEC59931B}"/>
              </a:ext>
            </a:extLst>
          </p:cNvPr>
          <p:cNvSpPr txBox="1">
            <a:spLocks/>
          </p:cNvSpPr>
          <p:nvPr/>
        </p:nvSpPr>
        <p:spPr>
          <a:xfrm>
            <a:off x="751504" y="2499828"/>
            <a:ext cx="3303871" cy="3519971"/>
          </a:xfrm>
          <a:prstGeom prst="rect">
            <a:avLst/>
          </a:prstGeom>
        </p:spPr>
        <p:txBody>
          <a:bodyPr vert="horz" lIns="0" tIns="0" rIns="0" bIns="0" rtlCol="0" anchor="t"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399" b="1" i="0" u="none" strike="noStrike" kern="1200" cap="none" spc="0" normalizeH="0" baseline="0" noProof="0" dirty="0">
                <a:ln>
                  <a:noFill/>
                </a:ln>
                <a:solidFill>
                  <a:srgbClr val="FFE600"/>
                </a:solidFill>
                <a:effectLst/>
                <a:uLnTx/>
                <a:uFillTx/>
                <a:latin typeface="EYInterstate Light"/>
                <a:ea typeface="+mn-ea"/>
                <a:cs typeface="+mn-cs"/>
              </a:rPr>
              <a:t>Poverty</a:t>
            </a: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b="0" i="0" u="none" strike="noStrike" kern="1200" cap="none" spc="0" normalizeH="0" baseline="0" noProof="0" dirty="0">
                <a:ln>
                  <a:noFill/>
                </a:ln>
                <a:effectLst/>
                <a:uLnTx/>
                <a:uFillTx/>
                <a:latin typeface="EYInterstate Light"/>
                <a:ea typeface="+mn-ea"/>
                <a:cs typeface="+mn-cs"/>
              </a:rPr>
              <a:t>According to a report by the National Bureau of Statistics (NBS), </a:t>
            </a:r>
            <a:r>
              <a:rPr kumimoji="0" lang="en-US" sz="1200" b="0" i="0" u="none" strike="noStrike" kern="1200" cap="none" spc="0" normalizeH="0" baseline="0" noProof="0" dirty="0">
                <a:ln>
                  <a:noFill/>
                </a:ln>
                <a:solidFill>
                  <a:srgbClr val="FFE600"/>
                </a:solidFill>
                <a:effectLst/>
                <a:uLnTx/>
                <a:uFillTx/>
                <a:latin typeface="EYInterstate Light"/>
                <a:ea typeface="+mn-ea"/>
                <a:cs typeface="+mn-cs"/>
              </a:rPr>
              <a:t>40% of Nigeria’s population, or almost 83 million people, live below the country’s poverty line of 137,430 naira per year (2019)</a:t>
            </a:r>
            <a:r>
              <a:rPr kumimoji="0" lang="en-US" sz="1200" b="0" i="0" u="none" strike="noStrike" kern="1200" cap="none" spc="0" normalizeH="0" baseline="0" noProof="0" dirty="0">
                <a:ln>
                  <a:noFill/>
                </a:ln>
                <a:effectLst/>
                <a:uLnTx/>
                <a:uFillTx/>
                <a:latin typeface="EYInterstate Light"/>
                <a:ea typeface="+mn-ea"/>
                <a:cs typeface="+mn-cs"/>
              </a:rPr>
              <a:t>. The people living in the Northern region and rural areas of Nigeria were confirmed to be the poorest according to research. </a:t>
            </a: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b="0" i="0" u="none" strike="noStrike" kern="1200" cap="none" spc="0" normalizeH="0" baseline="0" noProof="0" dirty="0">
                <a:ln>
                  <a:noFill/>
                </a:ln>
                <a:effectLst/>
                <a:uLnTx/>
                <a:uFillTx/>
                <a:latin typeface="EYInterstate Light"/>
                <a:ea typeface="+mn-ea"/>
                <a:cs typeface="+mn-cs"/>
              </a:rPr>
              <a:t>This is correlated with differential access to infrastructure and amenities. This incongruence is compounded by the fact that oil revenue is poorly distributed among the population, with higher government spending in urban areas than in rural.</a:t>
            </a:r>
            <a:endParaRPr kumimoji="0" lang="en-GB" sz="1200" b="0" i="0" u="none" strike="noStrike" kern="1200" cap="none" spc="0" normalizeH="0" baseline="0" noProof="0" dirty="0">
              <a:ln>
                <a:noFill/>
              </a:ln>
              <a:effectLst/>
              <a:uLnTx/>
              <a:uFillTx/>
              <a:latin typeface="EYInterstate Light"/>
              <a:ea typeface="+mn-ea"/>
              <a:cs typeface="+mn-cs"/>
            </a:endParaRPr>
          </a:p>
        </p:txBody>
      </p:sp>
      <p:sp>
        <p:nvSpPr>
          <p:cNvPr id="11" name="Rectangle 10">
            <a:extLst>
              <a:ext uri="{FF2B5EF4-FFF2-40B4-BE49-F238E27FC236}">
                <a16:creationId xmlns:a16="http://schemas.microsoft.com/office/drawing/2014/main" id="{44B63E76-1C74-4ABC-A99C-1F9716427307}"/>
              </a:ext>
            </a:extLst>
          </p:cNvPr>
          <p:cNvSpPr/>
          <p:nvPr/>
        </p:nvSpPr>
        <p:spPr>
          <a:xfrm>
            <a:off x="4401333" y="2499829"/>
            <a:ext cx="3591486" cy="3548543"/>
          </a:xfrm>
          <a:prstGeom prst="rect">
            <a:avLst/>
          </a:prstGeom>
          <a:solidFill>
            <a:srgbClr val="747480">
              <a:alpha val="3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010955" rtl="0" eaLnBrk="1" fontAlgn="auto" latinLnBrk="0" hangingPunct="1">
              <a:lnSpc>
                <a:spcPct val="100000"/>
              </a:lnSpc>
              <a:spcBef>
                <a:spcPts val="0"/>
              </a:spcBef>
              <a:spcAft>
                <a:spcPts val="0"/>
              </a:spcAft>
              <a:buClrTx/>
              <a:buSzTx/>
              <a:buFontTx/>
              <a:buNone/>
              <a:tabLst/>
              <a:defRPr/>
            </a:pPr>
            <a:endParaRPr kumimoji="0" lang="en-US" sz="1326"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 name="Rectangle 11">
            <a:extLst>
              <a:ext uri="{FF2B5EF4-FFF2-40B4-BE49-F238E27FC236}">
                <a16:creationId xmlns:a16="http://schemas.microsoft.com/office/drawing/2014/main" id="{6D549F94-EF49-4AFB-87AA-6266C59EB3E7}"/>
              </a:ext>
            </a:extLst>
          </p:cNvPr>
          <p:cNvSpPr/>
          <p:nvPr/>
        </p:nvSpPr>
        <p:spPr>
          <a:xfrm>
            <a:off x="8194969" y="2499829"/>
            <a:ext cx="3591486" cy="3548543"/>
          </a:xfrm>
          <a:prstGeom prst="rect">
            <a:avLst/>
          </a:prstGeom>
          <a:solidFill>
            <a:srgbClr val="747480">
              <a:alpha val="3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010955" rtl="0" eaLnBrk="1" fontAlgn="auto" latinLnBrk="0" hangingPunct="1">
              <a:lnSpc>
                <a:spcPct val="100000"/>
              </a:lnSpc>
              <a:spcBef>
                <a:spcPts val="0"/>
              </a:spcBef>
              <a:spcAft>
                <a:spcPts val="0"/>
              </a:spcAft>
              <a:buClrTx/>
              <a:buSzTx/>
              <a:buFontTx/>
              <a:buNone/>
              <a:tabLst/>
              <a:defRPr/>
            </a:pPr>
            <a:endParaRPr kumimoji="0" lang="en-US" sz="1326"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3" name="Content Placeholder 28">
            <a:extLst>
              <a:ext uri="{FF2B5EF4-FFF2-40B4-BE49-F238E27FC236}">
                <a16:creationId xmlns:a16="http://schemas.microsoft.com/office/drawing/2014/main" id="{3B5CE6D3-250C-4062-B6BD-42118D5E9E97}"/>
              </a:ext>
            </a:extLst>
          </p:cNvPr>
          <p:cNvSpPr txBox="1">
            <a:spLocks/>
          </p:cNvSpPr>
          <p:nvPr/>
        </p:nvSpPr>
        <p:spPr>
          <a:xfrm>
            <a:off x="4553754" y="2499829"/>
            <a:ext cx="3256746" cy="3519971"/>
          </a:xfrm>
          <a:prstGeom prst="rect">
            <a:avLst/>
          </a:prstGeom>
        </p:spPr>
        <p:txBody>
          <a:bodyPr vert="horz" lIns="0" tIns="0" rIns="0" bIns="0" rtlCol="0" anchor="t"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399" b="1" i="0" u="none" strike="noStrike" kern="1200" cap="none" spc="0" normalizeH="0" baseline="0" noProof="0" dirty="0">
                <a:ln>
                  <a:noFill/>
                </a:ln>
                <a:solidFill>
                  <a:srgbClr val="FFE600"/>
                </a:solidFill>
                <a:effectLst/>
                <a:uLnTx/>
                <a:uFillTx/>
                <a:latin typeface="EYInterstate Light"/>
                <a:ea typeface="+mn-ea"/>
                <a:cs typeface="+mn-cs"/>
              </a:rPr>
              <a:t>Inequality</a:t>
            </a: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Inequality is the gap in living standards between the rich and poor. Nigeria's inequality is measured by the Gini Coefficient, the distribution of income across a country. </a:t>
            </a:r>
            <a:r>
              <a:rPr kumimoji="0" lang="en-US" sz="1200" b="0" i="0" u="none" strike="noStrike" kern="1200" cap="none" spc="0" normalizeH="0" baseline="0" noProof="0" dirty="0">
                <a:ln>
                  <a:noFill/>
                </a:ln>
                <a:solidFill>
                  <a:srgbClr val="FFE600"/>
                </a:solidFill>
                <a:effectLst/>
                <a:uLnTx/>
                <a:uFillTx/>
                <a:latin typeface="EYInterstate Light"/>
                <a:ea typeface="+mn-ea"/>
                <a:cs typeface="+mn-cs"/>
              </a:rPr>
              <a:t>Nigeria's Gini coefficient was 35.1 in 2020, ranking it as moderately unequal</a:t>
            </a: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 This means there's a strong gap between the rich and the poor. Although Nigeria has a strong oil-producing economy, most of the money is kept within companies. This means there is a lack of funding for infrastructure such as housing and schools which would help Nigerians in poverty.</a:t>
            </a:r>
            <a:endParaRPr kumimoji="0" lang="en-GB" sz="12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14" name="Content Placeholder 28">
            <a:extLst>
              <a:ext uri="{FF2B5EF4-FFF2-40B4-BE49-F238E27FC236}">
                <a16:creationId xmlns:a16="http://schemas.microsoft.com/office/drawing/2014/main" id="{36258D73-4A57-4127-8123-1429A9C870C5}"/>
              </a:ext>
            </a:extLst>
          </p:cNvPr>
          <p:cNvSpPr txBox="1">
            <a:spLocks/>
          </p:cNvSpPr>
          <p:nvPr/>
        </p:nvSpPr>
        <p:spPr>
          <a:xfrm>
            <a:off x="8290586" y="2514114"/>
            <a:ext cx="3256746" cy="3519971"/>
          </a:xfrm>
          <a:prstGeom prst="rect">
            <a:avLst/>
          </a:prstGeom>
        </p:spPr>
        <p:txBody>
          <a:bodyPr vert="horz" lIns="0" tIns="0" rIns="0" bIns="0" rtlCol="0" anchor="t"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400" b="1" i="0" u="none" strike="noStrike" kern="1200" cap="none" spc="0" normalizeH="0" baseline="0" noProof="0" dirty="0">
                <a:ln>
                  <a:noFill/>
                </a:ln>
                <a:solidFill>
                  <a:srgbClr val="FFE600"/>
                </a:solidFill>
                <a:effectLst/>
                <a:uLnTx/>
                <a:uFillTx/>
                <a:latin typeface="EYInterstate Light"/>
                <a:ea typeface="+mn-ea"/>
                <a:cs typeface="+mn-cs"/>
              </a:rPr>
              <a:t>Education</a:t>
            </a: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Nigeria's literacy rate, a percentage of the population that can read and write, is low (</a:t>
            </a:r>
            <a:r>
              <a:rPr kumimoji="0" lang="en-US" sz="1200" b="0" i="0" u="none" strike="noStrike" kern="1200" cap="none" spc="0" normalizeH="0" baseline="0" noProof="0" dirty="0">
                <a:ln>
                  <a:noFill/>
                </a:ln>
                <a:solidFill>
                  <a:srgbClr val="FFE600"/>
                </a:solidFill>
                <a:effectLst/>
                <a:uLnTx/>
                <a:uFillTx/>
                <a:latin typeface="EYInterstate Light"/>
                <a:ea typeface="+mn-ea"/>
                <a:cs typeface="+mn-cs"/>
              </a:rPr>
              <a:t>around 62.02% according to world bank data in 2018</a:t>
            </a: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 Compared to the UK's literacy rate of 99%. This is due to a lack of educational facilities, textbooks, and teachers in the country. This is a negative indicator for Nigeria as it prevents people from being able to take up higher employment for better incomes.</a:t>
            </a: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Further, almost half of all </a:t>
            </a:r>
            <a:r>
              <a:rPr lang="en-US" sz="1200" dirty="0">
                <a:solidFill>
                  <a:prstClr val="white"/>
                </a:solidFill>
                <a:latin typeface="EYInterstate Light"/>
              </a:rPr>
              <a:t>female </a:t>
            </a: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children in Nigeria do not have an opportunity to get an education. This is due to cultural differences, where women's education is not as highly valued. This can further widen gender inequality as boys have more access to schooling and employment opportunities later.</a:t>
            </a:r>
            <a:endParaRPr kumimoji="0" lang="en-GB" sz="1200" b="0" i="0" u="none" strike="noStrike" kern="1200" cap="none" spc="0" normalizeH="0" baseline="0" noProof="0" dirty="0">
              <a:ln>
                <a:noFill/>
              </a:ln>
              <a:solidFill>
                <a:prstClr val="white"/>
              </a:solidFill>
              <a:effectLst/>
              <a:uLnTx/>
              <a:uFillTx/>
              <a:latin typeface="EYInterstate Light"/>
              <a:ea typeface="+mn-ea"/>
              <a:cs typeface="+mn-cs"/>
            </a:endParaRPr>
          </a:p>
        </p:txBody>
      </p:sp>
    </p:spTree>
    <p:extLst>
      <p:ext uri="{BB962C8B-B14F-4D97-AF65-F5344CB8AC3E}">
        <p14:creationId xmlns:p14="http://schemas.microsoft.com/office/powerpoint/2010/main" val="409122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C4CC-BC52-4924-82A8-FDBBB41E7CEF}"/>
              </a:ext>
            </a:extLst>
          </p:cNvPr>
          <p:cNvSpPr>
            <a:spLocks noGrp="1"/>
          </p:cNvSpPr>
          <p:nvPr>
            <p:ph type="title"/>
          </p:nvPr>
        </p:nvSpPr>
        <p:spPr/>
        <p:txBody>
          <a:bodyPr/>
          <a:lstStyle/>
          <a:p>
            <a:r>
              <a:rPr lang="en-US" dirty="0">
                <a:latin typeface="EYInterstate" panose="02000503020000020004" pitchFamily="2" charset="0"/>
              </a:rPr>
              <a:t>Social Economic issues in Nigeria cont’d…</a:t>
            </a:r>
          </a:p>
        </p:txBody>
      </p:sp>
      <p:sp>
        <p:nvSpPr>
          <p:cNvPr id="4" name="Footer Placeholder 3">
            <a:extLst>
              <a:ext uri="{FF2B5EF4-FFF2-40B4-BE49-F238E27FC236}">
                <a16:creationId xmlns:a16="http://schemas.microsoft.com/office/drawing/2014/main" id="{D23C2BA3-63B3-44AE-9B61-E76040E8F892}"/>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2C8BB910-93DC-4261-9E9D-D1E7704D4237}"/>
              </a:ext>
            </a:extLst>
          </p:cNvPr>
          <p:cNvSpPr>
            <a:spLocks noGrp="1"/>
          </p:cNvSpPr>
          <p:nvPr>
            <p:ph type="sldNum" sz="quarter" idx="12"/>
          </p:nvPr>
        </p:nvSpPr>
        <p:spPr/>
        <p:txBody>
          <a:bodyPr/>
          <a:lstStyle/>
          <a:p>
            <a:r>
              <a:rPr lang="en-GB"/>
              <a:t>Page </a:t>
            </a:r>
            <a:fld id="{F1BC30E3-FFE5-4B91-AA19-87A149EBB9EE}" type="slidenum">
              <a:rPr smtClean="0"/>
              <a:pPr/>
              <a:t>17</a:t>
            </a:fld>
            <a:endParaRPr dirty="0"/>
          </a:p>
        </p:txBody>
      </p:sp>
      <p:sp>
        <p:nvSpPr>
          <p:cNvPr id="6" name="Rectangle 5">
            <a:extLst>
              <a:ext uri="{FF2B5EF4-FFF2-40B4-BE49-F238E27FC236}">
                <a16:creationId xmlns:a16="http://schemas.microsoft.com/office/drawing/2014/main" id="{B5EEDE56-13D9-4944-A171-C083C8E4F98A}"/>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7" name="Picture 6" descr="A picture containing logo&#10;&#10;Description automatically generated">
            <a:extLst>
              <a:ext uri="{FF2B5EF4-FFF2-40B4-BE49-F238E27FC236}">
                <a16:creationId xmlns:a16="http://schemas.microsoft.com/office/drawing/2014/main" id="{B53318D2-A152-449B-89C1-EDA6B6B3CD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
        <p:nvSpPr>
          <p:cNvPr id="8" name="Rectangle 7">
            <a:extLst>
              <a:ext uri="{FF2B5EF4-FFF2-40B4-BE49-F238E27FC236}">
                <a16:creationId xmlns:a16="http://schemas.microsoft.com/office/drawing/2014/main" id="{8D96DA8E-1040-4091-A586-4EE5AE0BBCD9}"/>
              </a:ext>
            </a:extLst>
          </p:cNvPr>
          <p:cNvSpPr>
            <a:spLocks/>
          </p:cNvSpPr>
          <p:nvPr/>
        </p:nvSpPr>
        <p:spPr>
          <a:xfrm>
            <a:off x="609601" y="783478"/>
            <a:ext cx="10937731" cy="1464422"/>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399" kern="0" dirty="0">
                <a:solidFill>
                  <a:prstClr val="white"/>
                </a:solidFill>
                <a:latin typeface="EYInterstate Light"/>
              </a:rPr>
              <a:t>As Nigeria's population only continues to expand, the social development problems could worsen. </a:t>
            </a:r>
            <a:r>
              <a:rPr lang="en-US" sz="1399" kern="0" dirty="0">
                <a:solidFill>
                  <a:srgbClr val="FFE600"/>
                </a:solidFill>
                <a:latin typeface="EYInterstate Light"/>
              </a:rPr>
              <a:t>It's predicted that by 2050, the youth population alone could be 830 million, and Nigeria is set to be one of the top 5 most populous countries in the world</a:t>
            </a:r>
            <a:r>
              <a:rPr lang="en-US" sz="1399" kern="0" dirty="0">
                <a:solidFill>
                  <a:prstClr val="white"/>
                </a:solidFill>
                <a:latin typeface="EYInterstate Light"/>
              </a:rPr>
              <a:t>. In order to address social development problems, a clear set of social development goals in Nigeria is crucial. Nigeria has formed its goals along with Sustainable Development Goals (SDG), a set of goals adopted by the United Nations in 2015 to end poverty, protect the environment, and ensure peace by 2030. These goals are meant as a guide for countries to follow to make more significant changes in their countries.</a:t>
            </a:r>
            <a:endParaRPr lang="en-IN" sz="1399" kern="0" dirty="0">
              <a:solidFill>
                <a:prstClr val="white"/>
              </a:solidFill>
              <a:latin typeface="EYInterstate Light"/>
            </a:endParaRPr>
          </a:p>
        </p:txBody>
      </p:sp>
      <p:sp>
        <p:nvSpPr>
          <p:cNvPr id="9" name="Rectangle 8">
            <a:extLst>
              <a:ext uri="{FF2B5EF4-FFF2-40B4-BE49-F238E27FC236}">
                <a16:creationId xmlns:a16="http://schemas.microsoft.com/office/drawing/2014/main" id="{3803BBC3-253D-4997-A265-9CB2FB5172A0}"/>
              </a:ext>
            </a:extLst>
          </p:cNvPr>
          <p:cNvSpPr/>
          <p:nvPr/>
        </p:nvSpPr>
        <p:spPr>
          <a:xfrm>
            <a:off x="607697" y="2499832"/>
            <a:ext cx="3591486" cy="3548544"/>
          </a:xfrm>
          <a:prstGeom prst="rect">
            <a:avLst/>
          </a:prstGeom>
          <a:solidFill>
            <a:srgbClr val="747480">
              <a:alpha val="3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010955" rtl="0" eaLnBrk="1" fontAlgn="auto" latinLnBrk="0" hangingPunct="1">
              <a:lnSpc>
                <a:spcPct val="100000"/>
              </a:lnSpc>
              <a:spcBef>
                <a:spcPts val="0"/>
              </a:spcBef>
              <a:spcAft>
                <a:spcPts val="0"/>
              </a:spcAft>
              <a:buClrTx/>
              <a:buSzTx/>
              <a:buFontTx/>
              <a:buNone/>
              <a:tabLst/>
              <a:defRPr/>
            </a:pPr>
            <a:endParaRPr kumimoji="0" lang="en-US" sz="1326"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0" name="Content Placeholder 28">
            <a:extLst>
              <a:ext uri="{FF2B5EF4-FFF2-40B4-BE49-F238E27FC236}">
                <a16:creationId xmlns:a16="http://schemas.microsoft.com/office/drawing/2014/main" id="{B94AC7C8-BF02-4E5D-B79E-27EDEC59931B}"/>
              </a:ext>
            </a:extLst>
          </p:cNvPr>
          <p:cNvSpPr txBox="1">
            <a:spLocks/>
          </p:cNvSpPr>
          <p:nvPr/>
        </p:nvSpPr>
        <p:spPr>
          <a:xfrm>
            <a:off x="751504" y="2499829"/>
            <a:ext cx="3303871" cy="3534256"/>
          </a:xfrm>
          <a:prstGeom prst="rect">
            <a:avLst/>
          </a:prstGeom>
        </p:spPr>
        <p:txBody>
          <a:bodyPr vert="horz" lIns="0" tIns="0" rIns="0" bIns="0" rtlCol="0" anchor="t"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lang="en-US" sz="1399" b="1" dirty="0">
                <a:solidFill>
                  <a:srgbClr val="FFE600"/>
                </a:solidFill>
                <a:latin typeface="EYInterstate Light"/>
              </a:rPr>
              <a:t>Healthcare</a:t>
            </a:r>
            <a:endParaRPr kumimoji="0" lang="en-US" sz="1399" b="1" i="0" u="none" strike="noStrike" kern="1200" cap="none" spc="0" normalizeH="0" baseline="0" noProof="0" dirty="0">
              <a:ln>
                <a:noFill/>
              </a:ln>
              <a:solidFill>
                <a:srgbClr val="FFE600"/>
              </a:solidFill>
              <a:effectLst/>
              <a:uLnTx/>
              <a:uFillTx/>
              <a:latin typeface="EYInterstate Light"/>
              <a:ea typeface="+mn-ea"/>
              <a:cs typeface="+mn-cs"/>
            </a:endParaRP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b="0" i="0" u="none" strike="noStrike" kern="1200" cap="none" spc="0" normalizeH="0" baseline="0" noProof="0" dirty="0">
                <a:ln>
                  <a:noFill/>
                </a:ln>
                <a:effectLst/>
                <a:uLnTx/>
                <a:uFillTx/>
                <a:latin typeface="EYInterstate Light"/>
                <a:ea typeface="+mn-ea"/>
                <a:cs typeface="+mn-cs"/>
              </a:rPr>
              <a:t>Government expenditure on health is considerably slimmer than what comes from private contributions, differing by over two billion naira. </a:t>
            </a:r>
            <a:r>
              <a:rPr kumimoji="0" lang="en-US" sz="1200" b="0" i="0" u="none" strike="noStrike" kern="1200" cap="none" spc="0" normalizeH="0" baseline="0" noProof="0" dirty="0">
                <a:ln>
                  <a:noFill/>
                </a:ln>
                <a:solidFill>
                  <a:srgbClr val="FFE600"/>
                </a:solidFill>
                <a:effectLst/>
                <a:uLnTx/>
                <a:uFillTx/>
                <a:latin typeface="EYInterstate Light"/>
                <a:ea typeface="+mn-ea"/>
                <a:cs typeface="+mn-cs"/>
              </a:rPr>
              <a:t>About three percent of Nigeria's GDP is invested in the health sector, considerably below the average spending on healthcare among OECD countries</a:t>
            </a:r>
            <a:r>
              <a:rPr kumimoji="0" lang="en-US" sz="1200" b="0" i="0" u="none" strike="noStrike" kern="1200" cap="none" spc="0" normalizeH="0" baseline="0" noProof="0" dirty="0">
                <a:ln>
                  <a:noFill/>
                </a:ln>
                <a:effectLst/>
                <a:uLnTx/>
                <a:uFillTx/>
                <a:latin typeface="EYInterstate Light"/>
                <a:ea typeface="+mn-ea"/>
                <a:cs typeface="+mn-cs"/>
              </a:rPr>
              <a:t>. Also, OECD member countries are mostly high-income countries, whereas Nigeria is an emerging economy and belongs to countries with lower middle income. Nigerians usually have to pay for medicine out of their own pocket. Often, the medicine is expensive and difficult to afford. In 2019, on average, health care made up six percent of Nigerian household spending, with higher figures in rural areas than in urban zones.</a:t>
            </a:r>
            <a:endParaRPr kumimoji="0" lang="en-GB" sz="1200" b="0" i="0" u="none" strike="noStrike" kern="1200" cap="none" spc="0" normalizeH="0" baseline="0" noProof="0" dirty="0">
              <a:ln>
                <a:noFill/>
              </a:ln>
              <a:effectLst/>
              <a:uLnTx/>
              <a:uFillTx/>
              <a:latin typeface="EYInterstate Light"/>
              <a:ea typeface="+mn-ea"/>
              <a:cs typeface="+mn-cs"/>
            </a:endParaRPr>
          </a:p>
        </p:txBody>
      </p:sp>
      <p:sp>
        <p:nvSpPr>
          <p:cNvPr id="11" name="Rectangle 10">
            <a:extLst>
              <a:ext uri="{FF2B5EF4-FFF2-40B4-BE49-F238E27FC236}">
                <a16:creationId xmlns:a16="http://schemas.microsoft.com/office/drawing/2014/main" id="{44B63E76-1C74-4ABC-A99C-1F9716427307}"/>
              </a:ext>
            </a:extLst>
          </p:cNvPr>
          <p:cNvSpPr/>
          <p:nvPr/>
        </p:nvSpPr>
        <p:spPr>
          <a:xfrm>
            <a:off x="4401333" y="2499829"/>
            <a:ext cx="3591486" cy="3548543"/>
          </a:xfrm>
          <a:prstGeom prst="rect">
            <a:avLst/>
          </a:prstGeom>
          <a:solidFill>
            <a:srgbClr val="747480">
              <a:alpha val="3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010955" rtl="0" eaLnBrk="1" fontAlgn="auto" latinLnBrk="0" hangingPunct="1">
              <a:lnSpc>
                <a:spcPct val="100000"/>
              </a:lnSpc>
              <a:spcBef>
                <a:spcPts val="0"/>
              </a:spcBef>
              <a:spcAft>
                <a:spcPts val="0"/>
              </a:spcAft>
              <a:buClrTx/>
              <a:buSzTx/>
              <a:buFontTx/>
              <a:buNone/>
              <a:tabLst/>
              <a:defRPr/>
            </a:pPr>
            <a:endParaRPr kumimoji="0" lang="en-US" sz="1326"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 name="Rectangle 11">
            <a:extLst>
              <a:ext uri="{FF2B5EF4-FFF2-40B4-BE49-F238E27FC236}">
                <a16:creationId xmlns:a16="http://schemas.microsoft.com/office/drawing/2014/main" id="{6D549F94-EF49-4AFB-87AA-6266C59EB3E7}"/>
              </a:ext>
            </a:extLst>
          </p:cNvPr>
          <p:cNvSpPr/>
          <p:nvPr/>
        </p:nvSpPr>
        <p:spPr>
          <a:xfrm>
            <a:off x="8194969" y="2499829"/>
            <a:ext cx="3591486" cy="3548543"/>
          </a:xfrm>
          <a:prstGeom prst="rect">
            <a:avLst/>
          </a:prstGeom>
          <a:solidFill>
            <a:srgbClr val="747480">
              <a:alpha val="3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010955" rtl="0" eaLnBrk="1" fontAlgn="auto" latinLnBrk="0" hangingPunct="1">
              <a:lnSpc>
                <a:spcPct val="100000"/>
              </a:lnSpc>
              <a:spcBef>
                <a:spcPts val="0"/>
              </a:spcBef>
              <a:spcAft>
                <a:spcPts val="0"/>
              </a:spcAft>
              <a:buClrTx/>
              <a:buSzTx/>
              <a:buFontTx/>
              <a:buNone/>
              <a:tabLst/>
              <a:defRPr/>
            </a:pPr>
            <a:endParaRPr kumimoji="0" lang="en-US" sz="1326"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3" name="Content Placeholder 28">
            <a:extLst>
              <a:ext uri="{FF2B5EF4-FFF2-40B4-BE49-F238E27FC236}">
                <a16:creationId xmlns:a16="http://schemas.microsoft.com/office/drawing/2014/main" id="{3B5CE6D3-250C-4062-B6BD-42118D5E9E97}"/>
              </a:ext>
            </a:extLst>
          </p:cNvPr>
          <p:cNvSpPr txBox="1">
            <a:spLocks/>
          </p:cNvSpPr>
          <p:nvPr/>
        </p:nvSpPr>
        <p:spPr>
          <a:xfrm>
            <a:off x="4553754" y="2499829"/>
            <a:ext cx="3256746" cy="3519971"/>
          </a:xfrm>
          <a:prstGeom prst="rect">
            <a:avLst/>
          </a:prstGeom>
        </p:spPr>
        <p:txBody>
          <a:bodyPr vert="horz" lIns="0" tIns="0" rIns="0" bIns="0" rtlCol="0" anchor="t"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lang="en-US" sz="1399" b="1" dirty="0">
                <a:solidFill>
                  <a:srgbClr val="FFE600"/>
                </a:solidFill>
                <a:latin typeface="EYInterstate Light"/>
              </a:rPr>
              <a:t>Unemployment</a:t>
            </a:r>
            <a:endParaRPr kumimoji="0" lang="en-US" sz="1399" b="1" i="0" u="none" strike="noStrike" kern="1200" cap="none" spc="0" normalizeH="0" baseline="0" noProof="0" dirty="0">
              <a:ln>
                <a:noFill/>
              </a:ln>
              <a:solidFill>
                <a:srgbClr val="FFE600"/>
              </a:solidFill>
              <a:effectLst/>
              <a:uLnTx/>
              <a:uFillTx/>
              <a:latin typeface="EYInterstate Light"/>
              <a:ea typeface="+mn-ea"/>
              <a:cs typeface="+mn-cs"/>
            </a:endParaRP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Unemployment is another social issue affecting Nigeria. </a:t>
            </a:r>
            <a:r>
              <a:rPr kumimoji="0" lang="en-US" sz="1200" b="0" i="0" u="none" strike="noStrike" kern="1200" cap="none" spc="0" normalizeH="0" baseline="0" noProof="0" dirty="0">
                <a:ln>
                  <a:noFill/>
                </a:ln>
                <a:solidFill>
                  <a:srgbClr val="FFE600"/>
                </a:solidFill>
                <a:effectLst/>
                <a:uLnTx/>
                <a:uFillTx/>
                <a:latin typeface="EYInterstate Light"/>
                <a:ea typeface="+mn-ea"/>
                <a:cs typeface="+mn-cs"/>
              </a:rPr>
              <a:t>As of the second quarter of 2021, Nigeria's unemployment rate was 33.3% according to the National Bureau of Statistics</a:t>
            </a:r>
            <a:r>
              <a:rPr kumimoji="0" lang="en-US" sz="1200" b="0" i="0" u="none" strike="noStrike" kern="1200" cap="none" spc="0" normalizeH="0" baseline="0" noProof="0" dirty="0">
                <a:ln>
                  <a:noFill/>
                </a:ln>
                <a:solidFill>
                  <a:prstClr val="white"/>
                </a:solidFill>
                <a:effectLst/>
                <a:uLnTx/>
                <a:uFillTx/>
                <a:latin typeface="EYInterstate Light"/>
                <a:ea typeface="+mn-ea"/>
                <a:cs typeface="+mn-cs"/>
              </a:rPr>
              <a:t>. The unemployment rate for men was 35.2%, while the unemployment rate for women was 31.2%. The unemployment rate has been rising in recent years. The Nigerian definition of unemployment includes those who did not work at all or worked for less than 20 hours a week. The underemployment rate is also high at 22.8%.</a:t>
            </a:r>
            <a:endParaRPr kumimoji="0" lang="en-GB" sz="12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14" name="Content Placeholder 28">
            <a:extLst>
              <a:ext uri="{FF2B5EF4-FFF2-40B4-BE49-F238E27FC236}">
                <a16:creationId xmlns:a16="http://schemas.microsoft.com/office/drawing/2014/main" id="{36258D73-4A57-4127-8123-1429A9C870C5}"/>
              </a:ext>
            </a:extLst>
          </p:cNvPr>
          <p:cNvSpPr txBox="1">
            <a:spLocks/>
          </p:cNvSpPr>
          <p:nvPr/>
        </p:nvSpPr>
        <p:spPr>
          <a:xfrm>
            <a:off x="8290586" y="2514114"/>
            <a:ext cx="3256746" cy="3519971"/>
          </a:xfrm>
          <a:prstGeom prst="rect">
            <a:avLst/>
          </a:prstGeom>
        </p:spPr>
        <p:txBody>
          <a:bodyPr vert="horz" lIns="0" tIns="0" rIns="0" bIns="0" rtlCol="0" anchor="t"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400" b="1" i="0" u="none" strike="noStrike" kern="1200" cap="none" spc="0" normalizeH="0" baseline="0" noProof="0" dirty="0">
                <a:ln>
                  <a:noFill/>
                </a:ln>
                <a:solidFill>
                  <a:srgbClr val="FFE600"/>
                </a:solidFill>
                <a:effectLst/>
                <a:uLnTx/>
                <a:uFillTx/>
                <a:latin typeface="EYInterstate Light"/>
                <a:ea typeface="+mn-ea"/>
                <a:cs typeface="+mn-cs"/>
              </a:rPr>
              <a:t>Insecurity</a:t>
            </a: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i="0" u="none" strike="noStrike" kern="1200" cap="none" spc="0" normalizeH="0" baseline="0" noProof="0" dirty="0">
                <a:ln>
                  <a:noFill/>
                </a:ln>
                <a:effectLst/>
                <a:uLnTx/>
                <a:uFillTx/>
                <a:latin typeface="EYInterstate Light"/>
                <a:ea typeface="+mn-ea"/>
                <a:cs typeface="+mn-cs"/>
              </a:rPr>
              <a:t>The Boko Haram terrorist group in Nigeria is strictly against Western culture, including voting, dressing in Western clothes, and secular education. Their means of fighting against these cultural differences is by kidnapping, attacking, and killing people, communities, and different religious groups. Unfortunately, </a:t>
            </a:r>
            <a:r>
              <a:rPr kumimoji="0" lang="en-US" sz="1200" i="0" u="none" strike="noStrike" kern="1200" cap="none" spc="0" normalizeH="0" baseline="0" noProof="0" dirty="0">
                <a:ln>
                  <a:noFill/>
                </a:ln>
                <a:solidFill>
                  <a:srgbClr val="FFE600"/>
                </a:solidFill>
                <a:effectLst/>
                <a:uLnTx/>
                <a:uFillTx/>
                <a:latin typeface="EYInterstate Light"/>
                <a:ea typeface="+mn-ea"/>
                <a:cs typeface="+mn-cs"/>
              </a:rPr>
              <a:t>35,000 people have died since 2011 from their attacks</a:t>
            </a:r>
            <a:r>
              <a:rPr kumimoji="0" lang="en-US" sz="1200" i="0" u="none" strike="noStrike" kern="1200" cap="none" spc="0" normalizeH="0" baseline="0" noProof="0" dirty="0">
                <a:ln>
                  <a:noFill/>
                </a:ln>
                <a:effectLst/>
                <a:uLnTx/>
                <a:uFillTx/>
                <a:latin typeface="EYInterstate Light"/>
                <a:ea typeface="+mn-ea"/>
                <a:cs typeface="+mn-cs"/>
              </a:rPr>
              <a:t>.</a:t>
            </a:r>
          </a:p>
          <a:p>
            <a:pPr marL="0" marR="0" lvl="0" indent="0" algn="l" defTabSz="913943" rtl="0" eaLnBrk="1" fontAlgn="auto" latinLnBrk="0" hangingPunct="1">
              <a:lnSpc>
                <a:spcPct val="100000"/>
              </a:lnSpc>
              <a:spcBef>
                <a:spcPts val="500"/>
              </a:spcBef>
              <a:spcAft>
                <a:spcPts val="500"/>
              </a:spcAft>
              <a:buClr>
                <a:srgbClr val="FFE600"/>
              </a:buClr>
              <a:buSzPct val="70000"/>
              <a:buFont typeface="Arial" pitchFamily="34" charset="0"/>
              <a:buNone/>
              <a:tabLst/>
              <a:defRPr/>
            </a:pPr>
            <a:r>
              <a:rPr kumimoji="0" lang="en-US" sz="1200" i="0" u="none" strike="noStrike" kern="1200" cap="none" spc="0" normalizeH="0" baseline="0" noProof="0" dirty="0">
                <a:ln>
                  <a:noFill/>
                </a:ln>
                <a:effectLst/>
                <a:uLnTx/>
                <a:uFillTx/>
                <a:latin typeface="EYInterstate Light"/>
                <a:ea typeface="+mn-ea"/>
                <a:cs typeface="+mn-cs"/>
              </a:rPr>
              <a:t>In addition to incessant cases of banditry and kidnappings in the northwest and parts of the southwest. The southeast continues to witness unrest resulting from separatist agitations.</a:t>
            </a:r>
          </a:p>
        </p:txBody>
      </p:sp>
    </p:spTree>
    <p:extLst>
      <p:ext uri="{BB962C8B-B14F-4D97-AF65-F5344CB8AC3E}">
        <p14:creationId xmlns:p14="http://schemas.microsoft.com/office/powerpoint/2010/main" val="367941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D1C-FF64-4FAF-ACB0-062EBF2E1D3B}"/>
              </a:ext>
            </a:extLst>
          </p:cNvPr>
          <p:cNvSpPr>
            <a:spLocks noGrp="1"/>
          </p:cNvSpPr>
          <p:nvPr>
            <p:ph type="title"/>
          </p:nvPr>
        </p:nvSpPr>
        <p:spPr/>
        <p:txBody>
          <a:bodyPr/>
          <a:lstStyle/>
          <a:p>
            <a:r>
              <a:rPr lang="en-US" dirty="0">
                <a:latin typeface="EYInterstate" panose="02000503020000020004" pitchFamily="2" charset="0"/>
              </a:rPr>
              <a:t>Data-driven Recommendations </a:t>
            </a:r>
          </a:p>
        </p:txBody>
      </p:sp>
      <p:sp>
        <p:nvSpPr>
          <p:cNvPr id="4" name="Footer Placeholder 3">
            <a:extLst>
              <a:ext uri="{FF2B5EF4-FFF2-40B4-BE49-F238E27FC236}">
                <a16:creationId xmlns:a16="http://schemas.microsoft.com/office/drawing/2014/main" id="{49029F30-1CCB-4E35-B938-03D6EF341A6A}"/>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066E33A3-7794-4CC8-B4EF-39CF1B8C2A8A}"/>
              </a:ext>
            </a:extLst>
          </p:cNvPr>
          <p:cNvSpPr>
            <a:spLocks noGrp="1"/>
          </p:cNvSpPr>
          <p:nvPr>
            <p:ph type="sldNum" sz="quarter" idx="12"/>
          </p:nvPr>
        </p:nvSpPr>
        <p:spPr/>
        <p:txBody>
          <a:bodyPr/>
          <a:lstStyle/>
          <a:p>
            <a:r>
              <a:rPr lang="en-GB"/>
              <a:t>Page </a:t>
            </a:r>
            <a:fld id="{F1BC30E3-FFE5-4B91-AA19-87A149EBB9EE}" type="slidenum">
              <a:rPr smtClean="0"/>
              <a:pPr/>
              <a:t>18</a:t>
            </a:fld>
            <a:endParaRPr dirty="0"/>
          </a:p>
        </p:txBody>
      </p:sp>
      <p:sp>
        <p:nvSpPr>
          <p:cNvPr id="6" name="Rectangle 5">
            <a:extLst>
              <a:ext uri="{FF2B5EF4-FFF2-40B4-BE49-F238E27FC236}">
                <a16:creationId xmlns:a16="http://schemas.microsoft.com/office/drawing/2014/main" id="{F0E40471-9A85-4007-B602-19D87A1B8D4A}"/>
              </a:ext>
            </a:extLst>
          </p:cNvPr>
          <p:cNvSpPr>
            <a:spLocks/>
          </p:cNvSpPr>
          <p:nvPr/>
        </p:nvSpPr>
        <p:spPr>
          <a:xfrm>
            <a:off x="609601" y="909127"/>
            <a:ext cx="10937731" cy="1110174"/>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1. Understand your portfolio at a more granular level</a:t>
            </a:r>
          </a:p>
          <a:p>
            <a:pPr defTabSz="913943">
              <a:defRPr/>
            </a:pPr>
            <a:r>
              <a:rPr lang="en-US" sz="1200" kern="0" dirty="0">
                <a:solidFill>
                  <a:prstClr val="white"/>
                </a:solidFill>
                <a:latin typeface="EYInterstate Light"/>
              </a:rPr>
              <a:t>For policymakers, leveraging data and social impact analytics can help to get a clearer picture of who and what is funded as well as the outcomes of that funding. You can reveal trends, overlaps, and gaps in how resources are distributed. </a:t>
            </a:r>
          </a:p>
          <a:p>
            <a:pPr defTabSz="913943">
              <a:defRPr/>
            </a:pPr>
            <a:endParaRPr lang="en-US" sz="1200" kern="0" dirty="0">
              <a:solidFill>
                <a:prstClr val="white"/>
              </a:solidFill>
              <a:latin typeface="EYInterstate Light"/>
            </a:endParaRPr>
          </a:p>
          <a:p>
            <a:pPr defTabSz="913943">
              <a:defRPr/>
            </a:pPr>
            <a:r>
              <a:rPr lang="en-US" sz="1200" kern="0" dirty="0">
                <a:solidFill>
                  <a:prstClr val="white"/>
                </a:solidFill>
                <a:latin typeface="EYInterstate Light"/>
              </a:rPr>
              <a:t>Getting a more granular view of your programs allows you to identify and root out bias and find missed opportunities. It can also give you the insights you need to expand your efforts and build effective new programs.</a:t>
            </a:r>
            <a:endParaRPr lang="en-IN" sz="1200" kern="0" dirty="0">
              <a:solidFill>
                <a:prstClr val="white"/>
              </a:solidFill>
              <a:latin typeface="EYInterstate Light"/>
            </a:endParaRPr>
          </a:p>
        </p:txBody>
      </p:sp>
      <p:sp>
        <p:nvSpPr>
          <p:cNvPr id="9" name="Rectangle 8">
            <a:extLst>
              <a:ext uri="{FF2B5EF4-FFF2-40B4-BE49-F238E27FC236}">
                <a16:creationId xmlns:a16="http://schemas.microsoft.com/office/drawing/2014/main" id="{01728705-4416-4BD4-A6DE-1EC1FB3AF4F9}"/>
              </a:ext>
            </a:extLst>
          </p:cNvPr>
          <p:cNvSpPr>
            <a:spLocks/>
          </p:cNvSpPr>
          <p:nvPr/>
        </p:nvSpPr>
        <p:spPr>
          <a:xfrm>
            <a:off x="609601" y="2180569"/>
            <a:ext cx="10937731" cy="1110174"/>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2. Create clearer standards and taxonomies</a:t>
            </a:r>
          </a:p>
          <a:p>
            <a:pPr defTabSz="913943">
              <a:defRPr/>
            </a:pPr>
            <a:r>
              <a:rPr lang="en-US" sz="1200" kern="0" dirty="0">
                <a:solidFill>
                  <a:schemeClr val="bg1"/>
                </a:solidFill>
                <a:latin typeface="EYInterstate Light"/>
              </a:rPr>
              <a:t>In the world of social impact, too often we’re talking about the same things but using different language. This can make it difficult to see where our work overlaps with others’ work and make comparisons across similar programs.</a:t>
            </a:r>
          </a:p>
          <a:p>
            <a:pPr defTabSz="913943">
              <a:defRPr/>
            </a:pPr>
            <a:r>
              <a:rPr lang="en-US" sz="1200" kern="0" dirty="0">
                <a:solidFill>
                  <a:schemeClr val="bg1"/>
                </a:solidFill>
                <a:latin typeface="EYInterstate Light"/>
              </a:rPr>
              <a:t>For instance, when government agencies all use different language to talk about the same issues, it’s much harder to make connections between their work.</a:t>
            </a:r>
            <a:endParaRPr lang="en-IN" sz="1200" kern="0" dirty="0">
              <a:solidFill>
                <a:schemeClr val="bg1"/>
              </a:solidFill>
              <a:latin typeface="EYInterstate Light"/>
            </a:endParaRPr>
          </a:p>
        </p:txBody>
      </p:sp>
      <p:sp>
        <p:nvSpPr>
          <p:cNvPr id="11" name="Rectangle 10">
            <a:extLst>
              <a:ext uri="{FF2B5EF4-FFF2-40B4-BE49-F238E27FC236}">
                <a16:creationId xmlns:a16="http://schemas.microsoft.com/office/drawing/2014/main" id="{99CACC8A-C4A1-4B59-BBAB-434B5493BA36}"/>
              </a:ext>
            </a:extLst>
          </p:cNvPr>
          <p:cNvSpPr>
            <a:spLocks/>
          </p:cNvSpPr>
          <p:nvPr/>
        </p:nvSpPr>
        <p:spPr>
          <a:xfrm>
            <a:off x="616900" y="4713928"/>
            <a:ext cx="10937731" cy="1053969"/>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4. Find gaps in funding</a:t>
            </a:r>
          </a:p>
          <a:p>
            <a:pPr defTabSz="913943">
              <a:defRPr/>
            </a:pPr>
            <a:r>
              <a:rPr lang="en-US" sz="1200" kern="0" dirty="0">
                <a:solidFill>
                  <a:schemeClr val="bg1"/>
                </a:solidFill>
                <a:latin typeface="EYInterstate Light"/>
              </a:rPr>
              <a:t>Analyzing data can help the government identify gaps in its funding. Are you underfunding certain populations? Are you overlooking some components of the work? Digging into the data can help you find opportunities to do more. </a:t>
            </a:r>
          </a:p>
          <a:p>
            <a:pPr defTabSz="913943">
              <a:defRPr/>
            </a:pPr>
            <a:r>
              <a:rPr lang="en-US" sz="1200" kern="0" dirty="0">
                <a:solidFill>
                  <a:schemeClr val="bg1"/>
                </a:solidFill>
                <a:latin typeface="EYInterstate Light"/>
              </a:rPr>
              <a:t>Using data analysis, you can identify gaps in funding in your programs or the social sector at large. Too often prevention and infrastructure don’t get the attention they deserve.</a:t>
            </a:r>
            <a:endParaRPr lang="en-IN" sz="1200" kern="0" dirty="0">
              <a:solidFill>
                <a:schemeClr val="bg1"/>
              </a:solidFill>
              <a:latin typeface="EYInterstate Light"/>
            </a:endParaRPr>
          </a:p>
        </p:txBody>
      </p:sp>
      <p:sp>
        <p:nvSpPr>
          <p:cNvPr id="12" name="Rectangle 11">
            <a:extLst>
              <a:ext uri="{FF2B5EF4-FFF2-40B4-BE49-F238E27FC236}">
                <a16:creationId xmlns:a16="http://schemas.microsoft.com/office/drawing/2014/main" id="{323CBB57-2FE1-42F0-9ABE-B11884B9D6B1}"/>
              </a:ext>
            </a:extLst>
          </p:cNvPr>
          <p:cNvSpPr>
            <a:spLocks/>
          </p:cNvSpPr>
          <p:nvPr/>
        </p:nvSpPr>
        <p:spPr>
          <a:xfrm>
            <a:off x="609600" y="3452011"/>
            <a:ext cx="10937731" cy="1087259"/>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3. Track outputs and outcomes more clearly</a:t>
            </a:r>
          </a:p>
          <a:p>
            <a:pPr defTabSz="913943">
              <a:defRPr/>
            </a:pPr>
            <a:r>
              <a:rPr lang="en-US" sz="1200" kern="0" dirty="0">
                <a:solidFill>
                  <a:schemeClr val="bg1"/>
                </a:solidFill>
                <a:latin typeface="EYInterstate Light"/>
              </a:rPr>
              <a:t>Social services are all about the impact. Are the programs you run creating the outcomes you intended? No matter what your budget is, if you don’t know this, you won’t know if your program is making a meaningful difference. </a:t>
            </a:r>
          </a:p>
          <a:p>
            <a:pPr defTabSz="913943">
              <a:defRPr/>
            </a:pPr>
            <a:r>
              <a:rPr lang="en-US" sz="1200" kern="0" dirty="0">
                <a:solidFill>
                  <a:schemeClr val="bg1"/>
                </a:solidFill>
                <a:latin typeface="EYInterstate Light"/>
              </a:rPr>
              <a:t>Data analysis can help to more accurately track the effects of social services. You can make connections between the resources you dedicate to a program, the short-term outputs it creates, and the longer-term outcomes that are achieved</a:t>
            </a:r>
            <a:r>
              <a:rPr lang="en-US" sz="1200" b="1" kern="0" dirty="0">
                <a:solidFill>
                  <a:schemeClr val="bg1"/>
                </a:solidFill>
                <a:latin typeface="EYInterstate Light"/>
              </a:rPr>
              <a:t>.</a:t>
            </a:r>
            <a:endParaRPr lang="en-IN" sz="1200" kern="0" dirty="0">
              <a:solidFill>
                <a:schemeClr val="bg1"/>
              </a:solidFill>
              <a:latin typeface="EYInterstate Light"/>
            </a:endParaRPr>
          </a:p>
        </p:txBody>
      </p:sp>
      <p:sp>
        <p:nvSpPr>
          <p:cNvPr id="14" name="Rectangle 13">
            <a:extLst>
              <a:ext uri="{FF2B5EF4-FFF2-40B4-BE49-F238E27FC236}">
                <a16:creationId xmlns:a16="http://schemas.microsoft.com/office/drawing/2014/main" id="{9A1375FA-670E-469A-8B80-593B049C0402}"/>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5" name="Picture 14" descr="A picture containing logo&#10;&#10;Description automatically generated">
            <a:extLst>
              <a:ext uri="{FF2B5EF4-FFF2-40B4-BE49-F238E27FC236}">
                <a16:creationId xmlns:a16="http://schemas.microsoft.com/office/drawing/2014/main" id="{EC6E06E4-286B-464F-91A2-7BE1351F3DF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26526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D1C-FF64-4FAF-ACB0-062EBF2E1D3B}"/>
              </a:ext>
            </a:extLst>
          </p:cNvPr>
          <p:cNvSpPr>
            <a:spLocks noGrp="1"/>
          </p:cNvSpPr>
          <p:nvPr>
            <p:ph type="title"/>
          </p:nvPr>
        </p:nvSpPr>
        <p:spPr/>
        <p:txBody>
          <a:bodyPr/>
          <a:lstStyle/>
          <a:p>
            <a:r>
              <a:rPr lang="en-US" dirty="0">
                <a:latin typeface="EYInterstate" panose="02000503020000020004" pitchFamily="2" charset="0"/>
              </a:rPr>
              <a:t>Data-driven Recommendations cont’d…</a:t>
            </a:r>
          </a:p>
        </p:txBody>
      </p:sp>
      <p:sp>
        <p:nvSpPr>
          <p:cNvPr id="4" name="Footer Placeholder 3">
            <a:extLst>
              <a:ext uri="{FF2B5EF4-FFF2-40B4-BE49-F238E27FC236}">
                <a16:creationId xmlns:a16="http://schemas.microsoft.com/office/drawing/2014/main" id="{49029F30-1CCB-4E35-B938-03D6EF341A6A}"/>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066E33A3-7794-4CC8-B4EF-39CF1B8C2A8A}"/>
              </a:ext>
            </a:extLst>
          </p:cNvPr>
          <p:cNvSpPr>
            <a:spLocks noGrp="1"/>
          </p:cNvSpPr>
          <p:nvPr>
            <p:ph type="sldNum" sz="quarter" idx="12"/>
          </p:nvPr>
        </p:nvSpPr>
        <p:spPr/>
        <p:txBody>
          <a:bodyPr/>
          <a:lstStyle/>
          <a:p>
            <a:r>
              <a:rPr lang="en-GB"/>
              <a:t>Page </a:t>
            </a:r>
            <a:fld id="{F1BC30E3-FFE5-4B91-AA19-87A149EBB9EE}" type="slidenum">
              <a:rPr smtClean="0"/>
              <a:pPr/>
              <a:t>19</a:t>
            </a:fld>
            <a:endParaRPr dirty="0"/>
          </a:p>
        </p:txBody>
      </p:sp>
      <p:sp>
        <p:nvSpPr>
          <p:cNvPr id="6" name="Rectangle 5">
            <a:extLst>
              <a:ext uri="{FF2B5EF4-FFF2-40B4-BE49-F238E27FC236}">
                <a16:creationId xmlns:a16="http://schemas.microsoft.com/office/drawing/2014/main" id="{F0E40471-9A85-4007-B602-19D87A1B8D4A}"/>
              </a:ext>
            </a:extLst>
          </p:cNvPr>
          <p:cNvSpPr>
            <a:spLocks/>
          </p:cNvSpPr>
          <p:nvPr/>
        </p:nvSpPr>
        <p:spPr>
          <a:xfrm>
            <a:off x="609601" y="909127"/>
            <a:ext cx="10937731" cy="1110174"/>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5. Make new connections</a:t>
            </a:r>
          </a:p>
          <a:p>
            <a:pPr defTabSz="913943">
              <a:defRPr/>
            </a:pPr>
            <a:r>
              <a:rPr lang="en-US" sz="1200" kern="0" dirty="0">
                <a:solidFill>
                  <a:schemeClr val="bg1"/>
                </a:solidFill>
                <a:latin typeface="EYInterstate Light"/>
              </a:rPr>
              <a:t>It’s easy to overlook all the ways that subjects and identities overlap and intersect. But these insights can make a huge difference in how social programs are designed.</a:t>
            </a:r>
          </a:p>
          <a:p>
            <a:pPr defTabSz="913943">
              <a:defRPr/>
            </a:pPr>
            <a:r>
              <a:rPr lang="en-US" sz="1200" kern="0" dirty="0">
                <a:solidFill>
                  <a:schemeClr val="bg1"/>
                </a:solidFill>
                <a:latin typeface="EYInterstate Light"/>
              </a:rPr>
              <a:t>Using data analysis, the government can identify opportunities to connect different topics or projects. With data visualization tools, you can see where connections already exist and you can find places where connections should exist but don’t yet.</a:t>
            </a:r>
            <a:endParaRPr lang="en-IN" sz="1200" kern="0" dirty="0">
              <a:solidFill>
                <a:schemeClr val="bg1"/>
              </a:solidFill>
              <a:latin typeface="EYInterstate Light"/>
            </a:endParaRPr>
          </a:p>
        </p:txBody>
      </p:sp>
      <p:sp>
        <p:nvSpPr>
          <p:cNvPr id="9" name="Rectangle 8">
            <a:extLst>
              <a:ext uri="{FF2B5EF4-FFF2-40B4-BE49-F238E27FC236}">
                <a16:creationId xmlns:a16="http://schemas.microsoft.com/office/drawing/2014/main" id="{01728705-4416-4BD4-A6DE-1EC1FB3AF4F9}"/>
              </a:ext>
            </a:extLst>
          </p:cNvPr>
          <p:cNvSpPr>
            <a:spLocks/>
          </p:cNvSpPr>
          <p:nvPr/>
        </p:nvSpPr>
        <p:spPr>
          <a:xfrm>
            <a:off x="609601" y="2161422"/>
            <a:ext cx="10937731" cy="1110174"/>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6. Place your program into the broader landscape</a:t>
            </a:r>
          </a:p>
          <a:p>
            <a:pPr defTabSz="913943">
              <a:defRPr/>
            </a:pPr>
            <a:r>
              <a:rPr lang="en-US" sz="1200" kern="0" dirty="0">
                <a:solidFill>
                  <a:schemeClr val="bg1"/>
                </a:solidFill>
                <a:latin typeface="EYInterstate Light"/>
              </a:rPr>
              <a:t>Many organizations and individuals are working to solve the same set of problems. Frameworks like the United Nations’ Sustainable Development Goals can help provide a high-level understanding of how your work fits into broader efforts to make a change, but it doesn’t give you the details you need.</a:t>
            </a:r>
          </a:p>
          <a:p>
            <a:pPr defTabSz="913943">
              <a:defRPr/>
            </a:pPr>
            <a:r>
              <a:rPr lang="en-US" sz="1200" kern="0" dirty="0">
                <a:solidFill>
                  <a:schemeClr val="bg1"/>
                </a:solidFill>
                <a:latin typeface="EYInterstate Light"/>
              </a:rPr>
              <a:t>You want to get a clear picture of how your programs are contributing to progress on a bigger scale. Are you helping to move the needle? Do your programs replicate other efforts or are you fulfilling a unique role? Data analysis can help you get these answers and allow you to be more strategic in the distribution of resources.</a:t>
            </a:r>
            <a:endParaRPr lang="en-IN" sz="1200" kern="0" dirty="0">
              <a:solidFill>
                <a:schemeClr val="bg1"/>
              </a:solidFill>
              <a:latin typeface="EYInterstate Light"/>
            </a:endParaRPr>
          </a:p>
        </p:txBody>
      </p:sp>
      <p:sp>
        <p:nvSpPr>
          <p:cNvPr id="11" name="Rectangle 10">
            <a:extLst>
              <a:ext uri="{FF2B5EF4-FFF2-40B4-BE49-F238E27FC236}">
                <a16:creationId xmlns:a16="http://schemas.microsoft.com/office/drawing/2014/main" id="{99CACC8A-C4A1-4B59-BBAB-434B5493BA36}"/>
              </a:ext>
            </a:extLst>
          </p:cNvPr>
          <p:cNvSpPr>
            <a:spLocks/>
          </p:cNvSpPr>
          <p:nvPr/>
        </p:nvSpPr>
        <p:spPr>
          <a:xfrm>
            <a:off x="616900" y="5047303"/>
            <a:ext cx="10937731" cy="1248722"/>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8. Ease the burden on Administrators</a:t>
            </a:r>
          </a:p>
          <a:p>
            <a:pPr defTabSz="913943">
              <a:defRPr/>
            </a:pPr>
            <a:r>
              <a:rPr lang="en-US" sz="1200" kern="0" dirty="0">
                <a:solidFill>
                  <a:schemeClr val="bg1"/>
                </a:solidFill>
                <a:latin typeface="EYInterstate Light"/>
              </a:rPr>
              <a:t>With an increasing awareness of the administrative burden often placed on government officials, data analysis can be an incredible tool to illuminate opportunities for government to lessen the load.</a:t>
            </a:r>
          </a:p>
          <a:p>
            <a:pPr defTabSz="913943">
              <a:defRPr/>
            </a:pPr>
            <a:r>
              <a:rPr lang="en-US" sz="1200" kern="0" dirty="0">
                <a:solidFill>
                  <a:schemeClr val="bg1"/>
                </a:solidFill>
                <a:latin typeface="EYInterstate Light"/>
              </a:rPr>
              <a:t>It means that many government organizations are often redoing the same work over and over again when it comes to social programs. Government can standardize its data management process to ensure that everyone is asking for the same information in the same format. Based on research, this can save up to 39% of the time and resources spent on organizing data.</a:t>
            </a:r>
            <a:endParaRPr lang="en-IN" sz="1200" kern="0" dirty="0">
              <a:solidFill>
                <a:schemeClr val="bg1"/>
              </a:solidFill>
              <a:latin typeface="EYInterstate Light"/>
            </a:endParaRPr>
          </a:p>
        </p:txBody>
      </p:sp>
      <p:sp>
        <p:nvSpPr>
          <p:cNvPr id="12" name="Rectangle 11">
            <a:extLst>
              <a:ext uri="{FF2B5EF4-FFF2-40B4-BE49-F238E27FC236}">
                <a16:creationId xmlns:a16="http://schemas.microsoft.com/office/drawing/2014/main" id="{323CBB57-2FE1-42F0-9ABE-B11884B9D6B1}"/>
              </a:ext>
            </a:extLst>
          </p:cNvPr>
          <p:cNvSpPr>
            <a:spLocks/>
          </p:cNvSpPr>
          <p:nvPr/>
        </p:nvSpPr>
        <p:spPr>
          <a:xfrm>
            <a:off x="609600" y="3413717"/>
            <a:ext cx="10937731" cy="1491464"/>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sz="1200" b="1" kern="0" dirty="0">
                <a:solidFill>
                  <a:srgbClr val="FFE600"/>
                </a:solidFill>
                <a:latin typeface="EYInterstate Light"/>
              </a:rPr>
              <a:t>7. Evaluate program effectiveness and cost  </a:t>
            </a:r>
          </a:p>
          <a:p>
            <a:pPr defTabSz="913943">
              <a:defRPr/>
            </a:pPr>
            <a:r>
              <a:rPr lang="en-US" sz="1200" kern="0" dirty="0">
                <a:solidFill>
                  <a:schemeClr val="bg1"/>
                </a:solidFill>
                <a:latin typeface="EYInterstate Light"/>
              </a:rPr>
              <a:t>Part of being a policymaker is balancing program cost and effectiveness. You want to know that your resources are making the changes you want to see, but also that they’re doing so as efficiently as possible. </a:t>
            </a:r>
          </a:p>
          <a:p>
            <a:pPr defTabSz="913943">
              <a:defRPr/>
            </a:pPr>
            <a:r>
              <a:rPr lang="en-US" sz="1200" kern="0" dirty="0">
                <a:solidFill>
                  <a:schemeClr val="bg1"/>
                </a:solidFill>
                <a:latin typeface="EYInterstate Light"/>
              </a:rPr>
              <a:t>The stakes are high. We’re not talking about some bottom line or shareholder dividends. Your program costs often determine how many people or community organizations you can support. </a:t>
            </a:r>
          </a:p>
          <a:p>
            <a:pPr defTabSz="913943">
              <a:defRPr/>
            </a:pPr>
            <a:r>
              <a:rPr lang="en-US" sz="1200" kern="0" dirty="0">
                <a:solidFill>
                  <a:schemeClr val="bg1"/>
                </a:solidFill>
                <a:latin typeface="EYInterstate Light"/>
              </a:rPr>
              <a:t>Data analysis empowers policymakers to get a deeper analysis of how outputs and outcomes are linked and how they compare to costs. If you don’t have this information, it’s impossible to know whether you’re making smart investments.</a:t>
            </a:r>
            <a:endParaRPr lang="en-IN" sz="1200" kern="0" dirty="0">
              <a:solidFill>
                <a:schemeClr val="bg1"/>
              </a:solidFill>
              <a:latin typeface="EYInterstate Light"/>
            </a:endParaRPr>
          </a:p>
        </p:txBody>
      </p:sp>
      <p:sp>
        <p:nvSpPr>
          <p:cNvPr id="14" name="Rectangle 13">
            <a:extLst>
              <a:ext uri="{FF2B5EF4-FFF2-40B4-BE49-F238E27FC236}">
                <a16:creationId xmlns:a16="http://schemas.microsoft.com/office/drawing/2014/main" id="{BFA3775B-9196-48A8-A746-629D2FBF0A7B}"/>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5" name="Picture 14" descr="A picture containing logo&#10;&#10;Description automatically generated">
            <a:extLst>
              <a:ext uri="{FF2B5EF4-FFF2-40B4-BE49-F238E27FC236}">
                <a16:creationId xmlns:a16="http://schemas.microsoft.com/office/drawing/2014/main" id="{ED515510-8CC0-42B5-8766-807B0E7E64F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89342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DB9A6E-65D8-44FB-B22A-5C26CE9503A5}"/>
              </a:ext>
            </a:extLst>
          </p:cNvPr>
          <p:cNvGrpSpPr/>
          <p:nvPr/>
        </p:nvGrpSpPr>
        <p:grpSpPr>
          <a:xfrm>
            <a:off x="575772" y="2566553"/>
            <a:ext cx="6821552" cy="363972"/>
            <a:chOff x="576071" y="3186615"/>
            <a:chExt cx="6825105" cy="364162"/>
          </a:xfrm>
        </p:grpSpPr>
        <p:sp>
          <p:nvSpPr>
            <p:cNvPr id="20" name="Rectangle 19">
              <a:hlinkClick r:id="rId3" action="ppaction://hlinksldjump"/>
              <a:extLst>
                <a:ext uri="{FF2B5EF4-FFF2-40B4-BE49-F238E27FC236}">
                  <a16:creationId xmlns:a16="http://schemas.microsoft.com/office/drawing/2014/main" id="{DEA8F5C7-CF8C-4D2E-8AB0-99B91FBD449E}"/>
                </a:ext>
              </a:extLst>
            </p:cNvPr>
            <p:cNvSpPr/>
            <p:nvPr/>
          </p:nvSpPr>
          <p:spPr>
            <a:xfrm>
              <a:off x="807186" y="3186615"/>
              <a:ext cx="1847113" cy="359713"/>
            </a:xfrm>
            <a:prstGeom prst="rect">
              <a:avLst/>
            </a:prstGeom>
          </p:spPr>
          <p:txBody>
            <a:bodyPr wrap="none" lIns="0" tIns="0" rIns="0" bIns="0" anchor="ctr" anchorCtr="0">
              <a:noAutofit/>
            </a:bodyPr>
            <a:lstStyle/>
            <a:p>
              <a:pPr defTabSz="913943"/>
              <a:r>
                <a:rPr lang="da-DK" sz="1599" dirty="0">
                  <a:solidFill>
                    <a:prstClr val="white"/>
                  </a:solidFill>
                  <a:latin typeface="EYInterstate Light"/>
                </a:rPr>
                <a:t>Overview of Data Analysis</a:t>
              </a:r>
              <a:endParaRPr lang="en-IN" sz="1599" dirty="0">
                <a:solidFill>
                  <a:prstClr val="white"/>
                </a:solidFill>
                <a:latin typeface="EYInterstate Light"/>
              </a:endParaRPr>
            </a:p>
          </p:txBody>
        </p:sp>
        <p:sp>
          <p:nvSpPr>
            <p:cNvPr id="22" name="Oval 21">
              <a:extLst>
                <a:ext uri="{FF2B5EF4-FFF2-40B4-BE49-F238E27FC236}">
                  <a16:creationId xmlns:a16="http://schemas.microsoft.com/office/drawing/2014/main" id="{983B89E2-8D21-4F60-BD30-427CCAE1F2EC}"/>
                </a:ext>
              </a:extLst>
            </p:cNvPr>
            <p:cNvSpPr/>
            <p:nvPr/>
          </p:nvSpPr>
          <p:spPr>
            <a:xfrm>
              <a:off x="576071" y="3313243"/>
              <a:ext cx="107950" cy="10795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cxnSp>
          <p:nvCxnSpPr>
            <p:cNvPr id="23" name="Connector: Elbow 22">
              <a:extLst>
                <a:ext uri="{FF2B5EF4-FFF2-40B4-BE49-F238E27FC236}">
                  <a16:creationId xmlns:a16="http://schemas.microsoft.com/office/drawing/2014/main" id="{1D112301-62D2-4833-95DC-251EB0C50AC3}"/>
                </a:ext>
              </a:extLst>
            </p:cNvPr>
            <p:cNvCxnSpPr>
              <a:cxnSpLocks/>
              <a:stCxn id="22" idx="4"/>
            </p:cNvCxnSpPr>
            <p:nvPr/>
          </p:nvCxnSpPr>
          <p:spPr>
            <a:xfrm rot="16200000" flipH="1">
              <a:off x="3950819" y="100420"/>
              <a:ext cx="129584" cy="6771130"/>
            </a:xfrm>
            <a:prstGeom prst="bentConnector2">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9F5FB4E9-57F8-46D1-8269-42F9D293E648}"/>
              </a:ext>
            </a:extLst>
          </p:cNvPr>
          <p:cNvGrpSpPr/>
          <p:nvPr/>
        </p:nvGrpSpPr>
        <p:grpSpPr>
          <a:xfrm>
            <a:off x="571542" y="3085029"/>
            <a:ext cx="6795898" cy="412927"/>
            <a:chOff x="571839" y="3579664"/>
            <a:chExt cx="6799438" cy="413142"/>
          </a:xfrm>
        </p:grpSpPr>
        <p:sp>
          <p:nvSpPr>
            <p:cNvPr id="16" name="Rectangle 15">
              <a:hlinkClick r:id="rId4" action="ppaction://hlinksldjump"/>
              <a:extLst>
                <a:ext uri="{FF2B5EF4-FFF2-40B4-BE49-F238E27FC236}">
                  <a16:creationId xmlns:a16="http://schemas.microsoft.com/office/drawing/2014/main" id="{E65E89E4-2163-4679-934A-5AA02CAB7676}"/>
                </a:ext>
              </a:extLst>
            </p:cNvPr>
            <p:cNvSpPr/>
            <p:nvPr/>
          </p:nvSpPr>
          <p:spPr>
            <a:xfrm>
              <a:off x="807186" y="3579664"/>
              <a:ext cx="3155213" cy="359713"/>
            </a:xfrm>
            <a:prstGeom prst="rect">
              <a:avLst/>
            </a:prstGeom>
          </p:spPr>
          <p:txBody>
            <a:bodyPr wrap="none" lIns="0" tIns="0" rIns="0" bIns="0" anchor="ctr" anchorCtr="0">
              <a:noAutofit/>
            </a:bodyPr>
            <a:lstStyle/>
            <a:p>
              <a:pPr defTabSz="913943"/>
              <a:r>
                <a:rPr lang="da-DK" sz="1599" dirty="0">
                  <a:solidFill>
                    <a:prstClr val="white"/>
                  </a:solidFill>
                  <a:latin typeface="EYInterstate Light"/>
                </a:rPr>
                <a:t>Data Analysis Methods and Types</a:t>
              </a:r>
              <a:endParaRPr lang="en-IN" sz="1599" dirty="0">
                <a:solidFill>
                  <a:prstClr val="white"/>
                </a:solidFill>
                <a:latin typeface="EYInterstate Light"/>
              </a:endParaRPr>
            </a:p>
          </p:txBody>
        </p:sp>
        <p:sp>
          <p:nvSpPr>
            <p:cNvPr id="24" name="Oval 23">
              <a:extLst>
                <a:ext uri="{FF2B5EF4-FFF2-40B4-BE49-F238E27FC236}">
                  <a16:creationId xmlns:a16="http://schemas.microsoft.com/office/drawing/2014/main" id="{BFCDD3A1-C5A7-43BE-96E0-1065EF0D81F0}"/>
                </a:ext>
              </a:extLst>
            </p:cNvPr>
            <p:cNvSpPr/>
            <p:nvPr/>
          </p:nvSpPr>
          <p:spPr>
            <a:xfrm>
              <a:off x="571839" y="3711232"/>
              <a:ext cx="107950" cy="10795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cxnSp>
          <p:nvCxnSpPr>
            <p:cNvPr id="25" name="Connector: Elbow 24">
              <a:extLst>
                <a:ext uri="{FF2B5EF4-FFF2-40B4-BE49-F238E27FC236}">
                  <a16:creationId xmlns:a16="http://schemas.microsoft.com/office/drawing/2014/main" id="{AD2685E8-8EAC-45C1-996C-C26141E2C812}"/>
                </a:ext>
              </a:extLst>
            </p:cNvPr>
            <p:cNvCxnSpPr>
              <a:cxnSpLocks/>
              <a:stCxn id="24" idx="4"/>
            </p:cNvCxnSpPr>
            <p:nvPr/>
          </p:nvCxnSpPr>
          <p:spPr>
            <a:xfrm rot="16200000" flipH="1">
              <a:off x="3911733" y="533262"/>
              <a:ext cx="173625" cy="6745463"/>
            </a:xfrm>
            <a:prstGeom prst="bentConnector2">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084C744-1806-466D-A0CC-FEE87FD0A0F2}"/>
              </a:ext>
            </a:extLst>
          </p:cNvPr>
          <p:cNvGrpSpPr/>
          <p:nvPr/>
        </p:nvGrpSpPr>
        <p:grpSpPr>
          <a:xfrm>
            <a:off x="569158" y="4166489"/>
            <a:ext cx="6807056" cy="359526"/>
            <a:chOff x="569454" y="4346712"/>
            <a:chExt cx="6810601" cy="359713"/>
          </a:xfrm>
        </p:grpSpPr>
        <p:sp>
          <p:nvSpPr>
            <p:cNvPr id="17" name="Rectangle 16">
              <a:hlinkClick r:id="rId5" action="ppaction://hlinksldjump"/>
              <a:extLst>
                <a:ext uri="{FF2B5EF4-FFF2-40B4-BE49-F238E27FC236}">
                  <a16:creationId xmlns:a16="http://schemas.microsoft.com/office/drawing/2014/main" id="{EF24F5A1-4F5F-4B1B-921C-6697B683B2E9}"/>
                </a:ext>
              </a:extLst>
            </p:cNvPr>
            <p:cNvSpPr/>
            <p:nvPr/>
          </p:nvSpPr>
          <p:spPr>
            <a:xfrm>
              <a:off x="807186" y="4346712"/>
              <a:ext cx="4564913" cy="359713"/>
            </a:xfrm>
            <a:prstGeom prst="rect">
              <a:avLst/>
            </a:prstGeom>
          </p:spPr>
          <p:txBody>
            <a:bodyPr wrap="none" lIns="0" tIns="0" rIns="0" bIns="0" anchor="ctr" anchorCtr="0">
              <a:noAutofit/>
            </a:bodyPr>
            <a:lstStyle/>
            <a:p>
              <a:pPr defTabSz="913943"/>
              <a:r>
                <a:rPr lang="en-GB" sz="1599" dirty="0">
                  <a:solidFill>
                    <a:prstClr val="white"/>
                  </a:solidFill>
                  <a:latin typeface="EYInterstate Light"/>
                </a:rPr>
                <a:t>Improving Social Impact through Data Analysis</a:t>
              </a:r>
              <a:endParaRPr lang="en-IN" sz="1599" dirty="0">
                <a:solidFill>
                  <a:prstClr val="white"/>
                </a:solidFill>
                <a:latin typeface="EYInterstate Light"/>
              </a:endParaRPr>
            </a:p>
          </p:txBody>
        </p:sp>
        <p:cxnSp>
          <p:nvCxnSpPr>
            <p:cNvPr id="27" name="Connector: Elbow 26">
              <a:extLst>
                <a:ext uri="{FF2B5EF4-FFF2-40B4-BE49-F238E27FC236}">
                  <a16:creationId xmlns:a16="http://schemas.microsoft.com/office/drawing/2014/main" id="{A1A812F8-B8C9-45DE-8CCC-67301B071D92}"/>
                </a:ext>
              </a:extLst>
            </p:cNvPr>
            <p:cNvCxnSpPr>
              <a:cxnSpLocks/>
            </p:cNvCxnSpPr>
            <p:nvPr/>
          </p:nvCxnSpPr>
          <p:spPr>
            <a:xfrm rot="16200000" flipH="1">
              <a:off x="3927030" y="1210443"/>
              <a:ext cx="150237" cy="6755812"/>
            </a:xfrm>
            <a:prstGeom prst="bentConnector2">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A9C7118-8352-4809-9D2A-F5EF4BC3DB45}"/>
                </a:ext>
              </a:extLst>
            </p:cNvPr>
            <p:cNvSpPr/>
            <p:nvPr/>
          </p:nvSpPr>
          <p:spPr>
            <a:xfrm>
              <a:off x="569454" y="4473073"/>
              <a:ext cx="107950" cy="10795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grpSp>
      <p:grpSp>
        <p:nvGrpSpPr>
          <p:cNvPr id="9" name="Group 8">
            <a:extLst>
              <a:ext uri="{FF2B5EF4-FFF2-40B4-BE49-F238E27FC236}">
                <a16:creationId xmlns:a16="http://schemas.microsoft.com/office/drawing/2014/main" id="{E5645449-E5BC-4218-AF2E-1F4F06BA7F95}"/>
              </a:ext>
            </a:extLst>
          </p:cNvPr>
          <p:cNvGrpSpPr/>
          <p:nvPr/>
        </p:nvGrpSpPr>
        <p:grpSpPr>
          <a:xfrm>
            <a:off x="564928" y="4680519"/>
            <a:ext cx="6802512" cy="366090"/>
            <a:chOff x="565222" y="4732155"/>
            <a:chExt cx="6806055" cy="366281"/>
          </a:xfrm>
        </p:grpSpPr>
        <p:sp>
          <p:nvSpPr>
            <p:cNvPr id="19" name="Rectangle 18">
              <a:hlinkClick r:id="" action="ppaction://noaction"/>
              <a:extLst>
                <a:ext uri="{FF2B5EF4-FFF2-40B4-BE49-F238E27FC236}">
                  <a16:creationId xmlns:a16="http://schemas.microsoft.com/office/drawing/2014/main" id="{82D01673-7AF7-4048-AD19-2A158C49AE2E}"/>
                </a:ext>
              </a:extLst>
            </p:cNvPr>
            <p:cNvSpPr/>
            <p:nvPr/>
          </p:nvSpPr>
          <p:spPr>
            <a:xfrm>
              <a:off x="807186" y="4732155"/>
              <a:ext cx="5791733" cy="359713"/>
            </a:xfrm>
            <a:prstGeom prst="rect">
              <a:avLst/>
            </a:prstGeom>
          </p:spPr>
          <p:txBody>
            <a:bodyPr wrap="none" lIns="0" tIns="0" rIns="0" bIns="0" anchor="ctr" anchorCtr="0">
              <a:noAutofit/>
            </a:bodyPr>
            <a:lstStyle/>
            <a:p>
              <a:pPr defTabSz="913943"/>
              <a:r>
                <a:rPr lang="en-GB" sz="1599" dirty="0">
                  <a:solidFill>
                    <a:prstClr val="white"/>
                  </a:solidFill>
                  <a:latin typeface="EYInterstate Light"/>
                </a:rPr>
                <a:t>Core Social areas in Nigeria and Data driven recommendations</a:t>
              </a:r>
            </a:p>
          </p:txBody>
        </p:sp>
        <p:sp>
          <p:nvSpPr>
            <p:cNvPr id="29" name="Oval 28">
              <a:extLst>
                <a:ext uri="{FF2B5EF4-FFF2-40B4-BE49-F238E27FC236}">
                  <a16:creationId xmlns:a16="http://schemas.microsoft.com/office/drawing/2014/main" id="{666826FD-1428-493A-BE9C-31DE7C80531B}"/>
                </a:ext>
              </a:extLst>
            </p:cNvPr>
            <p:cNvSpPr/>
            <p:nvPr/>
          </p:nvSpPr>
          <p:spPr>
            <a:xfrm>
              <a:off x="565222" y="4864712"/>
              <a:ext cx="107950" cy="10795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cxnSp>
          <p:nvCxnSpPr>
            <p:cNvPr id="32" name="Connector: Elbow 31">
              <a:extLst>
                <a:ext uri="{FF2B5EF4-FFF2-40B4-BE49-F238E27FC236}">
                  <a16:creationId xmlns:a16="http://schemas.microsoft.com/office/drawing/2014/main" id="{E28AE28F-0470-4309-9069-7760D7B8E4D8}"/>
                </a:ext>
              </a:extLst>
            </p:cNvPr>
            <p:cNvCxnSpPr>
              <a:cxnSpLocks/>
              <a:stCxn id="29" idx="4"/>
            </p:cNvCxnSpPr>
            <p:nvPr/>
          </p:nvCxnSpPr>
          <p:spPr>
            <a:xfrm rot="16200000" flipH="1">
              <a:off x="3932350" y="1659509"/>
              <a:ext cx="125774" cy="6752080"/>
            </a:xfrm>
            <a:prstGeom prst="bentConnector2">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CA75DB6-472C-446D-9A12-1AF5F8CA839F}"/>
              </a:ext>
            </a:extLst>
          </p:cNvPr>
          <p:cNvGrpSpPr/>
          <p:nvPr/>
        </p:nvGrpSpPr>
        <p:grpSpPr>
          <a:xfrm>
            <a:off x="551854" y="5201112"/>
            <a:ext cx="6815583" cy="359526"/>
            <a:chOff x="552141" y="5150039"/>
            <a:chExt cx="6819133" cy="359713"/>
          </a:xfrm>
        </p:grpSpPr>
        <p:sp>
          <p:nvSpPr>
            <p:cNvPr id="21" name="Rectangle 20">
              <a:hlinkClick r:id="" action="ppaction://noaction"/>
              <a:extLst>
                <a:ext uri="{FF2B5EF4-FFF2-40B4-BE49-F238E27FC236}">
                  <a16:creationId xmlns:a16="http://schemas.microsoft.com/office/drawing/2014/main" id="{E8463402-6B2A-41E9-8161-C109E6917CEB}"/>
                </a:ext>
              </a:extLst>
            </p:cNvPr>
            <p:cNvSpPr/>
            <p:nvPr/>
          </p:nvSpPr>
          <p:spPr>
            <a:xfrm>
              <a:off x="769729" y="5150039"/>
              <a:ext cx="4755413" cy="359713"/>
            </a:xfrm>
            <a:prstGeom prst="rect">
              <a:avLst/>
            </a:prstGeom>
          </p:spPr>
          <p:txBody>
            <a:bodyPr wrap="none" lIns="0" tIns="0" rIns="0" bIns="0" anchor="ctr" anchorCtr="0">
              <a:noAutofit/>
            </a:bodyPr>
            <a:lstStyle/>
            <a:p>
              <a:pPr defTabSz="913943"/>
              <a:r>
                <a:rPr lang="en-GB" sz="1600" dirty="0">
                  <a:solidFill>
                    <a:schemeClr val="bg1"/>
                  </a:solidFill>
                  <a:latin typeface="EYInterstate Light"/>
                </a:rPr>
                <a:t>Q &amp; A</a:t>
              </a:r>
              <a:endParaRPr lang="en-GB" sz="1599" dirty="0">
                <a:solidFill>
                  <a:prstClr val="white"/>
                </a:solidFill>
                <a:latin typeface="EYInterstate Light"/>
              </a:endParaRPr>
            </a:p>
          </p:txBody>
        </p:sp>
        <p:sp>
          <p:nvSpPr>
            <p:cNvPr id="30" name="Oval 29">
              <a:extLst>
                <a:ext uri="{FF2B5EF4-FFF2-40B4-BE49-F238E27FC236}">
                  <a16:creationId xmlns:a16="http://schemas.microsoft.com/office/drawing/2014/main" id="{A6B32864-FC2C-4513-90FF-D59455931C56}"/>
                </a:ext>
              </a:extLst>
            </p:cNvPr>
            <p:cNvSpPr/>
            <p:nvPr/>
          </p:nvSpPr>
          <p:spPr>
            <a:xfrm>
              <a:off x="552141" y="5256722"/>
              <a:ext cx="107950" cy="10795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cxnSp>
          <p:nvCxnSpPr>
            <p:cNvPr id="33" name="Connector: Elbow 32">
              <a:extLst>
                <a:ext uri="{FF2B5EF4-FFF2-40B4-BE49-F238E27FC236}">
                  <a16:creationId xmlns:a16="http://schemas.microsoft.com/office/drawing/2014/main" id="{9C3D500D-D515-4251-A21C-B7F4F91C7BDE}"/>
                </a:ext>
              </a:extLst>
            </p:cNvPr>
            <p:cNvCxnSpPr>
              <a:cxnSpLocks/>
              <a:stCxn id="30" idx="4"/>
            </p:cNvCxnSpPr>
            <p:nvPr/>
          </p:nvCxnSpPr>
          <p:spPr>
            <a:xfrm rot="16200000" flipH="1">
              <a:off x="3924353" y="2046435"/>
              <a:ext cx="128684" cy="6765158"/>
            </a:xfrm>
            <a:prstGeom prst="bentConnector2">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DABD6EEB-B38C-4430-9A7D-4711060A5646}"/>
              </a:ext>
            </a:extLst>
          </p:cNvPr>
          <p:cNvCxnSpPr>
            <a:cxnSpLocks/>
          </p:cNvCxnSpPr>
          <p:nvPr/>
        </p:nvCxnSpPr>
        <p:spPr>
          <a:xfrm>
            <a:off x="0" y="1878627"/>
            <a:ext cx="7388616" cy="0"/>
          </a:xfrm>
          <a:prstGeom prst="line">
            <a:avLst/>
          </a:prstGeom>
          <a:ln w="63500" cap="flat" cmpd="sng" algn="ctr">
            <a:solidFill>
              <a:srgbClr val="C4C4C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itle 3">
            <a:extLst>
              <a:ext uri="{FF2B5EF4-FFF2-40B4-BE49-F238E27FC236}">
                <a16:creationId xmlns:a16="http://schemas.microsoft.com/office/drawing/2014/main" id="{128F5C4B-1DF9-432F-86F9-D3E7A38341F3}"/>
              </a:ext>
            </a:extLst>
          </p:cNvPr>
          <p:cNvSpPr txBox="1">
            <a:spLocks/>
          </p:cNvSpPr>
          <p:nvPr/>
        </p:nvSpPr>
        <p:spPr>
          <a:xfrm>
            <a:off x="554464" y="1110656"/>
            <a:ext cx="4030015" cy="7344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defTabSz="913943"/>
            <a:r>
              <a:rPr lang="en-IN" sz="5397" dirty="0">
                <a:solidFill>
                  <a:srgbClr val="FFE600"/>
                </a:solidFill>
                <a:latin typeface="EYInterstate" panose="02000503020000020004" pitchFamily="2" charset="0"/>
              </a:rPr>
              <a:t>Contents</a:t>
            </a:r>
          </a:p>
        </p:txBody>
      </p:sp>
      <p:grpSp>
        <p:nvGrpSpPr>
          <p:cNvPr id="7" name="Group 6">
            <a:extLst>
              <a:ext uri="{FF2B5EF4-FFF2-40B4-BE49-F238E27FC236}">
                <a16:creationId xmlns:a16="http://schemas.microsoft.com/office/drawing/2014/main" id="{9538E918-C148-4874-988A-DC1ED2CB687B}"/>
              </a:ext>
            </a:extLst>
          </p:cNvPr>
          <p:cNvGrpSpPr/>
          <p:nvPr/>
        </p:nvGrpSpPr>
        <p:grpSpPr>
          <a:xfrm>
            <a:off x="582374" y="3652460"/>
            <a:ext cx="6806242" cy="359526"/>
            <a:chOff x="582677" y="3972713"/>
            <a:chExt cx="6809787" cy="359713"/>
          </a:xfrm>
        </p:grpSpPr>
        <p:sp>
          <p:nvSpPr>
            <p:cNvPr id="18" name="Rectangle 17">
              <a:hlinkClick r:id="rId6" action="ppaction://hlinksldjump"/>
              <a:extLst>
                <a:ext uri="{FF2B5EF4-FFF2-40B4-BE49-F238E27FC236}">
                  <a16:creationId xmlns:a16="http://schemas.microsoft.com/office/drawing/2014/main" id="{653C8130-0D50-44E0-B155-71D8ACAAB9FF}"/>
                </a:ext>
              </a:extLst>
            </p:cNvPr>
            <p:cNvSpPr/>
            <p:nvPr/>
          </p:nvSpPr>
          <p:spPr>
            <a:xfrm>
              <a:off x="807187" y="3972713"/>
              <a:ext cx="2048403" cy="359713"/>
            </a:xfrm>
            <a:prstGeom prst="rect">
              <a:avLst/>
            </a:prstGeom>
          </p:spPr>
          <p:txBody>
            <a:bodyPr wrap="none" lIns="0" tIns="0" rIns="0" bIns="0" anchor="ctr" anchorCtr="0">
              <a:noAutofit/>
            </a:bodyPr>
            <a:lstStyle/>
            <a:p>
              <a:pPr defTabSz="913943"/>
              <a:r>
                <a:rPr lang="da-DK" sz="1599" dirty="0">
                  <a:solidFill>
                    <a:prstClr val="white"/>
                  </a:solidFill>
                  <a:latin typeface="EYInterstate Light"/>
                </a:rPr>
                <a:t>Data Analysis Process</a:t>
              </a:r>
              <a:endParaRPr lang="en-IN" sz="1599" dirty="0">
                <a:solidFill>
                  <a:prstClr val="white"/>
                </a:solidFill>
                <a:latin typeface="EYInterstate Light"/>
              </a:endParaRPr>
            </a:p>
          </p:txBody>
        </p:sp>
        <p:sp>
          <p:nvSpPr>
            <p:cNvPr id="26" name="Oval 25">
              <a:extLst>
                <a:ext uri="{FF2B5EF4-FFF2-40B4-BE49-F238E27FC236}">
                  <a16:creationId xmlns:a16="http://schemas.microsoft.com/office/drawing/2014/main" id="{CCF79F38-CAE7-4DB6-AD12-9ABBA34DA271}"/>
                </a:ext>
              </a:extLst>
            </p:cNvPr>
            <p:cNvSpPr/>
            <p:nvPr/>
          </p:nvSpPr>
          <p:spPr>
            <a:xfrm>
              <a:off x="582677" y="4102953"/>
              <a:ext cx="107950" cy="10795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cxnSp>
          <p:nvCxnSpPr>
            <p:cNvPr id="43" name="Connector: Elbow 42">
              <a:extLst>
                <a:ext uri="{FF2B5EF4-FFF2-40B4-BE49-F238E27FC236}">
                  <a16:creationId xmlns:a16="http://schemas.microsoft.com/office/drawing/2014/main" id="{D16A8AE5-DF4A-4321-B14E-8FAF680B1093}"/>
                </a:ext>
              </a:extLst>
            </p:cNvPr>
            <p:cNvCxnSpPr>
              <a:cxnSpLocks/>
            </p:cNvCxnSpPr>
            <p:nvPr/>
          </p:nvCxnSpPr>
          <p:spPr>
            <a:xfrm rot="16200000" flipH="1">
              <a:off x="3939439" y="877833"/>
              <a:ext cx="150237" cy="6755812"/>
            </a:xfrm>
            <a:prstGeom prst="bentConnector2">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42" name="Footer Placeholder 11">
            <a:extLst>
              <a:ext uri="{FF2B5EF4-FFF2-40B4-BE49-F238E27FC236}">
                <a16:creationId xmlns:a16="http://schemas.microsoft.com/office/drawing/2014/main" id="{ACDD973E-6C80-4236-AD84-D0EFA8673213}"/>
              </a:ext>
            </a:extLst>
          </p:cNvPr>
          <p:cNvSpPr txBox="1">
            <a:spLocks/>
          </p:cNvSpPr>
          <p:nvPr/>
        </p:nvSpPr>
        <p:spPr>
          <a:xfrm>
            <a:off x="4553754" y="6469661"/>
            <a:ext cx="3085296" cy="12311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48" name="Slide Number Placeholder 13">
            <a:extLst>
              <a:ext uri="{FF2B5EF4-FFF2-40B4-BE49-F238E27FC236}">
                <a16:creationId xmlns:a16="http://schemas.microsoft.com/office/drawing/2014/main" id="{B91E8634-71B0-4F36-B137-99F231F78B96}"/>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2</a:t>
            </a:fld>
            <a:endParaRPr sz="800" dirty="0">
              <a:solidFill>
                <a:prstClr val="white"/>
              </a:solidFill>
              <a:latin typeface="EYInterstate" panose="02000503020000020004" pitchFamily="2" charset="0"/>
            </a:endParaRPr>
          </a:p>
        </p:txBody>
      </p:sp>
      <p:sp>
        <p:nvSpPr>
          <p:cNvPr id="52" name="Text Placeholder 16">
            <a:extLst>
              <a:ext uri="{FF2B5EF4-FFF2-40B4-BE49-F238E27FC236}">
                <a16:creationId xmlns:a16="http://schemas.microsoft.com/office/drawing/2014/main" id="{CE45BE43-B61A-4C7D-9CA7-FF3B31C2E7A8}"/>
              </a:ext>
            </a:extLst>
          </p:cNvPr>
          <p:cNvSpPr txBox="1">
            <a:spLocks/>
          </p:cNvSpPr>
          <p:nvPr/>
        </p:nvSpPr>
        <p:spPr>
          <a:xfrm>
            <a:off x="8394094" y="2143900"/>
            <a:ext cx="3250902" cy="1978145"/>
          </a:xfrm>
          <a:prstGeom prst="rect">
            <a:avLst/>
          </a:prstGeom>
        </p:spPr>
        <p:txBody>
          <a:bodyPr lIns="0" tIns="0" rIns="0" bIns="0"/>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943">
              <a:lnSpc>
                <a:spcPct val="107000"/>
              </a:lnSpc>
              <a:buClr>
                <a:srgbClr val="27ACAA"/>
              </a:buClr>
              <a:buSzPct val="100000"/>
              <a:buNone/>
            </a:pPr>
            <a:r>
              <a:rPr lang="en-US" sz="1199" dirty="0">
                <a:solidFill>
                  <a:prstClr val="white"/>
                </a:solidFill>
                <a:latin typeface="EYInterstate Light"/>
                <a:ea typeface="Calibri" panose="020F0502020204030204" pitchFamily="34" charset="0"/>
                <a:cs typeface="Calibri" panose="020F0502020204030204" pitchFamily="34" charset="0"/>
              </a:rPr>
              <a:t>Adeleke is a senior member of the Data &amp; Analytics domain across EY West Africa. He has over 8 years of professional experience spanning different industries. The last 4 years of his career have been focused on the Financial Services Industry. He has a Bachelor’s degree in Economics from the prestigious Olabisi Onabanjo University and several professional certifications.</a:t>
            </a:r>
            <a:endParaRPr lang="en-GB" sz="1199" dirty="0">
              <a:solidFill>
                <a:prstClr val="white"/>
              </a:solidFill>
              <a:latin typeface="EYInterstate Light"/>
              <a:ea typeface="Calibri" panose="020F0502020204030204" pitchFamily="34" charset="0"/>
              <a:cs typeface="Times New Roman" panose="02020603050405020304" pitchFamily="18" charset="0"/>
            </a:endParaRPr>
          </a:p>
        </p:txBody>
      </p:sp>
      <p:sp>
        <p:nvSpPr>
          <p:cNvPr id="53" name="Text Placeholder 15">
            <a:extLst>
              <a:ext uri="{FF2B5EF4-FFF2-40B4-BE49-F238E27FC236}">
                <a16:creationId xmlns:a16="http://schemas.microsoft.com/office/drawing/2014/main" id="{FF952DEF-F46C-4853-8665-291F608F48BA}"/>
              </a:ext>
            </a:extLst>
          </p:cNvPr>
          <p:cNvSpPr txBox="1">
            <a:spLocks/>
          </p:cNvSpPr>
          <p:nvPr/>
        </p:nvSpPr>
        <p:spPr>
          <a:xfrm>
            <a:off x="8386635" y="1194024"/>
            <a:ext cx="2461183" cy="373612"/>
          </a:xfrm>
          <a:prstGeom prst="rect">
            <a:avLst/>
          </a:prstGeom>
        </p:spPr>
        <p:txBody>
          <a:bodyPr lIns="0" tIns="0" rIns="0" bIns="0"/>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943">
              <a:buClr>
                <a:srgbClr val="FFE600"/>
              </a:buClr>
              <a:buNone/>
            </a:pPr>
            <a:r>
              <a:rPr lang="en-IN" sz="1799" b="1" dirty="0">
                <a:solidFill>
                  <a:srgbClr val="FFE600"/>
                </a:solidFill>
                <a:latin typeface="EYInterstate" panose="02000503020000020004" pitchFamily="2" charset="0"/>
              </a:rPr>
              <a:t>Facilitator Profile</a:t>
            </a:r>
          </a:p>
        </p:txBody>
      </p:sp>
      <p:sp>
        <p:nvSpPr>
          <p:cNvPr id="54" name="Rectangle 53">
            <a:extLst>
              <a:ext uri="{FF2B5EF4-FFF2-40B4-BE49-F238E27FC236}">
                <a16:creationId xmlns:a16="http://schemas.microsoft.com/office/drawing/2014/main" id="{41186FB2-6BBB-4C97-80A8-795A6EE71A15}"/>
              </a:ext>
            </a:extLst>
          </p:cNvPr>
          <p:cNvSpPr/>
          <p:nvPr/>
        </p:nvSpPr>
        <p:spPr>
          <a:xfrm>
            <a:off x="9452722" y="4698309"/>
            <a:ext cx="2074666" cy="1064315"/>
          </a:xfrm>
          <a:prstGeom prst="rect">
            <a:avLst/>
          </a:prstGeom>
        </p:spPr>
        <p:txBody>
          <a:bodyPr wrap="square" lIns="0" tIns="0" rIns="0" bIns="0">
            <a:noAutofit/>
          </a:bodyPr>
          <a:lstStyle/>
          <a:p>
            <a:pPr defTabSz="913943">
              <a:spcAft>
                <a:spcPts val="300"/>
              </a:spcAft>
            </a:pPr>
            <a:r>
              <a:rPr lang="en-IN" sz="1099" b="1" dirty="0">
                <a:solidFill>
                  <a:srgbClr val="FFE600"/>
                </a:solidFill>
                <a:latin typeface="EYInterstate Light"/>
              </a:rPr>
              <a:t>Adeleke Abimbola</a:t>
            </a:r>
          </a:p>
          <a:p>
            <a:pPr defTabSz="913943">
              <a:spcAft>
                <a:spcPts val="300"/>
              </a:spcAft>
            </a:pPr>
            <a:r>
              <a:rPr lang="en-IN" sz="1099" dirty="0">
                <a:solidFill>
                  <a:prstClr val="white"/>
                </a:solidFill>
                <a:latin typeface="EYInterstate Light"/>
              </a:rPr>
              <a:t>Senior Data &amp; Analytics Consultant</a:t>
            </a:r>
          </a:p>
          <a:p>
            <a:pPr defTabSz="913943">
              <a:spcAft>
                <a:spcPts val="300"/>
              </a:spcAft>
            </a:pPr>
            <a:r>
              <a:rPr lang="en-IN" sz="1099" dirty="0">
                <a:solidFill>
                  <a:prstClr val="white"/>
                </a:solidFill>
                <a:latin typeface="EYInterstate Light"/>
              </a:rPr>
              <a:t>EY</a:t>
            </a:r>
          </a:p>
          <a:p>
            <a:pPr defTabSz="913943">
              <a:spcAft>
                <a:spcPts val="300"/>
              </a:spcAft>
            </a:pPr>
            <a:r>
              <a:rPr lang="en-IN" sz="1099" dirty="0">
                <a:solidFill>
                  <a:srgbClr val="FFE600"/>
                </a:solidFill>
                <a:latin typeface="EYInterstate Light"/>
              </a:rPr>
              <a:t>adeleke.abimbola@ng.ey.com</a:t>
            </a:r>
          </a:p>
        </p:txBody>
      </p:sp>
      <p:sp>
        <p:nvSpPr>
          <p:cNvPr id="56" name="Oval 55">
            <a:extLst>
              <a:ext uri="{FF2B5EF4-FFF2-40B4-BE49-F238E27FC236}">
                <a16:creationId xmlns:a16="http://schemas.microsoft.com/office/drawing/2014/main" id="{331D324A-25A4-4C5B-BE1F-DDA680A99592}"/>
              </a:ext>
            </a:extLst>
          </p:cNvPr>
          <p:cNvSpPr/>
          <p:nvPr/>
        </p:nvSpPr>
        <p:spPr>
          <a:xfrm>
            <a:off x="8186457" y="4474151"/>
            <a:ext cx="1189826" cy="1189826"/>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pic>
        <p:nvPicPr>
          <p:cNvPr id="46" name="Picture 45" descr="A person wearing a suit and bow tie&#10;&#10;Description automatically generated with medium confidence">
            <a:extLst>
              <a:ext uri="{FF2B5EF4-FFF2-40B4-BE49-F238E27FC236}">
                <a16:creationId xmlns:a16="http://schemas.microsoft.com/office/drawing/2014/main" id="{FC7B734C-513E-4AD3-B2A6-CCC1DFB64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2541" y="4576038"/>
            <a:ext cx="917657" cy="902134"/>
          </a:xfrm>
          <a:prstGeom prst="flowChartConnector">
            <a:avLst/>
          </a:prstGeom>
        </p:spPr>
      </p:pic>
      <p:sp>
        <p:nvSpPr>
          <p:cNvPr id="49" name="Rectangle 48">
            <a:extLst>
              <a:ext uri="{FF2B5EF4-FFF2-40B4-BE49-F238E27FC236}">
                <a16:creationId xmlns:a16="http://schemas.microsoft.com/office/drawing/2014/main" id="{A1A113D2-FB9E-4287-A8B5-5B331B7A3779}"/>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50" name="Picture 49" descr="A picture containing logo&#10;&#10;Description automatically generated">
            <a:extLst>
              <a:ext uri="{FF2B5EF4-FFF2-40B4-BE49-F238E27FC236}">
                <a16:creationId xmlns:a16="http://schemas.microsoft.com/office/drawing/2014/main" id="{535A4BB1-DD73-46FA-9795-30948FAEC88B}"/>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grpSp>
        <p:nvGrpSpPr>
          <p:cNvPr id="51" name="Group 50">
            <a:extLst>
              <a:ext uri="{FF2B5EF4-FFF2-40B4-BE49-F238E27FC236}">
                <a16:creationId xmlns:a16="http://schemas.microsoft.com/office/drawing/2014/main" id="{C6616DF9-A104-4DCD-985C-EE0353E48124}"/>
              </a:ext>
            </a:extLst>
          </p:cNvPr>
          <p:cNvGrpSpPr/>
          <p:nvPr/>
        </p:nvGrpSpPr>
        <p:grpSpPr>
          <a:xfrm>
            <a:off x="578826" y="2066363"/>
            <a:ext cx="6815583" cy="359526"/>
            <a:chOff x="539716" y="5986190"/>
            <a:chExt cx="6819133" cy="359713"/>
          </a:xfrm>
        </p:grpSpPr>
        <p:sp>
          <p:nvSpPr>
            <p:cNvPr id="57" name="Rectangle 56">
              <a:hlinkClick r:id="" action="ppaction://noaction"/>
              <a:extLst>
                <a:ext uri="{FF2B5EF4-FFF2-40B4-BE49-F238E27FC236}">
                  <a16:creationId xmlns:a16="http://schemas.microsoft.com/office/drawing/2014/main" id="{7A2BB0E4-A515-486D-8428-B5C67B671798}"/>
                </a:ext>
              </a:extLst>
            </p:cNvPr>
            <p:cNvSpPr/>
            <p:nvPr/>
          </p:nvSpPr>
          <p:spPr>
            <a:xfrm>
              <a:off x="754693" y="5986190"/>
              <a:ext cx="4755413" cy="359713"/>
            </a:xfrm>
            <a:prstGeom prst="rect">
              <a:avLst/>
            </a:prstGeom>
          </p:spPr>
          <p:txBody>
            <a:bodyPr wrap="none" lIns="0" tIns="0" rIns="0" bIns="0" anchor="ctr" anchorCtr="0">
              <a:noAutofit/>
            </a:bodyPr>
            <a:lstStyle/>
            <a:p>
              <a:pPr defTabSz="913943"/>
              <a:r>
                <a:rPr lang="en-US" sz="1599" dirty="0">
                  <a:solidFill>
                    <a:prstClr val="white"/>
                  </a:solidFill>
                  <a:latin typeface="EYInterstate Light"/>
                </a:rPr>
                <a:t>Introduction and Course Objectives</a:t>
              </a:r>
              <a:endParaRPr lang="en-GB" sz="1599" dirty="0">
                <a:solidFill>
                  <a:prstClr val="white"/>
                </a:solidFill>
                <a:latin typeface="EYInterstate Light"/>
              </a:endParaRPr>
            </a:p>
          </p:txBody>
        </p:sp>
        <p:sp>
          <p:nvSpPr>
            <p:cNvPr id="58" name="Oval 57">
              <a:extLst>
                <a:ext uri="{FF2B5EF4-FFF2-40B4-BE49-F238E27FC236}">
                  <a16:creationId xmlns:a16="http://schemas.microsoft.com/office/drawing/2014/main" id="{1EACF6BB-CCB9-4C76-8749-47A73419B76A}"/>
                </a:ext>
              </a:extLst>
            </p:cNvPr>
            <p:cNvSpPr/>
            <p:nvPr/>
          </p:nvSpPr>
          <p:spPr>
            <a:xfrm>
              <a:off x="539716" y="6099616"/>
              <a:ext cx="107950" cy="10795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cxnSp>
          <p:nvCxnSpPr>
            <p:cNvPr id="59" name="Connector: Elbow 58">
              <a:extLst>
                <a:ext uri="{FF2B5EF4-FFF2-40B4-BE49-F238E27FC236}">
                  <a16:creationId xmlns:a16="http://schemas.microsoft.com/office/drawing/2014/main" id="{7FF67553-FC0D-49D7-ABC4-E9CE08331AE4}"/>
                </a:ext>
              </a:extLst>
            </p:cNvPr>
            <p:cNvCxnSpPr>
              <a:cxnSpLocks/>
              <a:stCxn id="58" idx="4"/>
            </p:cNvCxnSpPr>
            <p:nvPr/>
          </p:nvCxnSpPr>
          <p:spPr>
            <a:xfrm rot="16200000" flipH="1">
              <a:off x="3911928" y="2889329"/>
              <a:ext cx="128684" cy="6765158"/>
            </a:xfrm>
            <a:prstGeom prst="bentConnector2">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085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761D-A849-4A37-94D1-36FEF31227A9}"/>
              </a:ext>
            </a:extLst>
          </p:cNvPr>
          <p:cNvSpPr>
            <a:spLocks noGrp="1"/>
          </p:cNvSpPr>
          <p:nvPr>
            <p:ph type="title"/>
          </p:nvPr>
        </p:nvSpPr>
        <p:spPr/>
        <p:txBody>
          <a:bodyPr/>
          <a:lstStyle/>
          <a:p>
            <a:r>
              <a:rPr lang="en-US" dirty="0"/>
              <a:t>Conclusion</a:t>
            </a:r>
          </a:p>
        </p:txBody>
      </p:sp>
      <p:sp>
        <p:nvSpPr>
          <p:cNvPr id="4" name="Footer Placeholder 3">
            <a:extLst>
              <a:ext uri="{FF2B5EF4-FFF2-40B4-BE49-F238E27FC236}">
                <a16:creationId xmlns:a16="http://schemas.microsoft.com/office/drawing/2014/main" id="{A4062EAF-BB6F-4073-AEB4-5218929F01D2}"/>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141FF9F5-7E59-4462-B3E0-0A8309C60A22}"/>
              </a:ext>
            </a:extLst>
          </p:cNvPr>
          <p:cNvSpPr>
            <a:spLocks noGrp="1"/>
          </p:cNvSpPr>
          <p:nvPr>
            <p:ph type="sldNum" sz="quarter" idx="12"/>
          </p:nvPr>
        </p:nvSpPr>
        <p:spPr/>
        <p:txBody>
          <a:bodyPr/>
          <a:lstStyle/>
          <a:p>
            <a:r>
              <a:rPr lang="en-GB"/>
              <a:t>Page </a:t>
            </a:r>
            <a:fld id="{F1BC30E3-FFE5-4B91-AA19-87A149EBB9EE}" type="slidenum">
              <a:rPr smtClean="0"/>
              <a:pPr/>
              <a:t>20</a:t>
            </a:fld>
            <a:endParaRPr dirty="0"/>
          </a:p>
        </p:txBody>
      </p:sp>
      <p:sp>
        <p:nvSpPr>
          <p:cNvPr id="6" name="Rectangle 5">
            <a:extLst>
              <a:ext uri="{FF2B5EF4-FFF2-40B4-BE49-F238E27FC236}">
                <a16:creationId xmlns:a16="http://schemas.microsoft.com/office/drawing/2014/main" id="{7DA2F451-114E-4C01-8733-C482B83D1820}"/>
              </a:ext>
            </a:extLst>
          </p:cNvPr>
          <p:cNvSpPr>
            <a:spLocks/>
          </p:cNvSpPr>
          <p:nvPr/>
        </p:nvSpPr>
        <p:spPr>
          <a:xfrm>
            <a:off x="1195388" y="1288062"/>
            <a:ext cx="9801224" cy="2338898"/>
          </a:xfrm>
          <a:prstGeom prst="rect">
            <a:avLst/>
          </a:prstGeom>
          <a:noFill/>
          <a:ln w="9525" cap="rnd">
            <a:solidFill>
              <a:schemeClr val="tx1">
                <a:lumMod val="60000"/>
                <a:lumOff val="40000"/>
              </a:schemeClr>
            </a:solidFill>
            <a:prstDash val="sysDash"/>
          </a:ln>
        </p:spPr>
        <p:txBody>
          <a:bodyPr wrap="square" anchor="ctr" anchorCtr="0">
            <a:noAutofit/>
          </a:bodyPr>
          <a:lstStyle/>
          <a:p>
            <a:pPr defTabSz="913943">
              <a:defRPr/>
            </a:pPr>
            <a:r>
              <a:rPr lang="en-US" dirty="0">
                <a:solidFill>
                  <a:schemeClr val="bg1"/>
                </a:solidFill>
                <a:latin typeface="+mn-lt"/>
              </a:rPr>
              <a:t>Data analysis is a powerful tool that can be used to gain insights into social issues affecting Nigeria.</a:t>
            </a:r>
          </a:p>
          <a:p>
            <a:pPr defTabSz="913943">
              <a:defRPr/>
            </a:pPr>
            <a:endParaRPr lang="en-US" dirty="0">
              <a:solidFill>
                <a:schemeClr val="bg1"/>
              </a:solidFill>
            </a:endParaRPr>
          </a:p>
          <a:p>
            <a:pPr defTabSz="913943">
              <a:defRPr/>
            </a:pPr>
            <a:r>
              <a:rPr lang="en-US" dirty="0">
                <a:solidFill>
                  <a:schemeClr val="bg1"/>
                </a:solidFill>
                <a:latin typeface="+mn-lt"/>
              </a:rPr>
              <a:t>Policymakers, NGOs, and other stakeholders can use data to design policies and programs that address these social issues and make a positive social impact in the country.</a:t>
            </a:r>
          </a:p>
          <a:p>
            <a:pPr defTabSz="913943">
              <a:defRPr/>
            </a:pPr>
            <a:r>
              <a:rPr lang="en-US" sz="1400" dirty="0">
                <a:solidFill>
                  <a:schemeClr val="bg1"/>
                </a:solidFill>
                <a:latin typeface="+mn-lt"/>
              </a:rPr>
              <a:t> </a:t>
            </a:r>
          </a:p>
        </p:txBody>
      </p:sp>
      <p:sp>
        <p:nvSpPr>
          <p:cNvPr id="7" name="Rectangle 6">
            <a:extLst>
              <a:ext uri="{FF2B5EF4-FFF2-40B4-BE49-F238E27FC236}">
                <a16:creationId xmlns:a16="http://schemas.microsoft.com/office/drawing/2014/main" id="{614C97E0-E559-45BF-9D4B-DBFDC8B24C3D}"/>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8" name="Picture 7" descr="A picture containing logo&#10;&#10;Description automatically generated">
            <a:extLst>
              <a:ext uri="{FF2B5EF4-FFF2-40B4-BE49-F238E27FC236}">
                <a16:creationId xmlns:a16="http://schemas.microsoft.com/office/drawing/2014/main" id="{6135AC50-F4A2-48ED-BAB7-702B10EF5CB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
        <p:nvSpPr>
          <p:cNvPr id="9" name="TextBox 8">
            <a:extLst>
              <a:ext uri="{FF2B5EF4-FFF2-40B4-BE49-F238E27FC236}">
                <a16:creationId xmlns:a16="http://schemas.microsoft.com/office/drawing/2014/main" id="{F941E51D-C643-4741-A08E-CA08AC8FF1AA}"/>
              </a:ext>
            </a:extLst>
          </p:cNvPr>
          <p:cNvSpPr txBox="1"/>
          <p:nvPr/>
        </p:nvSpPr>
        <p:spPr>
          <a:xfrm>
            <a:off x="5467350" y="4541270"/>
            <a:ext cx="1647825"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3600" dirty="0">
                <a:solidFill>
                  <a:srgbClr val="FFE600"/>
                </a:solidFill>
              </a:rPr>
              <a:t>Q &amp; A</a:t>
            </a:r>
          </a:p>
        </p:txBody>
      </p:sp>
    </p:spTree>
    <p:extLst>
      <p:ext uri="{BB962C8B-B14F-4D97-AF65-F5344CB8AC3E}">
        <p14:creationId xmlns:p14="http://schemas.microsoft.com/office/powerpoint/2010/main" val="223908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93CEA2-8131-442D-A944-70D6C7F682BF}"/>
              </a:ext>
            </a:extLst>
          </p:cNvPr>
          <p:cNvSpPr txBox="1">
            <a:spLocks/>
          </p:cNvSpPr>
          <p:nvPr/>
        </p:nvSpPr>
        <p:spPr>
          <a:xfrm>
            <a:off x="321387" y="334840"/>
            <a:ext cx="3203470" cy="2659343"/>
          </a:xfrm>
          <a:prstGeom prst="rect">
            <a:avLst/>
          </a:prstGeom>
          <a:noFill/>
        </p:spPr>
        <p:txBody>
          <a:bodyPr wrap="square" lIns="0" tIns="36557" rIns="0" bIns="0" rtlCol="0" anchor="t">
            <a:spAutoFit/>
          </a:bodyPr>
          <a:lstStyle/>
          <a:p>
            <a:pPr defTabSz="913943">
              <a:spcAft>
                <a:spcPts val="600"/>
              </a:spcAft>
              <a:buClr>
                <a:srgbClr val="FFD200"/>
              </a:buClr>
              <a:buSzPct val="70000"/>
              <a:defRPr/>
            </a:pPr>
            <a:r>
              <a:rPr lang="en-US" sz="1199" b="1" kern="0">
                <a:solidFill>
                  <a:srgbClr val="FFE600"/>
                </a:solidFill>
                <a:latin typeface="EYInterstate" panose="02000503020000020004" pitchFamily="2" charset="0"/>
              </a:rPr>
              <a:t>EY  </a:t>
            </a:r>
            <a:r>
              <a:rPr lang="en-US" sz="1199" kern="0">
                <a:solidFill>
                  <a:srgbClr val="FFE600"/>
                </a:solidFill>
                <a:latin typeface="EYInterstate" panose="02000503020000020004" pitchFamily="2" charset="0"/>
                <a:cs typeface="Arial"/>
              </a:rPr>
              <a:t>|  </a:t>
            </a:r>
            <a:r>
              <a:rPr lang="en-IN" sz="1199" kern="0">
                <a:solidFill>
                  <a:srgbClr val="FFE600"/>
                </a:solidFill>
                <a:latin typeface="EYInterstate" panose="02000503020000020004" pitchFamily="2" charset="0"/>
                <a:cs typeface="Arial"/>
              </a:rPr>
              <a:t>Building a better working world</a:t>
            </a:r>
            <a:endParaRPr lang="en-US" sz="1199" kern="0">
              <a:solidFill>
                <a:srgbClr val="FFE600"/>
              </a:solidFill>
              <a:latin typeface="EYInterstate" panose="02000503020000020004" pitchFamily="2" charset="0"/>
              <a:cs typeface="Arial"/>
            </a:endParaRPr>
          </a:p>
          <a:p>
            <a:pPr defTabSz="913943">
              <a:buClr>
                <a:srgbClr val="FFD200"/>
              </a:buClr>
              <a:buSzPct val="70000"/>
              <a:defRPr/>
            </a:pPr>
            <a:endParaRPr lang="en-US" sz="1099" kern="0">
              <a:solidFill>
                <a:srgbClr val="FFFFFF"/>
              </a:solidFill>
              <a:latin typeface="EYInterstate Light"/>
              <a:cs typeface="Arial"/>
            </a:endParaRPr>
          </a:p>
          <a:p>
            <a:pPr defTabSz="913943">
              <a:buClr>
                <a:srgbClr val="FFD200"/>
              </a:buClr>
              <a:buSzPct val="70000"/>
              <a:defRPr/>
            </a:pPr>
            <a:r>
              <a:rPr lang="en-IN" sz="1099" kern="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defTabSz="913943">
              <a:buClr>
                <a:srgbClr val="FFD200"/>
              </a:buClr>
              <a:buSzPct val="70000"/>
              <a:defRPr/>
            </a:pPr>
            <a:endParaRPr lang="en-IN" sz="1099" kern="0">
              <a:solidFill>
                <a:srgbClr val="FFFFFF"/>
              </a:solidFill>
              <a:latin typeface="EYInterstate" panose="02000503020000020004" pitchFamily="2" charset="0"/>
            </a:endParaRPr>
          </a:p>
          <a:p>
            <a:pPr defTabSz="913943">
              <a:buClr>
                <a:srgbClr val="FFD200"/>
              </a:buClr>
              <a:buSzPct val="70000"/>
              <a:defRPr/>
            </a:pPr>
            <a:r>
              <a:rPr lang="en-IN" sz="1099" kern="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defTabSz="913943">
              <a:buClr>
                <a:srgbClr val="FFD200"/>
              </a:buClr>
              <a:buSzPct val="70000"/>
              <a:defRPr/>
            </a:pPr>
            <a:endParaRPr lang="en-IN" sz="1099" kern="0">
              <a:solidFill>
                <a:srgbClr val="FFFFFF"/>
              </a:solidFill>
              <a:latin typeface="EYInterstate" panose="02000503020000020004" pitchFamily="2" charset="0"/>
            </a:endParaRPr>
          </a:p>
          <a:p>
            <a:pPr defTabSz="913943">
              <a:buClr>
                <a:srgbClr val="FFD200"/>
              </a:buClr>
              <a:buSzPct val="70000"/>
              <a:defRPr/>
            </a:pPr>
            <a:r>
              <a:rPr lang="en-IN" sz="1099" kern="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8" name="TextBox 7">
            <a:extLst>
              <a:ext uri="{FF2B5EF4-FFF2-40B4-BE49-F238E27FC236}">
                <a16:creationId xmlns:a16="http://schemas.microsoft.com/office/drawing/2014/main" id="{F42979DF-2B42-473B-809D-CA6B6F39B4D1}"/>
              </a:ext>
            </a:extLst>
          </p:cNvPr>
          <p:cNvSpPr txBox="1">
            <a:spLocks/>
          </p:cNvSpPr>
          <p:nvPr/>
        </p:nvSpPr>
        <p:spPr>
          <a:xfrm>
            <a:off x="8883913" y="329594"/>
            <a:ext cx="3308087" cy="2974650"/>
          </a:xfrm>
          <a:prstGeom prst="rect">
            <a:avLst/>
          </a:prstGeom>
          <a:noFill/>
        </p:spPr>
        <p:txBody>
          <a:bodyPr wrap="square" lIns="0" tIns="36557" rIns="0" bIns="0" rtlCol="0" anchor="t">
            <a:spAutoFit/>
          </a:bodyPr>
          <a:lstStyle/>
          <a:p>
            <a:pPr defTabSz="913943">
              <a:buClr>
                <a:srgbClr val="FFD200"/>
              </a:buClr>
              <a:buSzPct val="70000"/>
              <a:defRPr/>
            </a:pPr>
            <a:r>
              <a:rPr lang="en-IN" sz="800" kern="0" dirty="0">
                <a:solidFill>
                  <a:srgbClr val="FFFFFF"/>
                </a:solidFill>
                <a:latin typeface="EYInterstate Ligh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Steward(s)al data and a description of the rights individuals have under data protection legislation are available via ey.com/privacy. EY member firms do not practice law where prohibited by local laws. For more information about our organization, please visit ey.com.</a:t>
            </a:r>
          </a:p>
          <a:p>
            <a:pPr defTabSz="913943">
              <a:buClr>
                <a:srgbClr val="FFD200"/>
              </a:buClr>
              <a:buSzPct val="70000"/>
              <a:defRPr/>
            </a:pPr>
            <a:endParaRPr lang="en-IN" sz="800" kern="0" dirty="0">
              <a:solidFill>
                <a:srgbClr val="FFFFFF"/>
              </a:solidFill>
              <a:latin typeface="EYInterstate Light"/>
            </a:endParaRPr>
          </a:p>
          <a:p>
            <a:pPr defTabSz="913943">
              <a:buClr>
                <a:srgbClr val="FFD200"/>
              </a:buClr>
              <a:buSzPct val="70000"/>
              <a:defRPr/>
            </a:pPr>
            <a:r>
              <a:rPr lang="en-US" sz="800" kern="0" dirty="0">
                <a:solidFill>
                  <a:srgbClr val="FFFFFF"/>
                </a:solidFill>
                <a:latin typeface="EYInterstate Light"/>
              </a:rPr>
              <a:t>This work product/document is intended solely for the information and use of the management of </a:t>
            </a:r>
            <a:r>
              <a:rPr lang="en-IN" sz="800" kern="0" dirty="0">
                <a:solidFill>
                  <a:srgbClr val="FFFFFF"/>
                </a:solidFill>
                <a:latin typeface="EYInterstate Light"/>
              </a:rPr>
              <a:t>TECHNOLOGY, MEDIA AND ENTERTAINMENT AND TELECOMMUNICATIONS (TMT) COMPANY A</a:t>
            </a:r>
            <a:r>
              <a:rPr lang="en-US" sz="800" kern="0" dirty="0">
                <a:solidFill>
                  <a:srgbClr val="FFFFFF"/>
                </a:solidFill>
                <a:latin typeface="EYInterstate Light"/>
              </a:rPr>
              <a:t>. and is not intended to be and should not be used by anyone other than these specified parties.</a:t>
            </a:r>
          </a:p>
          <a:p>
            <a:pPr defTabSz="913943">
              <a:buClr>
                <a:srgbClr val="FFD200"/>
              </a:buClr>
              <a:buSzPct val="70000"/>
              <a:defRPr/>
            </a:pPr>
            <a:endParaRPr lang="en-US" sz="800" dirty="0">
              <a:solidFill>
                <a:srgbClr val="2E2E38"/>
              </a:solidFill>
              <a:latin typeface="EYInterstate Light"/>
            </a:endParaRPr>
          </a:p>
          <a:p>
            <a:pPr defTabSz="913943">
              <a:buClr>
                <a:srgbClr val="FFD200"/>
              </a:buClr>
              <a:buSzPct val="70000"/>
              <a:defRPr/>
            </a:pPr>
            <a:endParaRPr lang="en-IN" sz="800" kern="0" dirty="0">
              <a:solidFill>
                <a:srgbClr val="FFFFFF"/>
              </a:solidFill>
              <a:latin typeface="EYInterstate Light"/>
            </a:endParaRPr>
          </a:p>
          <a:p>
            <a:pPr defTabSz="913943">
              <a:buClr>
                <a:srgbClr val="FFD200"/>
              </a:buClr>
              <a:buSzPct val="70000"/>
              <a:defRPr/>
            </a:pPr>
            <a:r>
              <a:rPr lang="en-IN" sz="800" kern="0" dirty="0">
                <a:solidFill>
                  <a:srgbClr val="FFFFFF"/>
                </a:solidFill>
                <a:latin typeface="EYInterstate Light"/>
              </a:rPr>
              <a:t>© 2021 Ernst &amp; Young LLP. </a:t>
            </a:r>
          </a:p>
          <a:p>
            <a:pPr defTabSz="913943">
              <a:buClr>
                <a:srgbClr val="FFD200"/>
              </a:buClr>
              <a:buSzPct val="70000"/>
              <a:defRPr/>
            </a:pPr>
            <a:r>
              <a:rPr lang="en-IN" sz="800" kern="0" dirty="0">
                <a:solidFill>
                  <a:srgbClr val="FFFFFF"/>
                </a:solidFill>
                <a:latin typeface="EYInterstate Light"/>
              </a:rPr>
              <a:t>All Rights Reserved.</a:t>
            </a:r>
          </a:p>
          <a:p>
            <a:pPr defTabSz="913943">
              <a:buClr>
                <a:srgbClr val="FFD200"/>
              </a:buClr>
              <a:buSzPct val="70000"/>
              <a:defRPr/>
            </a:pPr>
            <a:endParaRPr lang="en-IN" sz="800" kern="0" dirty="0">
              <a:solidFill>
                <a:srgbClr val="FFFFFF"/>
              </a:solidFill>
              <a:latin typeface="EYInterstate Light"/>
            </a:endParaRPr>
          </a:p>
          <a:p>
            <a:pPr defTabSz="913943">
              <a:buClr>
                <a:srgbClr val="FFD200"/>
              </a:buClr>
              <a:buSzPct val="70000"/>
              <a:defRPr/>
            </a:pPr>
            <a:r>
              <a:rPr lang="en-IN" sz="800" kern="0" dirty="0">
                <a:solidFill>
                  <a:srgbClr val="FFFFFF"/>
                </a:solidFill>
                <a:latin typeface="EYInterstate Light"/>
              </a:rPr>
              <a:t>ED 0921</a:t>
            </a:r>
          </a:p>
          <a:p>
            <a:pPr defTabSz="913943">
              <a:spcAft>
                <a:spcPts val="600"/>
              </a:spcAft>
              <a:buClr>
                <a:srgbClr val="FFD200"/>
              </a:buClr>
              <a:buSzPct val="70000"/>
              <a:defRPr/>
            </a:pPr>
            <a:endParaRPr lang="en-IN" sz="700" kern="0" dirty="0">
              <a:solidFill>
                <a:srgbClr val="FFFFFF"/>
              </a:solidFill>
              <a:latin typeface="EYInterstate Light"/>
            </a:endParaRPr>
          </a:p>
          <a:p>
            <a:pPr defTabSz="913943">
              <a:spcAft>
                <a:spcPts val="600"/>
              </a:spcAft>
              <a:buClr>
                <a:srgbClr val="FFD200"/>
              </a:buClr>
              <a:buSzPct val="70000"/>
              <a:defRPr/>
            </a:pPr>
            <a:r>
              <a:rPr lang="en-IN" sz="1099"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411681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holding signs&#10;&#10;Description automatically generated">
            <a:extLst>
              <a:ext uri="{FF2B5EF4-FFF2-40B4-BE49-F238E27FC236}">
                <a16:creationId xmlns:a16="http://schemas.microsoft.com/office/drawing/2014/main" id="{6C90ABF4-3D81-4C4F-ABC0-BEB1A5B53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3941F8D8-4FBD-4707-9384-87985878A536}"/>
              </a:ext>
            </a:extLst>
          </p:cNvPr>
          <p:cNvSpPr>
            <a:spLocks/>
          </p:cNvSpPr>
          <p:nvPr/>
        </p:nvSpPr>
        <p:spPr>
          <a:xfrm>
            <a:off x="0" y="1785"/>
            <a:ext cx="12192000" cy="6854430"/>
          </a:xfrm>
          <a:prstGeom prst="rect">
            <a:avLst/>
          </a:prstGeom>
          <a:solidFill>
            <a:schemeClr val="tx1">
              <a:alpha val="51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19" name="Rectangle 18">
            <a:extLst>
              <a:ext uri="{FF2B5EF4-FFF2-40B4-BE49-F238E27FC236}">
                <a16:creationId xmlns:a16="http://schemas.microsoft.com/office/drawing/2014/main" id="{B907B4E7-4DFA-4D07-8206-4CA0B39FA926}"/>
              </a:ext>
            </a:extLst>
          </p:cNvPr>
          <p:cNvSpPr>
            <a:spLocks/>
          </p:cNvSpPr>
          <p:nvPr/>
        </p:nvSpPr>
        <p:spPr>
          <a:xfrm>
            <a:off x="7638247" y="1785"/>
            <a:ext cx="4553753" cy="6854430"/>
          </a:xfrm>
          <a:prstGeom prst="rect">
            <a:avLst/>
          </a:prstGeom>
          <a:solidFill>
            <a:schemeClr val="tx1">
              <a:alpha val="93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21" name="Rectangle 20">
            <a:extLst>
              <a:ext uri="{FF2B5EF4-FFF2-40B4-BE49-F238E27FC236}">
                <a16:creationId xmlns:a16="http://schemas.microsoft.com/office/drawing/2014/main" id="{43ADE17B-7D2F-4EE0-88BC-4D780D2D5922}"/>
              </a:ext>
            </a:extLst>
          </p:cNvPr>
          <p:cNvSpPr>
            <a:spLocks/>
          </p:cNvSpPr>
          <p:nvPr/>
        </p:nvSpPr>
        <p:spPr>
          <a:xfrm>
            <a:off x="7906921" y="4330231"/>
            <a:ext cx="736534" cy="45695"/>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22" name="Slide Number Placeholder 13">
            <a:extLst>
              <a:ext uri="{FF2B5EF4-FFF2-40B4-BE49-F238E27FC236}">
                <a16:creationId xmlns:a16="http://schemas.microsoft.com/office/drawing/2014/main" id="{DC3352AD-701D-40A8-8DCC-AC39640BB3B3}"/>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3</a:t>
            </a:fld>
            <a:endParaRPr sz="800" dirty="0">
              <a:solidFill>
                <a:prstClr val="white"/>
              </a:solidFill>
              <a:latin typeface="EYInterstate" panose="02000503020000020004" pitchFamily="2" charset="0"/>
            </a:endParaRPr>
          </a:p>
        </p:txBody>
      </p:sp>
      <p:sp>
        <p:nvSpPr>
          <p:cNvPr id="23" name="Title 6">
            <a:extLst>
              <a:ext uri="{FF2B5EF4-FFF2-40B4-BE49-F238E27FC236}">
                <a16:creationId xmlns:a16="http://schemas.microsoft.com/office/drawing/2014/main" id="{0AB5257C-36A9-4E6F-A544-B73E681F9BA5}"/>
              </a:ext>
            </a:extLst>
          </p:cNvPr>
          <p:cNvSpPr txBox="1">
            <a:spLocks/>
          </p:cNvSpPr>
          <p:nvPr/>
        </p:nvSpPr>
        <p:spPr>
          <a:xfrm>
            <a:off x="7906921" y="3501993"/>
            <a:ext cx="3677384" cy="732252"/>
          </a:xfrm>
          <a:prstGeom prst="rect">
            <a:avLst/>
          </a:prstGeom>
        </p:spPr>
        <p:txBody>
          <a:bodyPr vert="horz" wrap="square" lIns="0" tIns="0" rIns="0" bIns="0" rtlCol="0" anchor="b" anchorCtr="0">
            <a:sp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pPr defTabSz="913943"/>
            <a:r>
              <a:rPr lang="en-IN" sz="2799" dirty="0">
                <a:solidFill>
                  <a:prstClr val="white"/>
                </a:solidFill>
                <a:latin typeface="EYInterstate" panose="02000503020000020004" pitchFamily="2" charset="0"/>
              </a:rPr>
              <a:t>Introduction and Course Objectives</a:t>
            </a:r>
          </a:p>
        </p:txBody>
      </p:sp>
      <p:sp>
        <p:nvSpPr>
          <p:cNvPr id="24" name="Rectangle 23">
            <a:extLst>
              <a:ext uri="{FF2B5EF4-FFF2-40B4-BE49-F238E27FC236}">
                <a16:creationId xmlns:a16="http://schemas.microsoft.com/office/drawing/2014/main" id="{390C6391-68F5-45E4-A47E-A67D8C7AFC06}"/>
              </a:ext>
            </a:extLst>
          </p:cNvPr>
          <p:cNvSpPr>
            <a:spLocks/>
          </p:cNvSpPr>
          <p:nvPr/>
        </p:nvSpPr>
        <p:spPr>
          <a:xfrm>
            <a:off x="7906921" y="4330231"/>
            <a:ext cx="736534" cy="45695"/>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grpSp>
        <p:nvGrpSpPr>
          <p:cNvPr id="36" name="Group 4">
            <a:extLst>
              <a:ext uri="{FF2B5EF4-FFF2-40B4-BE49-F238E27FC236}">
                <a16:creationId xmlns:a16="http://schemas.microsoft.com/office/drawing/2014/main" id="{EF7DE885-9C63-4097-ABEF-112F93C7C88D}"/>
              </a:ext>
            </a:extLst>
          </p:cNvPr>
          <p:cNvGrpSpPr>
            <a:grpSpLocks noChangeAspect="1"/>
          </p:cNvGrpSpPr>
          <p:nvPr/>
        </p:nvGrpSpPr>
        <p:grpSpPr bwMode="auto">
          <a:xfrm>
            <a:off x="11281250" y="6354826"/>
            <a:ext cx="303055" cy="310988"/>
            <a:chOff x="7110" y="4004"/>
            <a:chExt cx="191" cy="196"/>
          </a:xfrm>
        </p:grpSpPr>
        <p:sp>
          <p:nvSpPr>
            <p:cNvPr id="37" name="Freeform 5">
              <a:extLst>
                <a:ext uri="{FF2B5EF4-FFF2-40B4-BE49-F238E27FC236}">
                  <a16:creationId xmlns:a16="http://schemas.microsoft.com/office/drawing/2014/main" id="{482D00D9-A492-4C4A-B549-40E5C3468AA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38" name="Freeform 6">
              <a:extLst>
                <a:ext uri="{FF2B5EF4-FFF2-40B4-BE49-F238E27FC236}">
                  <a16:creationId xmlns:a16="http://schemas.microsoft.com/office/drawing/2014/main" id="{57D816CF-E5E5-4143-B08C-7AB7C7476034}"/>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39" name="Freeform 7">
              <a:extLst>
                <a:ext uri="{FF2B5EF4-FFF2-40B4-BE49-F238E27FC236}">
                  <a16:creationId xmlns:a16="http://schemas.microsoft.com/office/drawing/2014/main" id="{BDE75DAF-F582-446B-8788-B2DAF917FE1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grpSp>
      <p:sp>
        <p:nvSpPr>
          <p:cNvPr id="40" name="Footer Placeholder 11">
            <a:extLst>
              <a:ext uri="{FF2B5EF4-FFF2-40B4-BE49-F238E27FC236}">
                <a16:creationId xmlns:a16="http://schemas.microsoft.com/office/drawing/2014/main" id="{D04FED87-854A-42A0-8E20-08EE73265D69}"/>
              </a:ext>
            </a:extLst>
          </p:cNvPr>
          <p:cNvSpPr txBox="1">
            <a:spLocks/>
          </p:cNvSpPr>
          <p:nvPr/>
        </p:nvSpPr>
        <p:spPr>
          <a:xfrm>
            <a:off x="4553754" y="6469661"/>
            <a:ext cx="3085296" cy="12311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41" name="Rectangle 40">
            <a:extLst>
              <a:ext uri="{FF2B5EF4-FFF2-40B4-BE49-F238E27FC236}">
                <a16:creationId xmlns:a16="http://schemas.microsoft.com/office/drawing/2014/main" id="{0F9CB5DC-3EAE-4E8A-8804-FAD4F6ACDC9D}"/>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42" name="Picture 41" descr="A picture containing logo&#10;&#10;Description automatically generated">
            <a:extLst>
              <a:ext uri="{FF2B5EF4-FFF2-40B4-BE49-F238E27FC236}">
                <a16:creationId xmlns:a16="http://schemas.microsoft.com/office/drawing/2014/main" id="{A2022629-5F4A-4ABD-9C22-710EF75C8E0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2011443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BE1A-D30C-45C5-B019-EAE67119B27C}"/>
              </a:ext>
            </a:extLst>
          </p:cNvPr>
          <p:cNvSpPr>
            <a:spLocks noGrp="1"/>
          </p:cNvSpPr>
          <p:nvPr>
            <p:ph type="title"/>
          </p:nvPr>
        </p:nvSpPr>
        <p:spPr/>
        <p:txBody>
          <a:bodyPr/>
          <a:lstStyle/>
          <a:p>
            <a:r>
              <a:rPr lang="en-US" dirty="0">
                <a:latin typeface="EYInterstate" panose="02000503020000020004" pitchFamily="2" charset="0"/>
              </a:rPr>
              <a:t>Introduction and Course Objectives</a:t>
            </a:r>
          </a:p>
        </p:txBody>
      </p:sp>
      <p:sp>
        <p:nvSpPr>
          <p:cNvPr id="4" name="Footer Placeholder 3">
            <a:extLst>
              <a:ext uri="{FF2B5EF4-FFF2-40B4-BE49-F238E27FC236}">
                <a16:creationId xmlns:a16="http://schemas.microsoft.com/office/drawing/2014/main" id="{728338AD-28EA-4506-9B1F-677748487F10}"/>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1CFD5866-800C-48EA-86BB-09F33911138E}"/>
              </a:ext>
            </a:extLst>
          </p:cNvPr>
          <p:cNvSpPr>
            <a:spLocks noGrp="1"/>
          </p:cNvSpPr>
          <p:nvPr>
            <p:ph type="sldNum" sz="quarter" idx="12"/>
          </p:nvPr>
        </p:nvSpPr>
        <p:spPr/>
        <p:txBody>
          <a:bodyPr/>
          <a:lstStyle/>
          <a:p>
            <a:r>
              <a:rPr lang="en-GB"/>
              <a:t>Page </a:t>
            </a:r>
            <a:fld id="{F1BC30E3-FFE5-4B91-AA19-87A149EBB9EE}" type="slidenum">
              <a:rPr smtClean="0"/>
              <a:pPr/>
              <a:t>4</a:t>
            </a:fld>
            <a:endParaRPr dirty="0"/>
          </a:p>
        </p:txBody>
      </p:sp>
      <p:sp>
        <p:nvSpPr>
          <p:cNvPr id="6" name="Content Placeholder 5">
            <a:extLst>
              <a:ext uri="{FF2B5EF4-FFF2-40B4-BE49-F238E27FC236}">
                <a16:creationId xmlns:a16="http://schemas.microsoft.com/office/drawing/2014/main" id="{2C50A99F-548D-4748-9451-6422CCA7E23F}"/>
              </a:ext>
            </a:extLst>
          </p:cNvPr>
          <p:cNvSpPr txBox="1">
            <a:spLocks/>
          </p:cNvSpPr>
          <p:nvPr/>
        </p:nvSpPr>
        <p:spPr>
          <a:xfrm>
            <a:off x="527053" y="1486093"/>
            <a:ext cx="10960099" cy="1664609"/>
          </a:xfrm>
          <a:prstGeom prst="rect">
            <a:avLst/>
          </a:prstGeom>
          <a:noFill/>
          <a:ln w="9525">
            <a:solidFill>
              <a:schemeClr val="bg2">
                <a:lumMod val="50000"/>
                <a:lumOff val="50000"/>
              </a:schemeClr>
            </a:solidFill>
            <a:prstDash val="sysDash"/>
          </a:ln>
        </p:spPr>
        <p:txBody>
          <a:bodyPr vert="horz" wrap="square" lIns="107975" tIns="107975" rIns="107975" bIns="107975" rtlCol="0" anchor="t" anchorCtr="0">
            <a:spAutoFit/>
          </a:bodyPr>
          <a:lstStyle>
            <a:lvl1pPr marL="356260" indent="-356260" algn="l" defTabSz="913486" rtl="0" eaLnBrk="1" latinLnBrk="0" hangingPunct="1">
              <a:spcBef>
                <a:spcPct val="20000"/>
              </a:spcBef>
              <a:buClr>
                <a:schemeClr val="accent2"/>
              </a:buClr>
              <a:buSzPct val="100000"/>
              <a:buFont typeface="EYInterstate" panose="02000503020000020004" pitchFamily="2" charset="0"/>
              <a:buChar char="•"/>
              <a:defRPr sz="2398" kern="1200">
                <a:solidFill>
                  <a:schemeClr val="bg1"/>
                </a:solidFill>
                <a:latin typeface="EYInterstate Light" panose="02000506000000020004" pitchFamily="2" charset="0"/>
                <a:ea typeface="+mn-ea"/>
                <a:cs typeface="+mn-cs"/>
              </a:defRPr>
            </a:lvl1pPr>
            <a:lvl2pPr marL="712519" indent="-356260" algn="l" defTabSz="913486" rtl="0" eaLnBrk="1" latinLnBrk="0" hangingPunct="1">
              <a:spcBef>
                <a:spcPct val="20000"/>
              </a:spcBef>
              <a:buClr>
                <a:schemeClr val="accent2"/>
              </a:buClr>
              <a:buSzPct val="100000"/>
              <a:buFont typeface="EYInterstate" panose="02000503020000020004" pitchFamily="2" charset="0"/>
              <a:buChar char="•"/>
              <a:defRPr sz="1998" kern="1200">
                <a:solidFill>
                  <a:schemeClr val="bg1"/>
                </a:solidFill>
                <a:latin typeface="EYInterstate Light" panose="02000506000000020004" pitchFamily="2" charset="0"/>
                <a:ea typeface="+mn-ea"/>
                <a:cs typeface="+mn-cs"/>
              </a:defRPr>
            </a:lvl2pPr>
            <a:lvl3pPr marL="1068778" indent="-356260" algn="l" defTabSz="913486" rtl="0" eaLnBrk="1" latinLnBrk="0" hangingPunct="1">
              <a:spcBef>
                <a:spcPct val="20000"/>
              </a:spcBef>
              <a:buClr>
                <a:schemeClr val="accent2"/>
              </a:buClr>
              <a:buSzPct val="100000"/>
              <a:buFont typeface="EYInterstate" panose="02000503020000020004" pitchFamily="2" charset="0"/>
              <a:buChar char="•"/>
              <a:defRPr sz="1798" kern="1200">
                <a:solidFill>
                  <a:schemeClr val="bg1"/>
                </a:solidFill>
                <a:latin typeface="EYInterstate Light" panose="02000506000000020004" pitchFamily="2" charset="0"/>
                <a:ea typeface="+mn-ea"/>
                <a:cs typeface="+mn-cs"/>
              </a:defRPr>
            </a:lvl3pPr>
            <a:lvl4pPr marL="1425038" indent="-356260" algn="l" defTabSz="913486" rtl="0" eaLnBrk="1" latinLnBrk="0" hangingPunct="1">
              <a:spcBef>
                <a:spcPct val="20000"/>
              </a:spcBef>
              <a:buClr>
                <a:schemeClr val="accent2"/>
              </a:buClr>
              <a:buSzPct val="100000"/>
              <a:buFont typeface="EYInterstate" panose="02000503020000020004" pitchFamily="2" charset="0"/>
              <a:buChar char="•"/>
              <a:defRPr sz="1598" kern="1200">
                <a:solidFill>
                  <a:schemeClr val="bg1"/>
                </a:solidFill>
                <a:latin typeface="EYInterstate Light" panose="02000506000000020004" pitchFamily="2" charset="0"/>
                <a:ea typeface="+mn-ea"/>
                <a:cs typeface="+mn-cs"/>
              </a:defRPr>
            </a:lvl4pPr>
            <a:lvl5pPr marL="1781297" indent="-356260" algn="l" defTabSz="913486" rtl="0" eaLnBrk="1" latinLnBrk="0" hangingPunct="1">
              <a:spcBef>
                <a:spcPct val="20000"/>
              </a:spcBef>
              <a:buClr>
                <a:schemeClr val="accent2"/>
              </a:buClr>
              <a:buSzPct val="100000"/>
              <a:buFont typeface="EYInterstate" panose="02000503020000020004" pitchFamily="2" charset="0"/>
              <a:buChar char="•"/>
              <a:defRPr sz="1598"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6350" indent="0">
              <a:spcBef>
                <a:spcPts val="0"/>
              </a:spcBef>
              <a:spcAft>
                <a:spcPts val="600"/>
              </a:spcAft>
              <a:buClr>
                <a:srgbClr val="FFE600"/>
              </a:buClr>
              <a:buNone/>
              <a:defRPr/>
            </a:pPr>
            <a:r>
              <a:rPr kumimoji="0" lang="en-US" sz="1400" b="0" i="0" u="none" strike="noStrike" kern="1200" cap="none" spc="0" normalizeH="0" baseline="0" noProof="0" dirty="0">
                <a:ln>
                  <a:noFill/>
                </a:ln>
                <a:effectLst/>
                <a:uLnTx/>
                <a:uFillTx/>
                <a:latin typeface="+mn-lt"/>
                <a:ea typeface="+mn-ea"/>
                <a:cs typeface="+mn-cs"/>
              </a:rPr>
              <a:t>The Institute of Chartered Accounts of Nigeria (ICAN) is holding its annual Information Technology conference and the theme for this year's seminar is '</a:t>
            </a:r>
            <a:r>
              <a:rPr kumimoji="0" lang="en-US" sz="1400" b="1" i="0" u="none" strike="noStrike" kern="1200" cap="none" spc="0" normalizeH="0" baseline="0" noProof="0" dirty="0">
                <a:ln>
                  <a:noFill/>
                </a:ln>
                <a:solidFill>
                  <a:srgbClr val="FFE600"/>
                </a:solidFill>
                <a:effectLst/>
                <a:uLnTx/>
                <a:uFillTx/>
                <a:latin typeface="+mn-lt"/>
                <a:ea typeface="+mn-ea"/>
                <a:cs typeface="+mn-cs"/>
              </a:rPr>
              <a:t>DATA SCIENCE AND ACCOUNTING PROFESSION</a:t>
            </a:r>
            <a:r>
              <a:rPr kumimoji="0" lang="en-US" sz="1400" b="0" i="0" u="none" strike="noStrike" kern="1200" cap="none" spc="0" normalizeH="0" baseline="0" noProof="0" dirty="0">
                <a:ln>
                  <a:noFill/>
                </a:ln>
                <a:effectLst/>
                <a:uLnTx/>
                <a:uFillTx/>
                <a:latin typeface="+mn-lt"/>
                <a:ea typeface="+mn-ea"/>
                <a:cs typeface="+mn-cs"/>
              </a:rPr>
              <a:t>’.</a:t>
            </a:r>
          </a:p>
          <a:p>
            <a:pPr marL="6350" indent="0">
              <a:spcBef>
                <a:spcPts val="0"/>
              </a:spcBef>
              <a:spcAft>
                <a:spcPts val="600"/>
              </a:spcAft>
              <a:buClr>
                <a:srgbClr val="FFE600"/>
              </a:buClr>
              <a:buNone/>
              <a:defRPr/>
            </a:pPr>
            <a:endParaRPr kumimoji="0" lang="en-US" sz="1400" b="0" i="0" u="none" strike="noStrike" kern="1200" cap="none" spc="0" normalizeH="0" baseline="0" noProof="0" dirty="0">
              <a:ln>
                <a:noFill/>
              </a:ln>
              <a:effectLst/>
              <a:uLnTx/>
              <a:uFillTx/>
              <a:latin typeface="+mn-lt"/>
              <a:ea typeface="+mn-ea"/>
              <a:cs typeface="+mn-cs"/>
            </a:endParaRPr>
          </a:p>
          <a:p>
            <a:pPr marL="6350" indent="0">
              <a:spcBef>
                <a:spcPts val="0"/>
              </a:spcBef>
              <a:spcAft>
                <a:spcPts val="600"/>
              </a:spcAft>
              <a:buClr>
                <a:srgbClr val="FFE600"/>
              </a:buClr>
              <a:buNone/>
              <a:defRPr/>
            </a:pPr>
            <a:r>
              <a:rPr kumimoji="0" lang="en-US" sz="1400" b="0" i="0" u="none" strike="noStrike" kern="0" cap="none" spc="0" normalizeH="0" baseline="0" noProof="0" dirty="0">
                <a:ln>
                  <a:noFill/>
                </a:ln>
                <a:solidFill>
                  <a:schemeClr val="bg1"/>
                </a:solidFill>
                <a:effectLst/>
                <a:uLnTx/>
                <a:uFillTx/>
                <a:latin typeface="+mn-lt"/>
                <a:ea typeface="+mn-ea"/>
                <a:cs typeface="+mn-cs"/>
              </a:rPr>
              <a:t>Several topics relating to the above theme will be discussed, one of which is '</a:t>
            </a:r>
            <a:r>
              <a:rPr kumimoji="0" lang="en-US" sz="1400" b="1" i="0" u="none" strike="noStrike" kern="0" cap="none" spc="0" normalizeH="0" baseline="0" noProof="0" dirty="0">
                <a:ln>
                  <a:noFill/>
                </a:ln>
                <a:solidFill>
                  <a:srgbClr val="FFE600"/>
                </a:solidFill>
                <a:effectLst/>
                <a:uLnTx/>
                <a:uFillTx/>
                <a:latin typeface="+mn-lt"/>
                <a:ea typeface="+mn-ea"/>
                <a:cs typeface="+mn-cs"/>
              </a:rPr>
              <a:t>Data Analysis for Social Impact</a:t>
            </a:r>
            <a:r>
              <a:rPr kumimoji="0" lang="en-US" sz="1400" b="0" i="0" u="none" strike="noStrike" kern="0" cap="none" spc="0" normalizeH="0" baseline="0" noProof="0" dirty="0">
                <a:ln>
                  <a:noFill/>
                </a:ln>
                <a:solidFill>
                  <a:schemeClr val="bg1"/>
                </a:solidFill>
                <a:effectLst/>
                <a:uLnTx/>
                <a:uFillTx/>
                <a:latin typeface="+mn-lt"/>
                <a:ea typeface="+mn-ea"/>
                <a:cs typeface="+mn-cs"/>
              </a:rPr>
              <a:t>'. The world is becoming more and more data-driven, with endless amounts of data available to work with. This topic discusses how data can be analyzed to gain insights into improving the social welfare of Nigerians and the world at large.</a:t>
            </a:r>
            <a:endParaRPr lang="en-US" sz="1400" kern="0" dirty="0">
              <a:solidFill>
                <a:schemeClr val="bg1"/>
              </a:solidFill>
              <a:latin typeface="+mn-lt"/>
            </a:endParaRPr>
          </a:p>
        </p:txBody>
      </p:sp>
      <p:sp>
        <p:nvSpPr>
          <p:cNvPr id="7" name="Rectangle 6">
            <a:extLst>
              <a:ext uri="{FF2B5EF4-FFF2-40B4-BE49-F238E27FC236}">
                <a16:creationId xmlns:a16="http://schemas.microsoft.com/office/drawing/2014/main" id="{D03F8045-1D87-4FBC-8861-ACFB01F381B8}"/>
              </a:ext>
            </a:extLst>
          </p:cNvPr>
          <p:cNvSpPr>
            <a:spLocks/>
          </p:cNvSpPr>
          <p:nvPr/>
        </p:nvSpPr>
        <p:spPr>
          <a:xfrm>
            <a:off x="616900" y="973874"/>
            <a:ext cx="3382855" cy="312194"/>
          </a:xfrm>
          <a:prstGeom prst="rect">
            <a:avLst/>
          </a:prstGeom>
          <a:solidFill>
            <a:srgbClr val="FFE600"/>
          </a:solidFill>
          <a:ln w="19050" cap="flat" cmpd="sng" algn="ctr">
            <a:solidFill>
              <a:schemeClr val="bg1">
                <a:lumMod val="50000"/>
              </a:schemeClr>
            </a:solidFill>
            <a:prstDash val="solid"/>
          </a:ln>
          <a:effectLst/>
        </p:spPr>
        <p:txBody>
          <a:bodyPr rtlCol="0" anchor="ctr" anchorCtr="0"/>
          <a:lstStyle/>
          <a:p>
            <a:pPr marL="0" marR="0" lvl="0" indent="0" defTabSz="914400" eaLnBrk="1" fontAlgn="auto" latinLnBrk="0" hangingPunct="1">
              <a:lnSpc>
                <a:spcPct val="100000"/>
              </a:lnSpc>
              <a:spcBef>
                <a:spcPts val="1200"/>
              </a:spcBef>
              <a:spcAft>
                <a:spcPts val="1200"/>
              </a:spcAft>
              <a:buClr>
                <a:srgbClr val="FFD200"/>
              </a:buClr>
              <a:buSzPct val="70000"/>
              <a:buFontTx/>
              <a:buNone/>
              <a:tabLst/>
              <a:defRPr/>
            </a:pPr>
            <a:r>
              <a:rPr lang="en-IN" sz="1400" b="1" kern="0" dirty="0">
                <a:latin typeface="+mj-lt"/>
              </a:rPr>
              <a:t>Introduction</a:t>
            </a:r>
            <a:endParaRPr lang="en-US" sz="1400" b="1" kern="0" dirty="0">
              <a:latin typeface="+mj-lt"/>
            </a:endParaRPr>
          </a:p>
        </p:txBody>
      </p:sp>
      <p:sp>
        <p:nvSpPr>
          <p:cNvPr id="8" name="Rectangle 7">
            <a:extLst>
              <a:ext uri="{FF2B5EF4-FFF2-40B4-BE49-F238E27FC236}">
                <a16:creationId xmlns:a16="http://schemas.microsoft.com/office/drawing/2014/main" id="{3395DD2D-6F35-4199-948C-4EF2B8E2B40B}"/>
              </a:ext>
            </a:extLst>
          </p:cNvPr>
          <p:cNvSpPr>
            <a:spLocks/>
          </p:cNvSpPr>
          <p:nvPr/>
        </p:nvSpPr>
        <p:spPr>
          <a:xfrm>
            <a:off x="616900" y="3514918"/>
            <a:ext cx="3382855" cy="312194"/>
          </a:xfrm>
          <a:prstGeom prst="rect">
            <a:avLst/>
          </a:prstGeom>
          <a:solidFill>
            <a:srgbClr val="FFE600"/>
          </a:solidFill>
          <a:ln w="19050" cap="flat" cmpd="sng" algn="ctr">
            <a:solidFill>
              <a:schemeClr val="bg1">
                <a:lumMod val="50000"/>
              </a:schemeClr>
            </a:solidFill>
            <a:prstDash val="solid"/>
          </a:ln>
          <a:effectLst/>
        </p:spPr>
        <p:txBody>
          <a:bodyPr rtlCol="0" anchor="ctr" anchorCtr="0"/>
          <a:lstStyle/>
          <a:p>
            <a:pPr marL="0" marR="0" lvl="0" indent="0" defTabSz="914400" eaLnBrk="1" fontAlgn="auto" latinLnBrk="0" hangingPunct="1">
              <a:lnSpc>
                <a:spcPct val="100000"/>
              </a:lnSpc>
              <a:spcBef>
                <a:spcPts val="1200"/>
              </a:spcBef>
              <a:spcAft>
                <a:spcPts val="1200"/>
              </a:spcAft>
              <a:buClr>
                <a:srgbClr val="FFD200"/>
              </a:buClr>
              <a:buSzPct val="70000"/>
              <a:buFontTx/>
              <a:buNone/>
              <a:tabLst/>
              <a:defRPr/>
            </a:pPr>
            <a:r>
              <a:rPr lang="en-IN" sz="1400" b="1" kern="0" dirty="0">
                <a:latin typeface="+mj-lt"/>
              </a:rPr>
              <a:t>Objective</a:t>
            </a:r>
            <a:endParaRPr lang="en-US" sz="1400" b="1" kern="0" dirty="0">
              <a:latin typeface="+mj-lt"/>
            </a:endParaRPr>
          </a:p>
        </p:txBody>
      </p:sp>
      <p:sp>
        <p:nvSpPr>
          <p:cNvPr id="9" name="Content Placeholder 5">
            <a:extLst>
              <a:ext uri="{FF2B5EF4-FFF2-40B4-BE49-F238E27FC236}">
                <a16:creationId xmlns:a16="http://schemas.microsoft.com/office/drawing/2014/main" id="{69FF6CE8-7C01-4D3D-B772-327F07611AC5}"/>
              </a:ext>
            </a:extLst>
          </p:cNvPr>
          <p:cNvSpPr txBox="1">
            <a:spLocks/>
          </p:cNvSpPr>
          <p:nvPr/>
        </p:nvSpPr>
        <p:spPr>
          <a:xfrm>
            <a:off x="527053" y="4038928"/>
            <a:ext cx="10960099" cy="1310666"/>
          </a:xfrm>
          <a:prstGeom prst="rect">
            <a:avLst/>
          </a:prstGeom>
          <a:noFill/>
          <a:ln w="9525">
            <a:solidFill>
              <a:schemeClr val="bg2">
                <a:lumMod val="50000"/>
                <a:lumOff val="50000"/>
              </a:schemeClr>
            </a:solidFill>
            <a:prstDash val="sysDash"/>
          </a:ln>
        </p:spPr>
        <p:txBody>
          <a:bodyPr vert="horz" wrap="square" lIns="107975" tIns="107975" rIns="107975" bIns="107975" rtlCol="0" anchor="t" anchorCtr="0">
            <a:spAutoFit/>
          </a:bodyPr>
          <a:lstStyle>
            <a:lvl1pPr marL="356260" indent="-356260" algn="l" defTabSz="913486" rtl="0" eaLnBrk="1" latinLnBrk="0" hangingPunct="1">
              <a:spcBef>
                <a:spcPct val="20000"/>
              </a:spcBef>
              <a:buClr>
                <a:schemeClr val="accent2"/>
              </a:buClr>
              <a:buSzPct val="100000"/>
              <a:buFont typeface="EYInterstate" panose="02000503020000020004" pitchFamily="2" charset="0"/>
              <a:buChar char="•"/>
              <a:defRPr sz="2398" kern="1200">
                <a:solidFill>
                  <a:schemeClr val="bg1"/>
                </a:solidFill>
                <a:latin typeface="EYInterstate Light" panose="02000506000000020004" pitchFamily="2" charset="0"/>
                <a:ea typeface="+mn-ea"/>
                <a:cs typeface="+mn-cs"/>
              </a:defRPr>
            </a:lvl1pPr>
            <a:lvl2pPr marL="712519" indent="-356260" algn="l" defTabSz="913486" rtl="0" eaLnBrk="1" latinLnBrk="0" hangingPunct="1">
              <a:spcBef>
                <a:spcPct val="20000"/>
              </a:spcBef>
              <a:buClr>
                <a:schemeClr val="accent2"/>
              </a:buClr>
              <a:buSzPct val="100000"/>
              <a:buFont typeface="EYInterstate" panose="02000503020000020004" pitchFamily="2" charset="0"/>
              <a:buChar char="•"/>
              <a:defRPr sz="1998" kern="1200">
                <a:solidFill>
                  <a:schemeClr val="bg1"/>
                </a:solidFill>
                <a:latin typeface="EYInterstate Light" panose="02000506000000020004" pitchFamily="2" charset="0"/>
                <a:ea typeface="+mn-ea"/>
                <a:cs typeface="+mn-cs"/>
              </a:defRPr>
            </a:lvl2pPr>
            <a:lvl3pPr marL="1068778" indent="-356260" algn="l" defTabSz="913486" rtl="0" eaLnBrk="1" latinLnBrk="0" hangingPunct="1">
              <a:spcBef>
                <a:spcPct val="20000"/>
              </a:spcBef>
              <a:buClr>
                <a:schemeClr val="accent2"/>
              </a:buClr>
              <a:buSzPct val="100000"/>
              <a:buFont typeface="EYInterstate" panose="02000503020000020004" pitchFamily="2" charset="0"/>
              <a:buChar char="•"/>
              <a:defRPr sz="1798" kern="1200">
                <a:solidFill>
                  <a:schemeClr val="bg1"/>
                </a:solidFill>
                <a:latin typeface="EYInterstate Light" panose="02000506000000020004" pitchFamily="2" charset="0"/>
                <a:ea typeface="+mn-ea"/>
                <a:cs typeface="+mn-cs"/>
              </a:defRPr>
            </a:lvl3pPr>
            <a:lvl4pPr marL="1425038" indent="-356260" algn="l" defTabSz="913486" rtl="0" eaLnBrk="1" latinLnBrk="0" hangingPunct="1">
              <a:spcBef>
                <a:spcPct val="20000"/>
              </a:spcBef>
              <a:buClr>
                <a:schemeClr val="accent2"/>
              </a:buClr>
              <a:buSzPct val="100000"/>
              <a:buFont typeface="EYInterstate" panose="02000503020000020004" pitchFamily="2" charset="0"/>
              <a:buChar char="•"/>
              <a:defRPr sz="1598" kern="1200">
                <a:solidFill>
                  <a:schemeClr val="bg1"/>
                </a:solidFill>
                <a:latin typeface="EYInterstate Light" panose="02000506000000020004" pitchFamily="2" charset="0"/>
                <a:ea typeface="+mn-ea"/>
                <a:cs typeface="+mn-cs"/>
              </a:defRPr>
            </a:lvl4pPr>
            <a:lvl5pPr marL="1781297" indent="-356260" algn="l" defTabSz="913486" rtl="0" eaLnBrk="1" latinLnBrk="0" hangingPunct="1">
              <a:spcBef>
                <a:spcPct val="20000"/>
              </a:spcBef>
              <a:buClr>
                <a:schemeClr val="accent2"/>
              </a:buClr>
              <a:buSzPct val="100000"/>
              <a:buFont typeface="EYInterstate" panose="02000503020000020004" pitchFamily="2" charset="0"/>
              <a:buChar char="•"/>
              <a:defRPr sz="1598"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6350" indent="0">
              <a:spcBef>
                <a:spcPts val="0"/>
              </a:spcBef>
              <a:spcAft>
                <a:spcPts val="600"/>
              </a:spcAft>
              <a:buClr>
                <a:srgbClr val="FFE600"/>
              </a:buClr>
              <a:buNone/>
              <a:defRPr/>
            </a:pPr>
            <a:r>
              <a:rPr kumimoji="0" lang="en-US" sz="1400" b="0" i="0" u="none" strike="noStrike" kern="1200" cap="none" spc="0" normalizeH="0" baseline="0" noProof="0" dirty="0">
                <a:ln>
                  <a:noFill/>
                </a:ln>
                <a:effectLst/>
                <a:uLnTx/>
                <a:uFillTx/>
                <a:latin typeface="+mn-lt"/>
                <a:ea typeface="+mn-ea"/>
                <a:cs typeface="+mn-cs"/>
              </a:rPr>
              <a:t>The objectives of this course are:</a:t>
            </a:r>
          </a:p>
          <a:p>
            <a:pPr marL="349250" indent="-342900">
              <a:spcBef>
                <a:spcPts val="0"/>
              </a:spcBef>
              <a:spcAft>
                <a:spcPts val="600"/>
              </a:spcAft>
              <a:buClr>
                <a:srgbClr val="FFE600"/>
              </a:buClr>
              <a:buFont typeface="+mj-lt"/>
              <a:buAutoNum type="arabicPeriod"/>
              <a:defRPr/>
            </a:pPr>
            <a:r>
              <a:rPr kumimoji="0" lang="en-US" sz="1400" b="0" i="0" u="none" strike="noStrike" kern="1200" cap="none" spc="0" normalizeH="0" baseline="0" noProof="0" dirty="0">
                <a:ln>
                  <a:noFill/>
                </a:ln>
                <a:effectLst/>
                <a:uLnTx/>
                <a:uFillTx/>
                <a:latin typeface="+mn-lt"/>
                <a:ea typeface="+mn-ea"/>
                <a:cs typeface="+mn-cs"/>
              </a:rPr>
              <a:t>To learn how to leverage data to achieve a qualitative and quantitative analysis of social welfare programs</a:t>
            </a:r>
          </a:p>
          <a:p>
            <a:pPr marL="349250" indent="-342900">
              <a:spcBef>
                <a:spcPts val="0"/>
              </a:spcBef>
              <a:spcAft>
                <a:spcPts val="600"/>
              </a:spcAft>
              <a:buClr>
                <a:srgbClr val="FFE600"/>
              </a:buClr>
              <a:buFont typeface="+mj-lt"/>
              <a:buAutoNum type="arabicPeriod"/>
              <a:defRPr/>
            </a:pPr>
            <a:r>
              <a:rPr kumimoji="0" lang="en-US" sz="1400" b="0" i="0" u="none" strike="noStrike" kern="1200" cap="none" spc="0" normalizeH="0" baseline="0" noProof="0" dirty="0">
                <a:ln>
                  <a:noFill/>
                </a:ln>
                <a:effectLst/>
                <a:uLnTx/>
                <a:uFillTx/>
                <a:latin typeface="+mn-lt"/>
                <a:ea typeface="+mn-ea"/>
                <a:cs typeface="+mn-cs"/>
              </a:rPr>
              <a:t>To learn how to develop data-driven decisions and more effective action plans as regards social welfare programs.</a:t>
            </a:r>
          </a:p>
          <a:p>
            <a:pPr marL="349250" indent="-342900">
              <a:spcBef>
                <a:spcPts val="0"/>
              </a:spcBef>
              <a:spcAft>
                <a:spcPts val="600"/>
              </a:spcAft>
              <a:buClr>
                <a:srgbClr val="FFE600"/>
              </a:buClr>
              <a:buFont typeface="+mj-lt"/>
              <a:buAutoNum type="arabicPeriod"/>
              <a:defRPr/>
            </a:pPr>
            <a:r>
              <a:rPr kumimoji="0" lang="en-US" sz="1400" b="0" i="0" u="none" strike="noStrike" kern="1200" cap="none" spc="0" normalizeH="0" baseline="0" noProof="0" dirty="0">
                <a:ln>
                  <a:noFill/>
                </a:ln>
                <a:effectLst/>
                <a:uLnTx/>
                <a:uFillTx/>
                <a:latin typeface="+mn-lt"/>
                <a:ea typeface="+mn-ea"/>
                <a:cs typeface="+mn-cs"/>
              </a:rPr>
              <a:t>Using data to measure social programs' adoption and success rate.</a:t>
            </a:r>
          </a:p>
        </p:txBody>
      </p:sp>
      <p:sp>
        <p:nvSpPr>
          <p:cNvPr id="10" name="Rectangle 9">
            <a:extLst>
              <a:ext uri="{FF2B5EF4-FFF2-40B4-BE49-F238E27FC236}">
                <a16:creationId xmlns:a16="http://schemas.microsoft.com/office/drawing/2014/main" id="{9844B15A-FC62-417D-9719-0C34C66F5D27}"/>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1" name="Picture 10" descr="A picture containing logo&#10;&#10;Description automatically generated">
            <a:extLst>
              <a:ext uri="{FF2B5EF4-FFF2-40B4-BE49-F238E27FC236}">
                <a16:creationId xmlns:a16="http://schemas.microsoft.com/office/drawing/2014/main" id="{AB48CA8C-25E0-4A31-8A4C-940D4AE1EA4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404728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tablet&#10;&#10;Description automatically generated with medium confidence">
            <a:extLst>
              <a:ext uri="{FF2B5EF4-FFF2-40B4-BE49-F238E27FC236}">
                <a16:creationId xmlns:a16="http://schemas.microsoft.com/office/drawing/2014/main" id="{ACC20C77-9086-468D-B16F-4F1DCAAD1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89561C2-E0D7-4B46-85A8-8C16F4E6EEC4}"/>
              </a:ext>
            </a:extLst>
          </p:cNvPr>
          <p:cNvSpPr>
            <a:spLocks/>
          </p:cNvSpPr>
          <p:nvPr/>
        </p:nvSpPr>
        <p:spPr>
          <a:xfrm>
            <a:off x="0" y="1785"/>
            <a:ext cx="12192000" cy="6854430"/>
          </a:xfrm>
          <a:prstGeom prst="rect">
            <a:avLst/>
          </a:prstGeom>
          <a:solidFill>
            <a:schemeClr val="tx1">
              <a:alpha val="51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5" name="Slide Number Placeholder 13">
            <a:extLst>
              <a:ext uri="{FF2B5EF4-FFF2-40B4-BE49-F238E27FC236}">
                <a16:creationId xmlns:a16="http://schemas.microsoft.com/office/drawing/2014/main" id="{5D91BC7D-B471-4597-B7AF-CC75639D2F86}"/>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5</a:t>
            </a:fld>
            <a:endParaRPr sz="800" dirty="0">
              <a:solidFill>
                <a:prstClr val="white"/>
              </a:solidFill>
              <a:latin typeface="EYInterstate" panose="02000503020000020004" pitchFamily="2" charset="0"/>
            </a:endParaRPr>
          </a:p>
        </p:txBody>
      </p:sp>
      <p:sp>
        <p:nvSpPr>
          <p:cNvPr id="12" name="Footer Placeholder 11">
            <a:extLst>
              <a:ext uri="{FF2B5EF4-FFF2-40B4-BE49-F238E27FC236}">
                <a16:creationId xmlns:a16="http://schemas.microsoft.com/office/drawing/2014/main" id="{923EA9EC-8941-4AE1-B163-68B23F13E463}"/>
              </a:ext>
            </a:extLst>
          </p:cNvPr>
          <p:cNvSpPr txBox="1">
            <a:spLocks/>
          </p:cNvSpPr>
          <p:nvPr/>
        </p:nvSpPr>
        <p:spPr>
          <a:xfrm>
            <a:off x="4553754" y="6469661"/>
            <a:ext cx="3085296" cy="12311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14" name="Rectangle 13">
            <a:extLst>
              <a:ext uri="{FF2B5EF4-FFF2-40B4-BE49-F238E27FC236}">
                <a16:creationId xmlns:a16="http://schemas.microsoft.com/office/drawing/2014/main" id="{921EBDCF-2547-4205-8A7F-F6F95FD92BC2}"/>
              </a:ext>
            </a:extLst>
          </p:cNvPr>
          <p:cNvSpPr>
            <a:spLocks/>
          </p:cNvSpPr>
          <p:nvPr/>
        </p:nvSpPr>
        <p:spPr>
          <a:xfrm>
            <a:off x="7637846" y="0"/>
            <a:ext cx="4553753" cy="6854430"/>
          </a:xfrm>
          <a:prstGeom prst="rect">
            <a:avLst/>
          </a:prstGeom>
          <a:solidFill>
            <a:schemeClr val="tx1">
              <a:alpha val="93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6" name="Title 6">
            <a:extLst>
              <a:ext uri="{FF2B5EF4-FFF2-40B4-BE49-F238E27FC236}">
                <a16:creationId xmlns:a16="http://schemas.microsoft.com/office/drawing/2014/main" id="{50EAED19-ED03-4465-AE09-A038DD7C1B33}"/>
              </a:ext>
            </a:extLst>
          </p:cNvPr>
          <p:cNvSpPr txBox="1">
            <a:spLocks/>
          </p:cNvSpPr>
          <p:nvPr/>
        </p:nvSpPr>
        <p:spPr>
          <a:xfrm>
            <a:off x="7906921" y="3501993"/>
            <a:ext cx="3677384" cy="732252"/>
          </a:xfrm>
          <a:prstGeom prst="rect">
            <a:avLst/>
          </a:prstGeom>
        </p:spPr>
        <p:txBody>
          <a:bodyPr vert="horz" wrap="square" lIns="0" tIns="0" rIns="0" bIns="0" rtlCol="0" anchor="b" anchorCtr="0">
            <a:sp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pPr defTabSz="913943"/>
            <a:r>
              <a:rPr lang="en-IN" sz="2799" dirty="0">
                <a:solidFill>
                  <a:prstClr val="white"/>
                </a:solidFill>
                <a:latin typeface="EYInterstate" panose="02000503020000020004" pitchFamily="2" charset="0"/>
              </a:rPr>
              <a:t>Overview of Data Analysis</a:t>
            </a:r>
          </a:p>
        </p:txBody>
      </p:sp>
      <p:sp>
        <p:nvSpPr>
          <p:cNvPr id="7" name="Rectangle 6">
            <a:extLst>
              <a:ext uri="{FF2B5EF4-FFF2-40B4-BE49-F238E27FC236}">
                <a16:creationId xmlns:a16="http://schemas.microsoft.com/office/drawing/2014/main" id="{7CF307A1-DEB1-4961-917D-7574D30BF927}"/>
              </a:ext>
            </a:extLst>
          </p:cNvPr>
          <p:cNvSpPr>
            <a:spLocks/>
          </p:cNvSpPr>
          <p:nvPr/>
        </p:nvSpPr>
        <p:spPr>
          <a:xfrm>
            <a:off x="7906921" y="4330231"/>
            <a:ext cx="736534" cy="45695"/>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grpSp>
        <p:nvGrpSpPr>
          <p:cNvPr id="8" name="Group 4">
            <a:extLst>
              <a:ext uri="{FF2B5EF4-FFF2-40B4-BE49-F238E27FC236}">
                <a16:creationId xmlns:a16="http://schemas.microsoft.com/office/drawing/2014/main" id="{3EE9FC51-A947-4CBD-8104-B8AABD2D946D}"/>
              </a:ext>
            </a:extLst>
          </p:cNvPr>
          <p:cNvGrpSpPr>
            <a:grpSpLocks noChangeAspect="1"/>
          </p:cNvGrpSpPr>
          <p:nvPr/>
        </p:nvGrpSpPr>
        <p:grpSpPr bwMode="auto">
          <a:xfrm>
            <a:off x="11281250" y="6354826"/>
            <a:ext cx="303055" cy="310988"/>
            <a:chOff x="7110" y="4004"/>
            <a:chExt cx="191" cy="196"/>
          </a:xfrm>
        </p:grpSpPr>
        <p:sp>
          <p:nvSpPr>
            <p:cNvPr id="9" name="Freeform 5">
              <a:extLst>
                <a:ext uri="{FF2B5EF4-FFF2-40B4-BE49-F238E27FC236}">
                  <a16:creationId xmlns:a16="http://schemas.microsoft.com/office/drawing/2014/main" id="{E5A78066-4C44-4D6B-B94E-B9ED5F98FA0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0" name="Freeform 6">
              <a:extLst>
                <a:ext uri="{FF2B5EF4-FFF2-40B4-BE49-F238E27FC236}">
                  <a16:creationId xmlns:a16="http://schemas.microsoft.com/office/drawing/2014/main" id="{3E0F82A1-26F8-4826-8504-DD2482C95D5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1" name="Freeform 7">
              <a:extLst>
                <a:ext uri="{FF2B5EF4-FFF2-40B4-BE49-F238E27FC236}">
                  <a16:creationId xmlns:a16="http://schemas.microsoft.com/office/drawing/2014/main" id="{24C68ABB-1D8B-4692-9399-40ECD57CD0CD}"/>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grpSp>
      <p:sp>
        <p:nvSpPr>
          <p:cNvPr id="15" name="Rectangle 14">
            <a:extLst>
              <a:ext uri="{FF2B5EF4-FFF2-40B4-BE49-F238E27FC236}">
                <a16:creationId xmlns:a16="http://schemas.microsoft.com/office/drawing/2014/main" id="{2290DEE7-8AF4-430C-8163-B0503968F928}"/>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6" name="Picture 15" descr="A picture containing logo&#10;&#10;Description automatically generated">
            <a:extLst>
              <a:ext uri="{FF2B5EF4-FFF2-40B4-BE49-F238E27FC236}">
                <a16:creationId xmlns:a16="http://schemas.microsoft.com/office/drawing/2014/main" id="{37A47286-6E34-4370-9298-4C8463D5136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388052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E7C6-5C73-4A69-A14F-89C05433C902}"/>
              </a:ext>
            </a:extLst>
          </p:cNvPr>
          <p:cNvSpPr>
            <a:spLocks noGrp="1"/>
          </p:cNvSpPr>
          <p:nvPr>
            <p:ph type="title"/>
          </p:nvPr>
        </p:nvSpPr>
        <p:spPr/>
        <p:txBody>
          <a:bodyPr/>
          <a:lstStyle/>
          <a:p>
            <a:r>
              <a:rPr lang="en-US" dirty="0">
                <a:latin typeface="EYInterstate" panose="02000503020000020004" pitchFamily="2" charset="0"/>
              </a:rPr>
              <a:t>What is Data Analysis</a:t>
            </a:r>
          </a:p>
        </p:txBody>
      </p:sp>
      <p:sp>
        <p:nvSpPr>
          <p:cNvPr id="4" name="Footer Placeholder 3">
            <a:extLst>
              <a:ext uri="{FF2B5EF4-FFF2-40B4-BE49-F238E27FC236}">
                <a16:creationId xmlns:a16="http://schemas.microsoft.com/office/drawing/2014/main" id="{45F40D28-C43C-4DD1-8B65-EBA5CAB9E7D4}"/>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02F3ADB3-9C40-4D58-A537-DB0793FD9082}"/>
              </a:ext>
            </a:extLst>
          </p:cNvPr>
          <p:cNvSpPr>
            <a:spLocks noGrp="1"/>
          </p:cNvSpPr>
          <p:nvPr>
            <p:ph type="sldNum" sz="quarter" idx="12"/>
          </p:nvPr>
        </p:nvSpPr>
        <p:spPr/>
        <p:txBody>
          <a:bodyPr/>
          <a:lstStyle/>
          <a:p>
            <a:r>
              <a:rPr lang="en-GB"/>
              <a:t>Page </a:t>
            </a:r>
            <a:fld id="{F1BC30E3-FFE5-4B91-AA19-87A149EBB9EE}" type="slidenum">
              <a:rPr smtClean="0"/>
              <a:pPr/>
              <a:t>6</a:t>
            </a:fld>
            <a:endParaRPr dirty="0"/>
          </a:p>
        </p:txBody>
      </p:sp>
      <p:sp>
        <p:nvSpPr>
          <p:cNvPr id="6" name="Content Placeholder 5">
            <a:extLst>
              <a:ext uri="{FF2B5EF4-FFF2-40B4-BE49-F238E27FC236}">
                <a16:creationId xmlns:a16="http://schemas.microsoft.com/office/drawing/2014/main" id="{99D11D5D-CAB7-4AC2-9F68-225EEDEA1958}"/>
              </a:ext>
            </a:extLst>
          </p:cNvPr>
          <p:cNvSpPr txBox="1">
            <a:spLocks/>
          </p:cNvSpPr>
          <p:nvPr/>
        </p:nvSpPr>
        <p:spPr>
          <a:xfrm>
            <a:off x="527053" y="1066993"/>
            <a:ext cx="10960099" cy="3188103"/>
          </a:xfrm>
          <a:prstGeom prst="rect">
            <a:avLst/>
          </a:prstGeom>
          <a:noFill/>
          <a:ln w="9525">
            <a:solidFill>
              <a:schemeClr val="bg2">
                <a:lumMod val="50000"/>
                <a:lumOff val="50000"/>
              </a:schemeClr>
            </a:solidFill>
            <a:prstDash val="sysDash"/>
          </a:ln>
        </p:spPr>
        <p:txBody>
          <a:bodyPr vert="horz" wrap="square" lIns="107975" tIns="107975" rIns="107975" bIns="107975" rtlCol="0" anchor="t" anchorCtr="0">
            <a:spAutoFit/>
          </a:bodyPr>
          <a:lstStyle>
            <a:lvl1pPr marL="356260" indent="-356260" algn="l" defTabSz="913486" rtl="0" eaLnBrk="1" latinLnBrk="0" hangingPunct="1">
              <a:spcBef>
                <a:spcPct val="20000"/>
              </a:spcBef>
              <a:buClr>
                <a:schemeClr val="accent2"/>
              </a:buClr>
              <a:buSzPct val="100000"/>
              <a:buFont typeface="EYInterstate" panose="02000503020000020004" pitchFamily="2" charset="0"/>
              <a:buChar char="•"/>
              <a:defRPr sz="2398" kern="1200">
                <a:solidFill>
                  <a:schemeClr val="bg1"/>
                </a:solidFill>
                <a:latin typeface="EYInterstate Light" panose="02000506000000020004" pitchFamily="2" charset="0"/>
                <a:ea typeface="+mn-ea"/>
                <a:cs typeface="+mn-cs"/>
              </a:defRPr>
            </a:lvl1pPr>
            <a:lvl2pPr marL="712519" indent="-356260" algn="l" defTabSz="913486" rtl="0" eaLnBrk="1" latinLnBrk="0" hangingPunct="1">
              <a:spcBef>
                <a:spcPct val="20000"/>
              </a:spcBef>
              <a:buClr>
                <a:schemeClr val="accent2"/>
              </a:buClr>
              <a:buSzPct val="100000"/>
              <a:buFont typeface="EYInterstate" panose="02000503020000020004" pitchFamily="2" charset="0"/>
              <a:buChar char="•"/>
              <a:defRPr sz="1998" kern="1200">
                <a:solidFill>
                  <a:schemeClr val="bg1"/>
                </a:solidFill>
                <a:latin typeface="EYInterstate Light" panose="02000506000000020004" pitchFamily="2" charset="0"/>
                <a:ea typeface="+mn-ea"/>
                <a:cs typeface="+mn-cs"/>
              </a:defRPr>
            </a:lvl2pPr>
            <a:lvl3pPr marL="1068778" indent="-356260" algn="l" defTabSz="913486" rtl="0" eaLnBrk="1" latinLnBrk="0" hangingPunct="1">
              <a:spcBef>
                <a:spcPct val="20000"/>
              </a:spcBef>
              <a:buClr>
                <a:schemeClr val="accent2"/>
              </a:buClr>
              <a:buSzPct val="100000"/>
              <a:buFont typeface="EYInterstate" panose="02000503020000020004" pitchFamily="2" charset="0"/>
              <a:buChar char="•"/>
              <a:defRPr sz="1798" kern="1200">
                <a:solidFill>
                  <a:schemeClr val="bg1"/>
                </a:solidFill>
                <a:latin typeface="EYInterstate Light" panose="02000506000000020004" pitchFamily="2" charset="0"/>
                <a:ea typeface="+mn-ea"/>
                <a:cs typeface="+mn-cs"/>
              </a:defRPr>
            </a:lvl3pPr>
            <a:lvl4pPr marL="1425038" indent="-356260" algn="l" defTabSz="913486" rtl="0" eaLnBrk="1" latinLnBrk="0" hangingPunct="1">
              <a:spcBef>
                <a:spcPct val="20000"/>
              </a:spcBef>
              <a:buClr>
                <a:schemeClr val="accent2"/>
              </a:buClr>
              <a:buSzPct val="100000"/>
              <a:buFont typeface="EYInterstate" panose="02000503020000020004" pitchFamily="2" charset="0"/>
              <a:buChar char="•"/>
              <a:defRPr sz="1598" kern="1200">
                <a:solidFill>
                  <a:schemeClr val="bg1"/>
                </a:solidFill>
                <a:latin typeface="EYInterstate Light" panose="02000506000000020004" pitchFamily="2" charset="0"/>
                <a:ea typeface="+mn-ea"/>
                <a:cs typeface="+mn-cs"/>
              </a:defRPr>
            </a:lvl4pPr>
            <a:lvl5pPr marL="1781297" indent="-356260" algn="l" defTabSz="913486" rtl="0" eaLnBrk="1" latinLnBrk="0" hangingPunct="1">
              <a:spcBef>
                <a:spcPct val="20000"/>
              </a:spcBef>
              <a:buClr>
                <a:schemeClr val="accent2"/>
              </a:buClr>
              <a:buSzPct val="100000"/>
              <a:buFont typeface="EYInterstate" panose="02000503020000020004" pitchFamily="2" charset="0"/>
              <a:buChar char="•"/>
              <a:defRPr sz="1598"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6350" indent="0">
              <a:spcBef>
                <a:spcPts val="0"/>
              </a:spcBef>
              <a:spcAft>
                <a:spcPts val="600"/>
              </a:spcAft>
              <a:buClr>
                <a:srgbClr val="FFE600"/>
              </a:buClr>
              <a:buNone/>
              <a:defRPr/>
            </a:pPr>
            <a:r>
              <a:rPr kumimoji="0" lang="en-US" sz="1400" b="0" i="0" u="none" strike="noStrike" kern="1200" cap="none" spc="0" normalizeH="0" baseline="0" noProof="0" dirty="0">
                <a:ln>
                  <a:noFill/>
                </a:ln>
                <a:effectLst/>
                <a:uLnTx/>
                <a:uFillTx/>
                <a:latin typeface="+mn-lt"/>
                <a:ea typeface="+mn-ea"/>
                <a:cs typeface="+mn-cs"/>
              </a:rPr>
              <a:t>Let's start by defining '</a:t>
            </a:r>
            <a:r>
              <a:rPr kumimoji="0" lang="en-US" sz="1400" b="0" i="0" u="none" strike="noStrike" kern="1200" cap="none" spc="0" normalizeH="0" baseline="0" noProof="0" dirty="0">
                <a:ln>
                  <a:noFill/>
                </a:ln>
                <a:solidFill>
                  <a:srgbClr val="FFE600"/>
                </a:solidFill>
                <a:effectLst/>
                <a:uLnTx/>
                <a:uFillTx/>
                <a:latin typeface="+mn-lt"/>
                <a:ea typeface="+mn-ea"/>
                <a:cs typeface="+mn-cs"/>
              </a:rPr>
              <a:t>Analysis</a:t>
            </a:r>
            <a:r>
              <a:rPr kumimoji="0" lang="en-US" sz="1400" b="0" i="0" u="none" strike="noStrike" kern="1200" cap="none" spc="0" normalizeH="0" baseline="0" noProof="0" dirty="0">
                <a:ln>
                  <a:noFill/>
                </a:ln>
                <a:effectLst/>
                <a:uLnTx/>
                <a:uFillTx/>
                <a:latin typeface="+mn-lt"/>
                <a:ea typeface="+mn-ea"/>
                <a:cs typeface="+mn-cs"/>
              </a:rPr>
              <a:t>’. </a:t>
            </a:r>
            <a:r>
              <a:rPr lang="en-US" sz="1400" dirty="0">
                <a:latin typeface="+mn-lt"/>
              </a:rPr>
              <a:t>It’</a:t>
            </a:r>
            <a:r>
              <a:rPr kumimoji="0" lang="en-US" sz="1400" b="0" i="0" u="none" strike="noStrike" kern="1200" cap="none" spc="0" normalizeH="0" baseline="0" noProof="0" dirty="0">
                <a:ln>
                  <a:noFill/>
                </a:ln>
                <a:effectLst/>
                <a:uLnTx/>
                <a:uFillTx/>
                <a:latin typeface="+mn-lt"/>
                <a:ea typeface="+mn-ea"/>
                <a:cs typeface="+mn-cs"/>
              </a:rPr>
              <a:t>s a noun meaning detailed examination of the elements or structure of something. It is the process of studying or </a:t>
            </a:r>
            <a:r>
              <a:rPr kumimoji="0" lang="en-US" sz="1400" b="0" i="0" u="none" strike="noStrike" kern="1200" cap="none" spc="0" normalizeH="0" baseline="0" noProof="0" dirty="0">
                <a:ln>
                  <a:noFill/>
                </a:ln>
                <a:solidFill>
                  <a:srgbClr val="FFE600"/>
                </a:solidFill>
                <a:effectLst/>
                <a:uLnTx/>
                <a:uFillTx/>
                <a:latin typeface="+mn-lt"/>
                <a:ea typeface="+mn-ea"/>
                <a:cs typeface="+mn-cs"/>
              </a:rPr>
              <a:t>examining something in an organized way to learn more about it</a:t>
            </a:r>
            <a:r>
              <a:rPr kumimoji="0" lang="en-US" sz="1400" b="0" i="0" u="none" strike="noStrike" kern="1200" cap="none" spc="0" normalizeH="0" baseline="0" noProof="0" dirty="0">
                <a:ln>
                  <a:noFill/>
                </a:ln>
                <a:effectLst/>
                <a:uLnTx/>
                <a:uFillTx/>
                <a:latin typeface="+mn-lt"/>
                <a:ea typeface="+mn-ea"/>
                <a:cs typeface="+mn-cs"/>
              </a:rPr>
              <a:t>.</a:t>
            </a:r>
          </a:p>
          <a:p>
            <a:pPr marL="6350" indent="0">
              <a:spcBef>
                <a:spcPts val="0"/>
              </a:spcBef>
              <a:spcAft>
                <a:spcPts val="600"/>
              </a:spcAft>
              <a:buClr>
                <a:srgbClr val="FFE600"/>
              </a:buClr>
              <a:buNone/>
              <a:defRPr/>
            </a:pPr>
            <a:endParaRPr lang="en-US" sz="1400" dirty="0">
              <a:solidFill>
                <a:schemeClr val="bg1"/>
              </a:solidFill>
              <a:latin typeface="+mn-lt"/>
            </a:endParaRPr>
          </a:p>
          <a:p>
            <a:pPr marL="6350" indent="0">
              <a:spcBef>
                <a:spcPts val="0"/>
              </a:spcBef>
              <a:spcAft>
                <a:spcPts val="600"/>
              </a:spcAft>
              <a:buClr>
                <a:srgbClr val="FFE600"/>
              </a:buClr>
              <a:buNone/>
              <a:defRPr/>
            </a:pPr>
            <a:r>
              <a:rPr lang="en-US" sz="1400" kern="0" dirty="0">
                <a:solidFill>
                  <a:srgbClr val="FFE600"/>
                </a:solidFill>
                <a:latin typeface="+mn-lt"/>
              </a:rPr>
              <a:t>Data analysis </a:t>
            </a:r>
            <a:r>
              <a:rPr lang="en-US" sz="1400" kern="0" dirty="0">
                <a:solidFill>
                  <a:schemeClr val="bg1"/>
                </a:solidFill>
                <a:latin typeface="+mn-lt"/>
              </a:rPr>
              <a:t>can be defined as the practice of working with data to glean useful information, which can then be used to make informed decisions. It is the process of </a:t>
            </a:r>
            <a:r>
              <a:rPr lang="en-US" sz="1400" kern="0" dirty="0">
                <a:solidFill>
                  <a:srgbClr val="FFE600"/>
                </a:solidFill>
                <a:latin typeface="+mn-lt"/>
              </a:rPr>
              <a:t>collecting, modeling, and analyzing data using various statistical and logical methods and techniques</a:t>
            </a:r>
            <a:r>
              <a:rPr lang="en-US" sz="1400" kern="0" dirty="0">
                <a:solidFill>
                  <a:schemeClr val="bg1"/>
                </a:solidFill>
                <a:latin typeface="+mn-lt"/>
              </a:rPr>
              <a:t>.</a:t>
            </a:r>
          </a:p>
          <a:p>
            <a:pPr marL="6350" indent="0">
              <a:spcBef>
                <a:spcPts val="0"/>
              </a:spcBef>
              <a:spcAft>
                <a:spcPts val="600"/>
              </a:spcAft>
              <a:buClr>
                <a:srgbClr val="FFE600"/>
              </a:buClr>
              <a:buNone/>
              <a:defRPr/>
            </a:pPr>
            <a:endParaRPr lang="en-US" sz="1400" kern="0" dirty="0">
              <a:latin typeface="+mn-lt"/>
            </a:endParaRPr>
          </a:p>
          <a:p>
            <a:pPr marL="6350" indent="0">
              <a:spcBef>
                <a:spcPts val="0"/>
              </a:spcBef>
              <a:spcAft>
                <a:spcPts val="600"/>
              </a:spcAft>
              <a:buClr>
                <a:srgbClr val="FFE600"/>
              </a:buClr>
              <a:buNone/>
              <a:defRPr/>
            </a:pPr>
            <a:r>
              <a:rPr lang="en-US" sz="1400" kern="0" dirty="0">
                <a:solidFill>
                  <a:schemeClr val="bg1"/>
                </a:solidFill>
                <a:latin typeface="+mn-lt"/>
              </a:rPr>
              <a:t>Governments and Organizations today need every edge and advantage they can get. Thanks to obstacles like rapidly changing markets, economic uncertainty, shifting political landscapes, finicky consumer attitudes, and even global pandemics, organizations today are working with slimmer margins for error.</a:t>
            </a:r>
          </a:p>
          <a:p>
            <a:pPr marL="6350" indent="0">
              <a:spcBef>
                <a:spcPts val="0"/>
              </a:spcBef>
              <a:spcAft>
                <a:spcPts val="600"/>
              </a:spcAft>
              <a:buClr>
                <a:srgbClr val="FFE600"/>
              </a:buClr>
              <a:buNone/>
              <a:defRPr/>
            </a:pPr>
            <a:r>
              <a:rPr lang="en-US" sz="1400" kern="0" dirty="0">
                <a:solidFill>
                  <a:schemeClr val="bg1"/>
                </a:solidFill>
                <a:latin typeface="+mn-lt"/>
              </a:rPr>
              <a:t>Data Analysis helps reduce the </a:t>
            </a:r>
            <a:r>
              <a:rPr lang="en-US" sz="1400" kern="0" dirty="0">
                <a:solidFill>
                  <a:srgbClr val="FFE600"/>
                </a:solidFill>
                <a:latin typeface="+mn-lt"/>
              </a:rPr>
              <a:t>risks inherent in decision-making </a:t>
            </a:r>
            <a:r>
              <a:rPr lang="en-US" sz="1400" kern="0" dirty="0">
                <a:solidFill>
                  <a:schemeClr val="bg1"/>
                </a:solidFill>
                <a:latin typeface="+mn-lt"/>
              </a:rPr>
              <a:t>by providing useful insights and statistics, often presented in charts, images, tables, and graphs.</a:t>
            </a:r>
          </a:p>
        </p:txBody>
      </p:sp>
      <p:sp>
        <p:nvSpPr>
          <p:cNvPr id="7" name="Rectangle 6">
            <a:extLst>
              <a:ext uri="{FF2B5EF4-FFF2-40B4-BE49-F238E27FC236}">
                <a16:creationId xmlns:a16="http://schemas.microsoft.com/office/drawing/2014/main" id="{075185BC-06FC-4204-9B0A-D358B451CF30}"/>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8" name="Picture 7" descr="A picture containing logo&#10;&#10;Description automatically generated">
            <a:extLst>
              <a:ext uri="{FF2B5EF4-FFF2-40B4-BE49-F238E27FC236}">
                <a16:creationId xmlns:a16="http://schemas.microsoft.com/office/drawing/2014/main" id="{CDBE3FB5-01DE-406A-898A-1BA6B889C5A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
        <p:nvSpPr>
          <p:cNvPr id="9" name="Oval 8">
            <a:extLst>
              <a:ext uri="{FF2B5EF4-FFF2-40B4-BE49-F238E27FC236}">
                <a16:creationId xmlns:a16="http://schemas.microsoft.com/office/drawing/2014/main" id="{8B8B6BF5-06B0-4A31-9729-FC087AC30770}"/>
              </a:ext>
            </a:extLst>
          </p:cNvPr>
          <p:cNvSpPr/>
          <p:nvPr/>
        </p:nvSpPr>
        <p:spPr>
          <a:xfrm>
            <a:off x="4297470" y="5065903"/>
            <a:ext cx="1049653" cy="939649"/>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b="1" dirty="0">
                <a:solidFill>
                  <a:schemeClr val="tx1"/>
                </a:solidFill>
              </a:rPr>
              <a:t>33 </a:t>
            </a:r>
            <a:r>
              <a:rPr lang="en-IN" sz="1200" b="1" dirty="0">
                <a:solidFill>
                  <a:schemeClr val="tx1"/>
                </a:solidFill>
              </a:rPr>
              <a:t>ZB</a:t>
            </a:r>
          </a:p>
        </p:txBody>
      </p:sp>
      <p:sp>
        <p:nvSpPr>
          <p:cNvPr id="10" name="Oval 9">
            <a:extLst>
              <a:ext uri="{FF2B5EF4-FFF2-40B4-BE49-F238E27FC236}">
                <a16:creationId xmlns:a16="http://schemas.microsoft.com/office/drawing/2014/main" id="{21D311D7-FBE1-4F47-BA3A-1881DCFEDF44}"/>
              </a:ext>
            </a:extLst>
          </p:cNvPr>
          <p:cNvSpPr/>
          <p:nvPr/>
        </p:nvSpPr>
        <p:spPr>
          <a:xfrm>
            <a:off x="6374274" y="4850194"/>
            <a:ext cx="1263973" cy="1231344"/>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b="1" dirty="0">
                <a:solidFill>
                  <a:schemeClr val="tx1"/>
                </a:solidFill>
              </a:rPr>
              <a:t>175 </a:t>
            </a:r>
            <a:r>
              <a:rPr lang="en-IN" sz="1200" b="1" dirty="0">
                <a:solidFill>
                  <a:schemeClr val="tx1"/>
                </a:solidFill>
              </a:rPr>
              <a:t>ZB</a:t>
            </a:r>
            <a:endParaRPr lang="en-IN" b="1" dirty="0">
              <a:solidFill>
                <a:schemeClr val="tx1"/>
              </a:solidFill>
            </a:endParaRPr>
          </a:p>
        </p:txBody>
      </p:sp>
      <p:sp>
        <p:nvSpPr>
          <p:cNvPr id="11" name="Arrow: Right 10">
            <a:extLst>
              <a:ext uri="{FF2B5EF4-FFF2-40B4-BE49-F238E27FC236}">
                <a16:creationId xmlns:a16="http://schemas.microsoft.com/office/drawing/2014/main" id="{11EE5742-7B96-4C96-8C3E-A86637870AC5}"/>
              </a:ext>
            </a:extLst>
          </p:cNvPr>
          <p:cNvSpPr/>
          <p:nvPr/>
        </p:nvSpPr>
        <p:spPr>
          <a:xfrm>
            <a:off x="5456267" y="5407738"/>
            <a:ext cx="731036" cy="253870"/>
          </a:xfrm>
          <a:prstGeom prst="rightArrow">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2" name="TextBox 11">
            <a:extLst>
              <a:ext uri="{FF2B5EF4-FFF2-40B4-BE49-F238E27FC236}">
                <a16:creationId xmlns:a16="http://schemas.microsoft.com/office/drawing/2014/main" id="{EFD9A854-ABA4-42DE-92BA-AB9BF4E52F47}"/>
              </a:ext>
            </a:extLst>
          </p:cNvPr>
          <p:cNvSpPr txBox="1"/>
          <p:nvPr/>
        </p:nvSpPr>
        <p:spPr>
          <a:xfrm>
            <a:off x="4248467" y="4624440"/>
            <a:ext cx="1098657" cy="235449"/>
          </a:xfrm>
          <a:prstGeom prst="rect">
            <a:avLst/>
          </a:prstGeom>
          <a:noFill/>
        </p:spPr>
        <p:txBody>
          <a:bodyPr wrap="square" lIns="0" tIns="0" rIns="0" bIns="0" rtlCol="0">
            <a:spAutoFit/>
          </a:bodyPr>
          <a:lstStyle/>
          <a:p>
            <a:pPr algn="ctr">
              <a:lnSpc>
                <a:spcPct val="85000"/>
              </a:lnSpc>
              <a:spcAft>
                <a:spcPts val="600"/>
              </a:spcAft>
              <a:buClr>
                <a:schemeClr val="accent2"/>
              </a:buClr>
              <a:buSzPct val="70000"/>
            </a:pPr>
            <a:r>
              <a:rPr lang="en-IN" b="1" dirty="0">
                <a:solidFill>
                  <a:schemeClr val="bg1"/>
                </a:solidFill>
              </a:rPr>
              <a:t>2018</a:t>
            </a:r>
          </a:p>
        </p:txBody>
      </p:sp>
      <p:sp>
        <p:nvSpPr>
          <p:cNvPr id="13" name="TextBox 12">
            <a:extLst>
              <a:ext uri="{FF2B5EF4-FFF2-40B4-BE49-F238E27FC236}">
                <a16:creationId xmlns:a16="http://schemas.microsoft.com/office/drawing/2014/main" id="{52445776-72FD-429E-9F12-53E7966D65B2}"/>
              </a:ext>
            </a:extLst>
          </p:cNvPr>
          <p:cNvSpPr txBox="1"/>
          <p:nvPr/>
        </p:nvSpPr>
        <p:spPr>
          <a:xfrm>
            <a:off x="6456932" y="4573260"/>
            <a:ext cx="1098657" cy="235449"/>
          </a:xfrm>
          <a:prstGeom prst="rect">
            <a:avLst/>
          </a:prstGeom>
          <a:noFill/>
        </p:spPr>
        <p:txBody>
          <a:bodyPr wrap="square" lIns="0" tIns="0" rIns="0" bIns="0" rtlCol="0">
            <a:spAutoFit/>
          </a:bodyPr>
          <a:lstStyle/>
          <a:p>
            <a:pPr algn="ctr">
              <a:lnSpc>
                <a:spcPct val="85000"/>
              </a:lnSpc>
              <a:spcAft>
                <a:spcPts val="600"/>
              </a:spcAft>
              <a:buClr>
                <a:schemeClr val="accent2"/>
              </a:buClr>
              <a:buSzPct val="70000"/>
            </a:pPr>
            <a:r>
              <a:rPr lang="en-IN" b="1" dirty="0">
                <a:solidFill>
                  <a:schemeClr val="bg1"/>
                </a:solidFill>
              </a:rPr>
              <a:t>2025</a:t>
            </a:r>
          </a:p>
        </p:txBody>
      </p:sp>
      <p:sp>
        <p:nvSpPr>
          <p:cNvPr id="14" name="TextBox 13">
            <a:extLst>
              <a:ext uri="{FF2B5EF4-FFF2-40B4-BE49-F238E27FC236}">
                <a16:creationId xmlns:a16="http://schemas.microsoft.com/office/drawing/2014/main" id="{6C41528A-E36D-4A8B-9EEF-DDDDC3F997A1}"/>
              </a:ext>
            </a:extLst>
          </p:cNvPr>
          <p:cNvSpPr txBox="1">
            <a:spLocks/>
          </p:cNvSpPr>
          <p:nvPr/>
        </p:nvSpPr>
        <p:spPr>
          <a:xfrm>
            <a:off x="8006648" y="4906790"/>
            <a:ext cx="3366202" cy="1098762"/>
          </a:xfrm>
          <a:prstGeom prst="rect">
            <a:avLst/>
          </a:prstGeom>
          <a:noFill/>
        </p:spPr>
        <p:txBody>
          <a:bodyPr wrap="square" lIns="0" tIns="0" rIns="0" bIns="0" rtlCol="0">
            <a:spAutoFit/>
          </a:bodyPr>
          <a:lstStyle/>
          <a:p>
            <a:pPr>
              <a:lnSpc>
                <a:spcPct val="85000"/>
              </a:lnSpc>
              <a:spcAft>
                <a:spcPts val="600"/>
              </a:spcAft>
              <a:buClr>
                <a:schemeClr val="accent2"/>
              </a:buClr>
              <a:buSzPct val="70000"/>
            </a:pPr>
            <a:r>
              <a:rPr lang="en-IN" sz="1400" dirty="0">
                <a:solidFill>
                  <a:schemeClr val="bg1"/>
                </a:solidFill>
              </a:rPr>
              <a:t>More than 5 billion people interact with data daily. By 2025, it is expected to reach 6 billion (75% of the world’s population), and every connected person is expected to have at least one data interaction every 18 seconds.</a:t>
            </a:r>
            <a:endParaRPr lang="en-IN" sz="1400" b="1" dirty="0">
              <a:solidFill>
                <a:schemeClr val="bg1"/>
              </a:solidFill>
            </a:endParaRPr>
          </a:p>
        </p:txBody>
      </p:sp>
      <p:sp>
        <p:nvSpPr>
          <p:cNvPr id="15" name="TextBox 14">
            <a:extLst>
              <a:ext uri="{FF2B5EF4-FFF2-40B4-BE49-F238E27FC236}">
                <a16:creationId xmlns:a16="http://schemas.microsoft.com/office/drawing/2014/main" id="{5B4A5291-D83D-4E9B-A1CA-CFAA2884A074}"/>
              </a:ext>
            </a:extLst>
          </p:cNvPr>
          <p:cNvSpPr txBox="1">
            <a:spLocks/>
          </p:cNvSpPr>
          <p:nvPr/>
        </p:nvSpPr>
        <p:spPr>
          <a:xfrm>
            <a:off x="544303" y="5008048"/>
            <a:ext cx="3405390" cy="915635"/>
          </a:xfrm>
          <a:prstGeom prst="rect">
            <a:avLst/>
          </a:prstGeom>
          <a:noFill/>
        </p:spPr>
        <p:txBody>
          <a:bodyPr wrap="square" lIns="0" tIns="0" rIns="0" bIns="0" rtlCol="0">
            <a:spAutoFit/>
          </a:bodyPr>
          <a:lstStyle/>
          <a:p>
            <a:pPr>
              <a:lnSpc>
                <a:spcPct val="85000"/>
              </a:lnSpc>
              <a:spcAft>
                <a:spcPts val="600"/>
              </a:spcAft>
              <a:buClr>
                <a:schemeClr val="accent2"/>
              </a:buClr>
              <a:buSzPct val="70000"/>
            </a:pPr>
            <a:r>
              <a:rPr lang="en-US" sz="1400" dirty="0">
                <a:solidFill>
                  <a:schemeClr val="bg1"/>
                </a:solidFill>
              </a:rPr>
              <a:t>The greatest advantage of data analysis is that there's already a huge proliferation of data and this significant and growing volume of data is available to the government at every level.</a:t>
            </a:r>
            <a:endParaRPr lang="en-IN" sz="1400" b="1" dirty="0">
              <a:solidFill>
                <a:schemeClr val="bg1"/>
              </a:solidFill>
            </a:endParaRPr>
          </a:p>
        </p:txBody>
      </p:sp>
    </p:spTree>
    <p:extLst>
      <p:ext uri="{BB962C8B-B14F-4D97-AF65-F5344CB8AC3E}">
        <p14:creationId xmlns:p14="http://schemas.microsoft.com/office/powerpoint/2010/main" val="2532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indoor, working&#10;&#10;Description automatically generated">
            <a:extLst>
              <a:ext uri="{FF2B5EF4-FFF2-40B4-BE49-F238E27FC236}">
                <a16:creationId xmlns:a16="http://schemas.microsoft.com/office/drawing/2014/main" id="{A2E28ACD-83EA-444C-AE84-9CE74E563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8BD8264-BDBE-41CA-8274-380CC3DD26E6}"/>
              </a:ext>
            </a:extLst>
          </p:cNvPr>
          <p:cNvSpPr>
            <a:spLocks/>
          </p:cNvSpPr>
          <p:nvPr/>
        </p:nvSpPr>
        <p:spPr>
          <a:xfrm>
            <a:off x="0" y="1785"/>
            <a:ext cx="12192000" cy="6854430"/>
          </a:xfrm>
          <a:prstGeom prst="rect">
            <a:avLst/>
          </a:prstGeom>
          <a:solidFill>
            <a:schemeClr val="tx1">
              <a:alpha val="51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5" name="Rectangle 4">
            <a:extLst>
              <a:ext uri="{FF2B5EF4-FFF2-40B4-BE49-F238E27FC236}">
                <a16:creationId xmlns:a16="http://schemas.microsoft.com/office/drawing/2014/main" id="{24787E33-06C3-4CAC-857E-AC92FF685F23}"/>
              </a:ext>
            </a:extLst>
          </p:cNvPr>
          <p:cNvSpPr>
            <a:spLocks/>
          </p:cNvSpPr>
          <p:nvPr/>
        </p:nvSpPr>
        <p:spPr>
          <a:xfrm>
            <a:off x="7638247" y="1785"/>
            <a:ext cx="4553753" cy="6854430"/>
          </a:xfrm>
          <a:prstGeom prst="rect">
            <a:avLst/>
          </a:prstGeom>
          <a:solidFill>
            <a:schemeClr val="tx1">
              <a:alpha val="93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sp>
        <p:nvSpPr>
          <p:cNvPr id="6" name="Slide Number Placeholder 13">
            <a:extLst>
              <a:ext uri="{FF2B5EF4-FFF2-40B4-BE49-F238E27FC236}">
                <a16:creationId xmlns:a16="http://schemas.microsoft.com/office/drawing/2014/main" id="{82BD2DCA-8AC0-47E9-AA2E-C1934CC6805A}"/>
              </a:ext>
            </a:extLst>
          </p:cNvPr>
          <p:cNvSpPr txBox="1">
            <a:spLocks/>
          </p:cNvSpPr>
          <p:nvPr/>
        </p:nvSpPr>
        <p:spPr>
          <a:xfrm>
            <a:off x="616900" y="6469661"/>
            <a:ext cx="662721" cy="12304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a:solidFill>
                  <a:prstClr val="white"/>
                </a:solidFill>
                <a:latin typeface="EYInterstate" panose="02000503020000020004" pitchFamily="2" charset="0"/>
              </a:rPr>
              <a:t>Page </a:t>
            </a:r>
            <a:fld id="{F1BC30E3-FFE5-4B91-AA19-87A149EBB9EE}" type="slidenum">
              <a:rPr sz="800">
                <a:solidFill>
                  <a:prstClr val="white"/>
                </a:solidFill>
                <a:latin typeface="EYInterstate" panose="02000503020000020004" pitchFamily="2" charset="0"/>
              </a:rPr>
              <a:pPr defTabSz="913943"/>
              <a:t>7</a:t>
            </a:fld>
            <a:endParaRPr sz="800" dirty="0">
              <a:solidFill>
                <a:prstClr val="white"/>
              </a:solidFill>
              <a:latin typeface="EYInterstate" panose="02000503020000020004" pitchFamily="2" charset="0"/>
            </a:endParaRPr>
          </a:p>
        </p:txBody>
      </p:sp>
      <p:sp>
        <p:nvSpPr>
          <p:cNvPr id="7" name="Title 6">
            <a:extLst>
              <a:ext uri="{FF2B5EF4-FFF2-40B4-BE49-F238E27FC236}">
                <a16:creationId xmlns:a16="http://schemas.microsoft.com/office/drawing/2014/main" id="{0A16B62D-299D-463F-9294-6D853F769414}"/>
              </a:ext>
            </a:extLst>
          </p:cNvPr>
          <p:cNvSpPr txBox="1">
            <a:spLocks/>
          </p:cNvSpPr>
          <p:nvPr/>
        </p:nvSpPr>
        <p:spPr>
          <a:xfrm>
            <a:off x="7906921" y="3501993"/>
            <a:ext cx="3677384" cy="732252"/>
          </a:xfrm>
          <a:prstGeom prst="rect">
            <a:avLst/>
          </a:prstGeom>
        </p:spPr>
        <p:txBody>
          <a:bodyPr vert="horz" wrap="square" lIns="0" tIns="0" rIns="0" bIns="0" rtlCol="0" anchor="b" anchorCtr="0">
            <a:spAutoFit/>
          </a:bodyPr>
          <a:lstStyle>
            <a:lvl1pPr algn="l" defTabSz="914400" rtl="0" eaLnBrk="1" latinLnBrk="0" hangingPunct="1">
              <a:lnSpc>
                <a:spcPct val="85000"/>
              </a:lnSpc>
              <a:spcBef>
                <a:spcPct val="0"/>
              </a:spcBef>
              <a:buNone/>
              <a:defRPr sz="2200" b="0" kern="1200">
                <a:solidFill>
                  <a:schemeClr val="bg1"/>
                </a:solidFill>
                <a:latin typeface="EYInterstate Light" panose="02000506000000020004" pitchFamily="2" charset="0"/>
                <a:ea typeface="+mj-ea"/>
                <a:cs typeface="Arial" pitchFamily="34" charset="0"/>
              </a:defRPr>
            </a:lvl1pPr>
          </a:lstStyle>
          <a:p>
            <a:pPr defTabSz="913943"/>
            <a:r>
              <a:rPr lang="en-IN" sz="2799" dirty="0">
                <a:solidFill>
                  <a:prstClr val="white"/>
                </a:solidFill>
                <a:latin typeface="EYInterstate" panose="02000503020000020004" pitchFamily="2" charset="0"/>
              </a:rPr>
              <a:t>Data Analysis Methods and Types</a:t>
            </a:r>
          </a:p>
        </p:txBody>
      </p:sp>
      <p:sp>
        <p:nvSpPr>
          <p:cNvPr id="8" name="Rectangle 7">
            <a:extLst>
              <a:ext uri="{FF2B5EF4-FFF2-40B4-BE49-F238E27FC236}">
                <a16:creationId xmlns:a16="http://schemas.microsoft.com/office/drawing/2014/main" id="{DEEBE534-DBC6-4E0B-B57E-879F822BB613}"/>
              </a:ext>
            </a:extLst>
          </p:cNvPr>
          <p:cNvSpPr>
            <a:spLocks/>
          </p:cNvSpPr>
          <p:nvPr/>
        </p:nvSpPr>
        <p:spPr>
          <a:xfrm>
            <a:off x="7906921" y="4330231"/>
            <a:ext cx="736534" cy="45695"/>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GB" sz="1199" dirty="0">
              <a:solidFill>
                <a:srgbClr val="2E2E38"/>
              </a:solidFill>
              <a:latin typeface="EYInterstate Light"/>
            </a:endParaRPr>
          </a:p>
        </p:txBody>
      </p:sp>
      <p:grpSp>
        <p:nvGrpSpPr>
          <p:cNvPr id="9" name="Group 4">
            <a:extLst>
              <a:ext uri="{FF2B5EF4-FFF2-40B4-BE49-F238E27FC236}">
                <a16:creationId xmlns:a16="http://schemas.microsoft.com/office/drawing/2014/main" id="{B84F7864-EB06-46DF-B1C1-69BAED45E65E}"/>
              </a:ext>
            </a:extLst>
          </p:cNvPr>
          <p:cNvGrpSpPr>
            <a:grpSpLocks noChangeAspect="1"/>
          </p:cNvGrpSpPr>
          <p:nvPr/>
        </p:nvGrpSpPr>
        <p:grpSpPr bwMode="auto">
          <a:xfrm>
            <a:off x="11281250" y="6354826"/>
            <a:ext cx="303055" cy="310988"/>
            <a:chOff x="7110" y="4004"/>
            <a:chExt cx="191" cy="196"/>
          </a:xfrm>
        </p:grpSpPr>
        <p:sp>
          <p:nvSpPr>
            <p:cNvPr id="10" name="Freeform 5">
              <a:extLst>
                <a:ext uri="{FF2B5EF4-FFF2-40B4-BE49-F238E27FC236}">
                  <a16:creationId xmlns:a16="http://schemas.microsoft.com/office/drawing/2014/main" id="{EAD80326-77D9-48AB-8BCA-E95F2FC805B9}"/>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1" name="Freeform 6">
              <a:extLst>
                <a:ext uri="{FF2B5EF4-FFF2-40B4-BE49-F238E27FC236}">
                  <a16:creationId xmlns:a16="http://schemas.microsoft.com/office/drawing/2014/main" id="{8693BD0E-7B5E-46BE-B055-AAB209061FD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sp>
          <p:nvSpPr>
            <p:cNvPr id="12" name="Freeform 7">
              <a:extLst>
                <a:ext uri="{FF2B5EF4-FFF2-40B4-BE49-F238E27FC236}">
                  <a16:creationId xmlns:a16="http://schemas.microsoft.com/office/drawing/2014/main" id="{B1DEAA65-DAEF-43C0-A067-7E9F5AA51E8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2E2E38"/>
                </a:solidFill>
                <a:latin typeface="EYInterstate Light"/>
              </a:endParaRPr>
            </a:p>
          </p:txBody>
        </p:sp>
      </p:grpSp>
      <p:sp>
        <p:nvSpPr>
          <p:cNvPr id="13" name="Footer Placeholder 11">
            <a:extLst>
              <a:ext uri="{FF2B5EF4-FFF2-40B4-BE49-F238E27FC236}">
                <a16:creationId xmlns:a16="http://schemas.microsoft.com/office/drawing/2014/main" id="{8D197F20-ABC4-4F29-9EA4-30FB4053768D}"/>
              </a:ext>
            </a:extLst>
          </p:cNvPr>
          <p:cNvSpPr txBox="1">
            <a:spLocks/>
          </p:cNvSpPr>
          <p:nvPr/>
        </p:nvSpPr>
        <p:spPr>
          <a:xfrm>
            <a:off x="4553754" y="6469661"/>
            <a:ext cx="3085296" cy="12311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14" name="Rectangle 13">
            <a:extLst>
              <a:ext uri="{FF2B5EF4-FFF2-40B4-BE49-F238E27FC236}">
                <a16:creationId xmlns:a16="http://schemas.microsoft.com/office/drawing/2014/main" id="{3E553683-B9E2-47F6-8038-E6B11D863878}"/>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5" name="Picture 14" descr="A picture containing logo&#10;&#10;Description automatically generated">
            <a:extLst>
              <a:ext uri="{FF2B5EF4-FFF2-40B4-BE49-F238E27FC236}">
                <a16:creationId xmlns:a16="http://schemas.microsoft.com/office/drawing/2014/main" id="{93C07D83-6711-4BAE-B97C-22828501CE4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244916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2AB7-4E8B-42C1-BBEF-373EDF6CE44D}"/>
              </a:ext>
            </a:extLst>
          </p:cNvPr>
          <p:cNvSpPr>
            <a:spLocks noGrp="1"/>
          </p:cNvSpPr>
          <p:nvPr>
            <p:ph type="title"/>
          </p:nvPr>
        </p:nvSpPr>
        <p:spPr>
          <a:xfrm>
            <a:off x="609601" y="278427"/>
            <a:ext cx="10972800" cy="287771"/>
          </a:xfrm>
        </p:spPr>
        <p:txBody>
          <a:bodyPr/>
          <a:lstStyle/>
          <a:p>
            <a:r>
              <a:rPr lang="en-US" dirty="0">
                <a:latin typeface="EYInterstate" panose="02000503020000020004" pitchFamily="2" charset="0"/>
              </a:rPr>
              <a:t>Data Analysis Types</a:t>
            </a:r>
          </a:p>
        </p:txBody>
      </p:sp>
      <p:sp>
        <p:nvSpPr>
          <p:cNvPr id="4" name="Footer Placeholder 3">
            <a:extLst>
              <a:ext uri="{FF2B5EF4-FFF2-40B4-BE49-F238E27FC236}">
                <a16:creationId xmlns:a16="http://schemas.microsoft.com/office/drawing/2014/main" id="{93A419AC-3306-4B91-9D09-1CB4A6DC09AB}"/>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721A42B3-7FBA-4AB5-AFBB-BB5310AEC582}"/>
              </a:ext>
            </a:extLst>
          </p:cNvPr>
          <p:cNvSpPr>
            <a:spLocks noGrp="1"/>
          </p:cNvSpPr>
          <p:nvPr>
            <p:ph type="sldNum" sz="quarter" idx="12"/>
          </p:nvPr>
        </p:nvSpPr>
        <p:spPr/>
        <p:txBody>
          <a:bodyPr/>
          <a:lstStyle/>
          <a:p>
            <a:r>
              <a:rPr lang="en-GB"/>
              <a:t>Page </a:t>
            </a:r>
            <a:fld id="{F1BC30E3-FFE5-4B91-AA19-87A149EBB9EE}" type="slidenum">
              <a:rPr smtClean="0"/>
              <a:pPr/>
              <a:t>8</a:t>
            </a:fld>
            <a:endParaRPr dirty="0"/>
          </a:p>
        </p:txBody>
      </p:sp>
      <p:sp>
        <p:nvSpPr>
          <p:cNvPr id="77" name="Rectangle 76">
            <a:extLst>
              <a:ext uri="{FF2B5EF4-FFF2-40B4-BE49-F238E27FC236}">
                <a16:creationId xmlns:a16="http://schemas.microsoft.com/office/drawing/2014/main" id="{28573B04-D909-4F3A-8D89-D9EDD6379EAA}"/>
              </a:ext>
            </a:extLst>
          </p:cNvPr>
          <p:cNvSpPr>
            <a:spLocks/>
          </p:cNvSpPr>
          <p:nvPr/>
        </p:nvSpPr>
        <p:spPr>
          <a:xfrm>
            <a:off x="609918" y="1129827"/>
            <a:ext cx="11239182" cy="584673"/>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buClr>
                <a:schemeClr val="accent2"/>
              </a:buClr>
              <a:buSzPct val="70000"/>
            </a:pPr>
            <a:r>
              <a:rPr lang="en-US" sz="1400" b="1" dirty="0">
                <a:solidFill>
                  <a:schemeClr val="bg1"/>
                </a:solidFill>
              </a:rPr>
              <a:t>There are 5 fundamental types of data analysis that are currently in use. It's important to make a distinction between types and methods because they're often used interchangeably, methods refer to the various ways data analysis is used.</a:t>
            </a:r>
            <a:endParaRPr lang="en-IN" sz="1400" b="1" dirty="0">
              <a:solidFill>
                <a:schemeClr val="bg1"/>
              </a:solidFill>
            </a:endParaRPr>
          </a:p>
        </p:txBody>
      </p:sp>
      <p:sp>
        <p:nvSpPr>
          <p:cNvPr id="96" name="Rectangle 95">
            <a:extLst>
              <a:ext uri="{FF2B5EF4-FFF2-40B4-BE49-F238E27FC236}">
                <a16:creationId xmlns:a16="http://schemas.microsoft.com/office/drawing/2014/main" id="{429DB14E-FB68-477D-B92B-16BD68BDE1F9}"/>
              </a:ext>
            </a:extLst>
          </p:cNvPr>
          <p:cNvSpPr/>
          <p:nvPr/>
        </p:nvSpPr>
        <p:spPr>
          <a:xfrm>
            <a:off x="1428184" y="1951790"/>
            <a:ext cx="10154217" cy="784830"/>
          </a:xfrm>
          <a:prstGeom prst="rect">
            <a:avLst/>
          </a:prstGeom>
        </p:spPr>
        <p:txBody>
          <a:bodyPr wrap="square">
            <a:spAutoFit/>
          </a:bodyPr>
          <a:lstStyle/>
          <a:p>
            <a:pPr lvl="0">
              <a:defRPr/>
            </a:pPr>
            <a:r>
              <a:rPr lang="en-US" sz="1200" b="1" kern="0" dirty="0">
                <a:solidFill>
                  <a:srgbClr val="FFE600"/>
                </a:solidFill>
                <a:latin typeface="EYInterstate" panose="02000503020000020004" pitchFamily="2" charset="0"/>
              </a:rPr>
              <a:t>1 | Diagnostic Analysis</a:t>
            </a:r>
          </a:p>
          <a:p>
            <a:pPr>
              <a:defRPr/>
            </a:pPr>
            <a:r>
              <a:rPr lang="en-US" sz="1100" i="1" dirty="0">
                <a:solidFill>
                  <a:schemeClr val="bg1"/>
                </a:solidFill>
              </a:rPr>
              <a:t>Diagnostic analysis answers the question, “Why did this happen?” Using insights gained from statistical analysis, analysts use diagnostic analysis to identify patterns in data. Ideally, the analysts find similar patterns that existed in the past, and consequently, use those solutions to resolve the present challenges hopefully.</a:t>
            </a:r>
          </a:p>
        </p:txBody>
      </p:sp>
      <p:sp>
        <p:nvSpPr>
          <p:cNvPr id="97" name="Rectangle 96">
            <a:extLst>
              <a:ext uri="{FF2B5EF4-FFF2-40B4-BE49-F238E27FC236}">
                <a16:creationId xmlns:a16="http://schemas.microsoft.com/office/drawing/2014/main" id="{224903DC-4956-493B-9799-19D4D87626A1}"/>
              </a:ext>
            </a:extLst>
          </p:cNvPr>
          <p:cNvSpPr/>
          <p:nvPr/>
        </p:nvSpPr>
        <p:spPr>
          <a:xfrm>
            <a:off x="1415327" y="2699666"/>
            <a:ext cx="10328999" cy="784830"/>
          </a:xfrm>
          <a:prstGeom prst="rect">
            <a:avLst/>
          </a:prstGeom>
        </p:spPr>
        <p:txBody>
          <a:bodyPr wrap="square">
            <a:spAutoFit/>
          </a:bodyPr>
          <a:lstStyle/>
          <a:p>
            <a:pPr lvl="0">
              <a:defRPr/>
            </a:pPr>
            <a:r>
              <a:rPr lang="en-US" sz="1200" b="1" kern="0" dirty="0">
                <a:solidFill>
                  <a:srgbClr val="FFE600"/>
                </a:solidFill>
                <a:latin typeface="EYInterstate" panose="02000503020000020004" pitchFamily="2" charset="0"/>
              </a:rPr>
              <a:t>2 | Predictive Analysis</a:t>
            </a:r>
          </a:p>
          <a:p>
            <a:pPr>
              <a:defRPr/>
            </a:pPr>
            <a:r>
              <a:rPr lang="en-US" sz="1100" i="1" dirty="0">
                <a:solidFill>
                  <a:schemeClr val="bg1"/>
                </a:solidFill>
              </a:rPr>
              <a:t>Predictive analysis answers the question, “What is most likely to happen?” By using patterns found in older data as well as current events, analysts predict future events. While there’s no such thing as 100 percent accurate forecasting, the odds improve if the analysts have plenty of detailed information and the discipline to research it thoroughly.</a:t>
            </a:r>
          </a:p>
        </p:txBody>
      </p:sp>
      <p:sp>
        <p:nvSpPr>
          <p:cNvPr id="98" name="Rectangle 97">
            <a:extLst>
              <a:ext uri="{FF2B5EF4-FFF2-40B4-BE49-F238E27FC236}">
                <a16:creationId xmlns:a16="http://schemas.microsoft.com/office/drawing/2014/main" id="{0DE8292C-C633-4D8C-8573-A3C651B7475D}"/>
              </a:ext>
            </a:extLst>
          </p:cNvPr>
          <p:cNvSpPr/>
          <p:nvPr/>
        </p:nvSpPr>
        <p:spPr>
          <a:xfrm>
            <a:off x="1428184" y="3443944"/>
            <a:ext cx="10329000" cy="615553"/>
          </a:xfrm>
          <a:prstGeom prst="rect">
            <a:avLst/>
          </a:prstGeom>
        </p:spPr>
        <p:txBody>
          <a:bodyPr wrap="square">
            <a:spAutoFit/>
          </a:bodyPr>
          <a:lstStyle/>
          <a:p>
            <a:pPr lvl="0">
              <a:defRPr/>
            </a:pPr>
            <a:r>
              <a:rPr lang="en-US" sz="1200" b="1" kern="0" dirty="0">
                <a:solidFill>
                  <a:srgbClr val="FFE600"/>
                </a:solidFill>
                <a:latin typeface="EYInterstate" panose="02000503020000020004" pitchFamily="2" charset="0"/>
              </a:rPr>
              <a:t>3 | Prescriptive Analysis</a:t>
            </a:r>
          </a:p>
          <a:p>
            <a:pPr>
              <a:defRPr/>
            </a:pPr>
            <a:r>
              <a:rPr lang="en-US" sz="1100" i="1" dirty="0">
                <a:solidFill>
                  <a:schemeClr val="bg1"/>
                </a:solidFill>
              </a:rPr>
              <a:t>Mix all the insights gained from the other data analysis types, and you have prescriptive analysis. Sometimes, an issue can’t be solved solely with one analysis type, and instead requires multiple insights.</a:t>
            </a:r>
          </a:p>
        </p:txBody>
      </p:sp>
      <p:sp>
        <p:nvSpPr>
          <p:cNvPr id="99" name="Rectangle 98">
            <a:extLst>
              <a:ext uri="{FF2B5EF4-FFF2-40B4-BE49-F238E27FC236}">
                <a16:creationId xmlns:a16="http://schemas.microsoft.com/office/drawing/2014/main" id="{D853BEDE-6B24-4300-A5A8-A6710CCDCFD3}"/>
              </a:ext>
            </a:extLst>
          </p:cNvPr>
          <p:cNvSpPr/>
          <p:nvPr/>
        </p:nvSpPr>
        <p:spPr>
          <a:xfrm>
            <a:off x="1415328" y="4048125"/>
            <a:ext cx="10328998" cy="1292662"/>
          </a:xfrm>
          <a:prstGeom prst="rect">
            <a:avLst/>
          </a:prstGeom>
        </p:spPr>
        <p:txBody>
          <a:bodyPr wrap="square">
            <a:spAutoFit/>
          </a:bodyPr>
          <a:lstStyle/>
          <a:p>
            <a:pPr lvl="0">
              <a:defRPr/>
            </a:pPr>
            <a:r>
              <a:rPr lang="en-US" sz="1200" b="1" kern="0" dirty="0">
                <a:solidFill>
                  <a:srgbClr val="FFE600"/>
                </a:solidFill>
                <a:latin typeface="EYInterstate" panose="02000503020000020004" pitchFamily="2" charset="0"/>
              </a:rPr>
              <a:t>4 | Statistical Analysis</a:t>
            </a:r>
          </a:p>
          <a:p>
            <a:pPr lvl="0">
              <a:defRPr/>
            </a:pPr>
            <a:r>
              <a:rPr lang="en-US" sz="1100" i="1" dirty="0">
                <a:solidFill>
                  <a:schemeClr val="bg1"/>
                </a:solidFill>
              </a:rPr>
              <a:t>Statistical analysis answers the question, “What happened?” This analysis covers data collection, modeling, interpretation, and presentation using dashboards. The statistical analysis breaks down into two sub-categories:</a:t>
            </a:r>
          </a:p>
          <a:p>
            <a:pPr marL="171450" lvl="0" indent="-171450">
              <a:buFont typeface="Arial" panose="020B0604020202020204" pitchFamily="34" charset="0"/>
              <a:buChar char="•"/>
              <a:defRPr/>
            </a:pPr>
            <a:r>
              <a:rPr lang="en-US" sz="1100" b="1" i="1" dirty="0">
                <a:solidFill>
                  <a:srgbClr val="FFE600"/>
                </a:solidFill>
              </a:rPr>
              <a:t>Descriptive</a:t>
            </a:r>
            <a:r>
              <a:rPr lang="en-US" sz="1100" i="1" dirty="0">
                <a:solidFill>
                  <a:schemeClr val="bg1"/>
                </a:solidFill>
              </a:rPr>
              <a:t>: Descriptive analysis works with either complete or selections of summarized numerical data. It illustrates means and deviations in continuous data, percentages, and frequencies in categorical data.</a:t>
            </a:r>
          </a:p>
          <a:p>
            <a:pPr marL="171450" lvl="0" indent="-171450">
              <a:buFont typeface="Arial" panose="020B0604020202020204" pitchFamily="34" charset="0"/>
              <a:buChar char="•"/>
              <a:defRPr/>
            </a:pPr>
            <a:r>
              <a:rPr lang="en-US" sz="1100" b="1" i="1" dirty="0">
                <a:solidFill>
                  <a:srgbClr val="FFE600"/>
                </a:solidFill>
              </a:rPr>
              <a:t>Inferential</a:t>
            </a:r>
            <a:r>
              <a:rPr lang="en-US" sz="1100" i="1" dirty="0">
                <a:solidFill>
                  <a:schemeClr val="bg1"/>
                </a:solidFill>
              </a:rPr>
              <a:t>: Inferential analysis works with samples derived from complete data. An analyst can arrive at different conclusions from the same comprehensive data set just by choosing different samplings.</a:t>
            </a:r>
          </a:p>
        </p:txBody>
      </p:sp>
      <p:sp>
        <p:nvSpPr>
          <p:cNvPr id="100" name="Rectangle 99">
            <a:extLst>
              <a:ext uri="{FF2B5EF4-FFF2-40B4-BE49-F238E27FC236}">
                <a16:creationId xmlns:a16="http://schemas.microsoft.com/office/drawing/2014/main" id="{3955BEDA-CF95-42FF-874E-0D9FFD6B1AE2}"/>
              </a:ext>
            </a:extLst>
          </p:cNvPr>
          <p:cNvSpPr/>
          <p:nvPr/>
        </p:nvSpPr>
        <p:spPr>
          <a:xfrm>
            <a:off x="1428184" y="5324654"/>
            <a:ext cx="10329000" cy="615553"/>
          </a:xfrm>
          <a:prstGeom prst="rect">
            <a:avLst/>
          </a:prstGeom>
        </p:spPr>
        <p:txBody>
          <a:bodyPr wrap="square">
            <a:spAutoFit/>
          </a:bodyPr>
          <a:lstStyle/>
          <a:p>
            <a:pPr lvl="0">
              <a:defRPr/>
            </a:pPr>
            <a:r>
              <a:rPr lang="en-US" sz="1200" b="1" kern="0" dirty="0">
                <a:solidFill>
                  <a:srgbClr val="FFE600"/>
                </a:solidFill>
                <a:latin typeface="EYInterstate" panose="02000503020000020004" pitchFamily="2" charset="0"/>
              </a:rPr>
              <a:t>5 | Text Analysis</a:t>
            </a:r>
          </a:p>
          <a:p>
            <a:pPr>
              <a:defRPr/>
            </a:pPr>
            <a:r>
              <a:rPr lang="en-US" sz="1100" i="1" dirty="0">
                <a:solidFill>
                  <a:schemeClr val="bg1"/>
                </a:solidFill>
              </a:rPr>
              <a:t>Also called “data mining,” text analysis uses databases and data mining tools to discover patterns residing in large datasets. It transforms raw data into useful business information. Text analysis is arguably the most straightforward and direct method of data analysis.</a:t>
            </a:r>
          </a:p>
        </p:txBody>
      </p:sp>
      <p:sp>
        <p:nvSpPr>
          <p:cNvPr id="101" name="Rectangle 100">
            <a:extLst>
              <a:ext uri="{FF2B5EF4-FFF2-40B4-BE49-F238E27FC236}">
                <a16:creationId xmlns:a16="http://schemas.microsoft.com/office/drawing/2014/main" id="{D51DB0B8-1B84-4C3D-860D-4AFBDF155CC5}"/>
              </a:ext>
            </a:extLst>
          </p:cNvPr>
          <p:cNvSpPr/>
          <p:nvPr/>
        </p:nvSpPr>
        <p:spPr>
          <a:xfrm>
            <a:off x="609599" y="1894640"/>
            <a:ext cx="11239501" cy="4172785"/>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28" name="Picture 127" descr="Icon&#10;&#10;Description automatically generated">
            <a:extLst>
              <a:ext uri="{FF2B5EF4-FFF2-40B4-BE49-F238E27FC236}">
                <a16:creationId xmlns:a16="http://schemas.microsoft.com/office/drawing/2014/main" id="{73F53714-751E-4B43-85D2-42F3799F2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34" y="2054673"/>
            <a:ext cx="446810" cy="446810"/>
          </a:xfrm>
          <a:prstGeom prst="rect">
            <a:avLst/>
          </a:prstGeom>
        </p:spPr>
      </p:pic>
      <p:pic>
        <p:nvPicPr>
          <p:cNvPr id="130" name="Picture 129" descr="Icon&#10;&#10;Description automatically generated">
            <a:extLst>
              <a:ext uri="{FF2B5EF4-FFF2-40B4-BE49-F238E27FC236}">
                <a16:creationId xmlns:a16="http://schemas.microsoft.com/office/drawing/2014/main" id="{FB772D2D-0422-4F8B-9C5B-87959499A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49" y="2819066"/>
            <a:ext cx="460172" cy="460172"/>
          </a:xfrm>
          <a:prstGeom prst="rect">
            <a:avLst/>
          </a:prstGeom>
        </p:spPr>
      </p:pic>
      <p:pic>
        <p:nvPicPr>
          <p:cNvPr id="132" name="Picture 131" descr="Icon&#10;&#10;Description automatically generated">
            <a:extLst>
              <a:ext uri="{FF2B5EF4-FFF2-40B4-BE49-F238E27FC236}">
                <a16:creationId xmlns:a16="http://schemas.microsoft.com/office/drawing/2014/main" id="{65C6D74F-FE24-438D-AE88-A802E0CAF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626" y="3503546"/>
            <a:ext cx="403426" cy="403426"/>
          </a:xfrm>
          <a:prstGeom prst="rect">
            <a:avLst/>
          </a:prstGeom>
        </p:spPr>
      </p:pic>
      <p:pic>
        <p:nvPicPr>
          <p:cNvPr id="134" name="Picture 133" descr="Icon&#10;&#10;Description automatically generated">
            <a:extLst>
              <a:ext uri="{FF2B5EF4-FFF2-40B4-BE49-F238E27FC236}">
                <a16:creationId xmlns:a16="http://schemas.microsoft.com/office/drawing/2014/main" id="{8B886992-F159-4387-8CCC-EFE183F1A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7" y="4142480"/>
            <a:ext cx="516299" cy="286452"/>
          </a:xfrm>
          <a:prstGeom prst="rect">
            <a:avLst/>
          </a:prstGeom>
        </p:spPr>
      </p:pic>
      <p:pic>
        <p:nvPicPr>
          <p:cNvPr id="136" name="Picture 135" descr="Icon&#10;&#10;Description automatically generated">
            <a:extLst>
              <a:ext uri="{FF2B5EF4-FFF2-40B4-BE49-F238E27FC236}">
                <a16:creationId xmlns:a16="http://schemas.microsoft.com/office/drawing/2014/main" id="{2F87CFBA-B124-4F82-BE02-BA6E9ADA78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403" y="5396690"/>
            <a:ext cx="420218" cy="420218"/>
          </a:xfrm>
          <a:prstGeom prst="rect">
            <a:avLst/>
          </a:prstGeom>
        </p:spPr>
      </p:pic>
      <p:sp>
        <p:nvSpPr>
          <p:cNvPr id="137" name="Rectangle 136">
            <a:extLst>
              <a:ext uri="{FF2B5EF4-FFF2-40B4-BE49-F238E27FC236}">
                <a16:creationId xmlns:a16="http://schemas.microsoft.com/office/drawing/2014/main" id="{93502CEB-111E-4594-B621-30525DD2BC89}"/>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138" name="Picture 137" descr="A picture containing logo&#10;&#10;Description automatically generated">
            <a:extLst>
              <a:ext uri="{FF2B5EF4-FFF2-40B4-BE49-F238E27FC236}">
                <a16:creationId xmlns:a16="http://schemas.microsoft.com/office/drawing/2014/main" id="{3A325CA0-5671-41E2-BF8E-C9025DDD937E}"/>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16307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2AB7-4E8B-42C1-BBEF-373EDF6CE44D}"/>
              </a:ext>
            </a:extLst>
          </p:cNvPr>
          <p:cNvSpPr>
            <a:spLocks noGrp="1"/>
          </p:cNvSpPr>
          <p:nvPr>
            <p:ph type="title"/>
          </p:nvPr>
        </p:nvSpPr>
        <p:spPr>
          <a:xfrm>
            <a:off x="609601" y="275150"/>
            <a:ext cx="10972800" cy="287771"/>
          </a:xfrm>
        </p:spPr>
        <p:txBody>
          <a:bodyPr/>
          <a:lstStyle/>
          <a:p>
            <a:r>
              <a:rPr lang="en-US" dirty="0">
                <a:latin typeface="EYInterstate" panose="02000503020000020004" pitchFamily="2" charset="0"/>
              </a:rPr>
              <a:t>Data Analysis Methods</a:t>
            </a:r>
          </a:p>
        </p:txBody>
      </p:sp>
      <p:sp>
        <p:nvSpPr>
          <p:cNvPr id="4" name="Footer Placeholder 3">
            <a:extLst>
              <a:ext uri="{FF2B5EF4-FFF2-40B4-BE49-F238E27FC236}">
                <a16:creationId xmlns:a16="http://schemas.microsoft.com/office/drawing/2014/main" id="{93A419AC-3306-4B91-9D09-1CB4A6DC09AB}"/>
              </a:ext>
            </a:extLst>
          </p:cNvPr>
          <p:cNvSpPr>
            <a:spLocks noGrp="1"/>
          </p:cNvSpPr>
          <p:nvPr>
            <p:ph type="ftr" sz="quarter" idx="11"/>
          </p:nvPr>
        </p:nvSpPr>
        <p:spPr/>
        <p:txBody>
          <a:bodyPr/>
          <a:lstStyle/>
          <a:p>
            <a:pPr algn="ctr" defTabSz="913943"/>
            <a:r>
              <a:rPr lang="en-IN" sz="800" dirty="0">
                <a:solidFill>
                  <a:prstClr val="white"/>
                </a:solidFill>
                <a:latin typeface="EYInterstate" panose="02000503020000020004" pitchFamily="2" charset="0"/>
              </a:rPr>
              <a:t>Data Analysis for Social Impact</a:t>
            </a:r>
            <a:endParaRPr lang="en-US" sz="800" dirty="0">
              <a:solidFill>
                <a:prstClr val="white"/>
              </a:solidFill>
              <a:latin typeface="EYInterstate" panose="02000503020000020004" pitchFamily="2" charset="0"/>
            </a:endParaRPr>
          </a:p>
        </p:txBody>
      </p:sp>
      <p:sp>
        <p:nvSpPr>
          <p:cNvPr id="5" name="Slide Number Placeholder 4">
            <a:extLst>
              <a:ext uri="{FF2B5EF4-FFF2-40B4-BE49-F238E27FC236}">
                <a16:creationId xmlns:a16="http://schemas.microsoft.com/office/drawing/2014/main" id="{721A42B3-7FBA-4AB5-AFBB-BB5310AEC582}"/>
              </a:ext>
            </a:extLst>
          </p:cNvPr>
          <p:cNvSpPr>
            <a:spLocks noGrp="1"/>
          </p:cNvSpPr>
          <p:nvPr>
            <p:ph type="sldNum" sz="quarter" idx="12"/>
          </p:nvPr>
        </p:nvSpPr>
        <p:spPr/>
        <p:txBody>
          <a:bodyPr/>
          <a:lstStyle/>
          <a:p>
            <a:r>
              <a:rPr lang="en-GB"/>
              <a:t>Page </a:t>
            </a:r>
            <a:fld id="{F1BC30E3-FFE5-4B91-AA19-87A149EBB9EE}" type="slidenum">
              <a:rPr smtClean="0"/>
              <a:pPr/>
              <a:t>9</a:t>
            </a:fld>
            <a:endParaRPr dirty="0"/>
          </a:p>
        </p:txBody>
      </p:sp>
      <p:sp>
        <p:nvSpPr>
          <p:cNvPr id="38" name="Rectangle 37">
            <a:extLst>
              <a:ext uri="{FF2B5EF4-FFF2-40B4-BE49-F238E27FC236}">
                <a16:creationId xmlns:a16="http://schemas.microsoft.com/office/drawing/2014/main" id="{A0BE307B-3045-42FE-9E21-3E855C081E5B}"/>
              </a:ext>
            </a:extLst>
          </p:cNvPr>
          <p:cNvSpPr>
            <a:spLocks/>
          </p:cNvSpPr>
          <p:nvPr/>
        </p:nvSpPr>
        <p:spPr>
          <a:xfrm>
            <a:off x="609918" y="1129827"/>
            <a:ext cx="11239182" cy="584673"/>
          </a:xfrm>
          <a:prstGeom prst="rect">
            <a:avLst/>
          </a:prstGeom>
          <a:noFill/>
          <a:ln w="9525">
            <a:solidFill>
              <a:schemeClr val="bg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buClr>
                <a:schemeClr val="accent2"/>
              </a:buClr>
              <a:buSzPct val="70000"/>
            </a:pPr>
            <a:r>
              <a:rPr lang="en-US" sz="1400" b="1" dirty="0">
                <a:solidFill>
                  <a:schemeClr val="bg1"/>
                </a:solidFill>
              </a:rPr>
              <a:t>Although there are many data analysis methods available, they all fall into one of two primary types: </a:t>
            </a:r>
            <a:r>
              <a:rPr lang="en-US" sz="1400" b="1" dirty="0">
                <a:solidFill>
                  <a:srgbClr val="FFE600"/>
                </a:solidFill>
              </a:rPr>
              <a:t>Qualitative Data Analysis </a:t>
            </a:r>
            <a:r>
              <a:rPr lang="en-US" sz="1400" b="1" dirty="0">
                <a:solidFill>
                  <a:schemeClr val="bg1"/>
                </a:solidFill>
              </a:rPr>
              <a:t>and </a:t>
            </a:r>
            <a:r>
              <a:rPr lang="en-US" sz="1400" b="1" dirty="0">
                <a:solidFill>
                  <a:srgbClr val="FFE600"/>
                </a:solidFill>
              </a:rPr>
              <a:t>Quantitative Data Analysis</a:t>
            </a:r>
            <a:r>
              <a:rPr lang="en-US" sz="1400" b="1" dirty="0">
                <a:solidFill>
                  <a:schemeClr val="bg1"/>
                </a:solidFill>
              </a:rPr>
              <a:t>.</a:t>
            </a:r>
            <a:endParaRPr lang="en-IN" sz="1400" b="1" dirty="0">
              <a:solidFill>
                <a:schemeClr val="bg1"/>
              </a:solidFill>
            </a:endParaRPr>
          </a:p>
        </p:txBody>
      </p:sp>
      <p:sp>
        <p:nvSpPr>
          <p:cNvPr id="39" name="Rectangle 38">
            <a:extLst>
              <a:ext uri="{FF2B5EF4-FFF2-40B4-BE49-F238E27FC236}">
                <a16:creationId xmlns:a16="http://schemas.microsoft.com/office/drawing/2014/main" id="{04E771BF-74B8-4761-9C86-F22898629446}"/>
              </a:ext>
            </a:extLst>
          </p:cNvPr>
          <p:cNvSpPr/>
          <p:nvPr/>
        </p:nvSpPr>
        <p:spPr>
          <a:xfrm>
            <a:off x="1538411" y="1848624"/>
            <a:ext cx="3015343" cy="4314051"/>
          </a:xfrm>
          <a:prstGeom prst="rect">
            <a:avLst/>
          </a:prstGeom>
          <a:noFill/>
          <a:ln w="952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chemeClr val="tx1"/>
              </a:solidFill>
            </a:endParaRPr>
          </a:p>
        </p:txBody>
      </p:sp>
      <p:sp>
        <p:nvSpPr>
          <p:cNvPr id="40" name="Rectangle 39">
            <a:extLst>
              <a:ext uri="{FF2B5EF4-FFF2-40B4-BE49-F238E27FC236}">
                <a16:creationId xmlns:a16="http://schemas.microsoft.com/office/drawing/2014/main" id="{FC18A4FC-36D7-49B1-9D68-968ACFED43B4}"/>
              </a:ext>
            </a:extLst>
          </p:cNvPr>
          <p:cNvSpPr/>
          <p:nvPr/>
        </p:nvSpPr>
        <p:spPr>
          <a:xfrm>
            <a:off x="1634157" y="1954481"/>
            <a:ext cx="2842341" cy="326354"/>
          </a:xfrm>
          <a:prstGeom prst="rect">
            <a:avLst/>
          </a:prstGeom>
          <a:solidFill>
            <a:schemeClr val="tx2"/>
          </a:soli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R="0" lvl="0" algn="l" defTabSz="914400" rtl="0" eaLnBrk="1" fontAlgn="base" latinLnBrk="0" hangingPunct="1">
              <a:lnSpc>
                <a:spcPct val="100000"/>
              </a:lnSpc>
              <a:spcBef>
                <a:spcPct val="20000"/>
              </a:spcBef>
              <a:spcAft>
                <a:spcPct val="0"/>
              </a:spcAft>
              <a:buClrTx/>
              <a:buSzTx/>
              <a:buFont typeface="Wingdings" pitchFamily="2" charset="2"/>
              <a:buNone/>
              <a:tabLst/>
            </a:pPr>
            <a:r>
              <a:rPr lang="en-US" sz="1400" b="1" dirty="0">
                <a:solidFill>
                  <a:schemeClr val="tx1"/>
                </a:solidFill>
                <a:latin typeface="EYInterstate" panose="02000503020000020004" pitchFamily="2" charset="0"/>
                <a:sym typeface="Wingdings" pitchFamily="2" charset="2"/>
              </a:rPr>
              <a:t>Qualitative Data Analysis</a:t>
            </a:r>
            <a:endParaRPr kumimoji="0" lang="en-US" sz="1400" b="1" i="0" u="none" strike="noStrike" cap="none" normalizeH="0" baseline="0" dirty="0">
              <a:ln>
                <a:noFill/>
              </a:ln>
              <a:solidFill>
                <a:schemeClr val="tx1"/>
              </a:solidFill>
              <a:effectLst/>
              <a:latin typeface="EYInterstate" panose="02000503020000020004" pitchFamily="2" charset="0"/>
              <a:sym typeface="Wingdings" pitchFamily="2" charset="2"/>
            </a:endParaRPr>
          </a:p>
        </p:txBody>
      </p:sp>
      <p:sp>
        <p:nvSpPr>
          <p:cNvPr id="41" name="Freeform 5">
            <a:extLst>
              <a:ext uri="{FF2B5EF4-FFF2-40B4-BE49-F238E27FC236}">
                <a16:creationId xmlns:a16="http://schemas.microsoft.com/office/drawing/2014/main" id="{BA227DF9-8BBB-46EB-81F1-709DEBCB3465}"/>
              </a:ext>
            </a:extLst>
          </p:cNvPr>
          <p:cNvSpPr/>
          <p:nvPr>
            <p:custDataLst>
              <p:tags r:id="rId1"/>
            </p:custDataLst>
          </p:nvPr>
        </p:nvSpPr>
        <p:spPr bwMode="auto">
          <a:xfrm>
            <a:off x="1645454" y="2463835"/>
            <a:ext cx="2788116" cy="3129062"/>
          </a:xfrm>
          <a:prstGeom prst="rect">
            <a:avLst/>
          </a:prstGeom>
          <a:noFill/>
          <a:ln w="3810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rtl="0" eaLnBrk="1" fontAlgn="base" latinLnBrk="0" hangingPunct="1">
              <a:spcBef>
                <a:spcPts val="0"/>
              </a:spcBef>
              <a:spcAft>
                <a:spcPts val="662"/>
              </a:spcAft>
              <a:buClr>
                <a:schemeClr val="tx2"/>
              </a:buClr>
            </a:pPr>
            <a:r>
              <a:rPr lang="en-US" sz="1200" b="0" i="0" u="none" strike="noStrike" dirty="0">
                <a:solidFill>
                  <a:srgbClr val="FFFFFF"/>
                </a:solidFill>
                <a:effectLst/>
              </a:rPr>
              <a:t>The qualitative data analysis method derives data via words, symbols, pictures, and observations. This method doesn’t use statistics. The most common qualitative methods include:</a:t>
            </a:r>
          </a:p>
          <a:p>
            <a:pPr algn="l" rtl="0" eaLnBrk="1" fontAlgn="base" latinLnBrk="0" hangingPunct="1">
              <a:spcBef>
                <a:spcPts val="0"/>
              </a:spcBef>
              <a:spcAft>
                <a:spcPts val="662"/>
              </a:spcAft>
              <a:buClr>
                <a:schemeClr val="tx2"/>
              </a:buClr>
            </a:pPr>
            <a:endParaRPr lang="en-US" sz="1200" dirty="0">
              <a:solidFill>
                <a:srgbClr val="FFFFFF"/>
              </a:solidFill>
            </a:endParaRPr>
          </a:p>
          <a:p>
            <a:pPr marL="171450" indent="-171450" algn="l" rtl="0" eaLnBrk="1" fontAlgn="base" latinLnBrk="0" hangingPunct="1">
              <a:spcBef>
                <a:spcPts val="0"/>
              </a:spcBef>
              <a:spcAft>
                <a:spcPts val="662"/>
              </a:spcAft>
              <a:buClr>
                <a:schemeClr val="tx2"/>
              </a:buClr>
              <a:buFont typeface="Arial" panose="020B0604020202020204" pitchFamily="34" charset="0"/>
              <a:buChar char="•"/>
            </a:pPr>
            <a:r>
              <a:rPr lang="en-US" sz="1200" b="1" i="0" u="none" strike="noStrike" dirty="0">
                <a:solidFill>
                  <a:srgbClr val="FFE600"/>
                </a:solidFill>
                <a:effectLst/>
              </a:rPr>
              <a:t>Content Analysis</a:t>
            </a:r>
            <a:r>
              <a:rPr lang="en-US" sz="1200" b="0" i="0" u="none" strike="noStrike" dirty="0">
                <a:solidFill>
                  <a:srgbClr val="FFFFFF"/>
                </a:solidFill>
                <a:effectLst/>
              </a:rPr>
              <a:t>: for analyzing behavioral and verbal data.</a:t>
            </a:r>
          </a:p>
          <a:p>
            <a:pPr marL="171450" indent="-171450" algn="l" rtl="0" eaLnBrk="1" fontAlgn="base" latinLnBrk="0" hangingPunct="1">
              <a:spcBef>
                <a:spcPts val="0"/>
              </a:spcBef>
              <a:spcAft>
                <a:spcPts val="662"/>
              </a:spcAft>
              <a:buClr>
                <a:schemeClr val="tx2"/>
              </a:buClr>
              <a:buFont typeface="Arial" panose="020B0604020202020204" pitchFamily="34" charset="0"/>
              <a:buChar char="•"/>
            </a:pPr>
            <a:r>
              <a:rPr lang="en-US" sz="1200" b="1" i="0" u="none" strike="noStrike" dirty="0">
                <a:solidFill>
                  <a:srgbClr val="FFE600"/>
                </a:solidFill>
                <a:effectLst/>
              </a:rPr>
              <a:t>Narrative Analysis</a:t>
            </a:r>
            <a:r>
              <a:rPr lang="en-US" sz="1200" b="0" i="0" u="none" strike="noStrike" dirty="0">
                <a:solidFill>
                  <a:srgbClr val="FFFFFF"/>
                </a:solidFill>
                <a:effectLst/>
              </a:rPr>
              <a:t>: for working with data culled from interviews, diaries, and surveys.</a:t>
            </a:r>
          </a:p>
          <a:p>
            <a:pPr marL="171450" indent="-171450" algn="l" rtl="0" eaLnBrk="1" fontAlgn="base" latinLnBrk="0" hangingPunct="1">
              <a:spcBef>
                <a:spcPts val="0"/>
              </a:spcBef>
              <a:spcAft>
                <a:spcPts val="662"/>
              </a:spcAft>
              <a:buClr>
                <a:schemeClr val="tx2"/>
              </a:buClr>
              <a:buFont typeface="Arial" panose="020B0604020202020204" pitchFamily="34" charset="0"/>
              <a:buChar char="•"/>
            </a:pPr>
            <a:r>
              <a:rPr lang="en-US" sz="1200" b="1" i="0" u="none" strike="noStrike" dirty="0">
                <a:solidFill>
                  <a:srgbClr val="FFE600"/>
                </a:solidFill>
                <a:effectLst/>
              </a:rPr>
              <a:t>Grounded Theory</a:t>
            </a:r>
            <a:r>
              <a:rPr lang="en-US" sz="1200" b="0" i="0" u="none" strike="noStrike" dirty="0">
                <a:solidFill>
                  <a:srgbClr val="FFFFFF"/>
                </a:solidFill>
                <a:effectLst/>
              </a:rPr>
              <a:t>: for developing causal explanations of a given event by studying and extrapolating from one or more past cases.</a:t>
            </a:r>
            <a:endParaRPr lang="en-IN" sz="1200" b="0" i="0" u="none" strike="noStrike" dirty="0">
              <a:solidFill>
                <a:srgbClr val="FFFFFF"/>
              </a:solidFill>
              <a:effectLst/>
            </a:endParaRPr>
          </a:p>
        </p:txBody>
      </p:sp>
      <p:sp>
        <p:nvSpPr>
          <p:cNvPr id="42" name="Rectangle 41">
            <a:extLst>
              <a:ext uri="{FF2B5EF4-FFF2-40B4-BE49-F238E27FC236}">
                <a16:creationId xmlns:a16="http://schemas.microsoft.com/office/drawing/2014/main" id="{13ECF359-0CF4-4868-9DF1-DB14316A3996}"/>
              </a:ext>
            </a:extLst>
          </p:cNvPr>
          <p:cNvSpPr/>
          <p:nvPr/>
        </p:nvSpPr>
        <p:spPr>
          <a:xfrm>
            <a:off x="7986836" y="1848624"/>
            <a:ext cx="3015343" cy="4314051"/>
          </a:xfrm>
          <a:prstGeom prst="rect">
            <a:avLst/>
          </a:prstGeom>
          <a:noFill/>
          <a:ln w="952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chemeClr val="tx1"/>
              </a:solidFill>
            </a:endParaRPr>
          </a:p>
        </p:txBody>
      </p:sp>
      <p:sp>
        <p:nvSpPr>
          <p:cNvPr id="43" name="Rectangle 42">
            <a:extLst>
              <a:ext uri="{FF2B5EF4-FFF2-40B4-BE49-F238E27FC236}">
                <a16:creationId xmlns:a16="http://schemas.microsoft.com/office/drawing/2014/main" id="{16219179-B6E4-4DFF-8013-D7FB2A89F2CC}"/>
              </a:ext>
            </a:extLst>
          </p:cNvPr>
          <p:cNvSpPr/>
          <p:nvPr/>
        </p:nvSpPr>
        <p:spPr>
          <a:xfrm>
            <a:off x="8082582" y="1954481"/>
            <a:ext cx="2842341" cy="326354"/>
          </a:xfrm>
          <a:prstGeom prst="rect">
            <a:avLst/>
          </a:prstGeom>
          <a:solidFill>
            <a:schemeClr val="tx2"/>
          </a:soli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R="0" lvl="0" algn="l" defTabSz="914400" rtl="0" eaLnBrk="1" fontAlgn="base" latinLnBrk="0" hangingPunct="1">
              <a:lnSpc>
                <a:spcPct val="100000"/>
              </a:lnSpc>
              <a:spcBef>
                <a:spcPct val="20000"/>
              </a:spcBef>
              <a:spcAft>
                <a:spcPct val="0"/>
              </a:spcAft>
              <a:buClrTx/>
              <a:buSzTx/>
              <a:buFont typeface="Wingdings" pitchFamily="2" charset="2"/>
              <a:buNone/>
              <a:tabLst/>
            </a:pPr>
            <a:r>
              <a:rPr lang="en-US" sz="1400" b="1" dirty="0">
                <a:solidFill>
                  <a:schemeClr val="tx1"/>
                </a:solidFill>
                <a:latin typeface="EYInterstate" panose="02000503020000020004" pitchFamily="2" charset="0"/>
                <a:sym typeface="Wingdings" pitchFamily="2" charset="2"/>
              </a:rPr>
              <a:t>Quantitative Data Analysis</a:t>
            </a:r>
            <a:endParaRPr kumimoji="0" lang="en-US" sz="1400" b="1" i="0" u="none" strike="noStrike" cap="none" normalizeH="0" baseline="0" dirty="0">
              <a:ln>
                <a:noFill/>
              </a:ln>
              <a:solidFill>
                <a:schemeClr val="tx1"/>
              </a:solidFill>
              <a:effectLst/>
              <a:latin typeface="EYInterstate" panose="02000503020000020004" pitchFamily="2" charset="0"/>
              <a:sym typeface="Wingdings" pitchFamily="2" charset="2"/>
            </a:endParaRPr>
          </a:p>
        </p:txBody>
      </p:sp>
      <p:sp>
        <p:nvSpPr>
          <p:cNvPr id="44" name="Freeform 5">
            <a:extLst>
              <a:ext uri="{FF2B5EF4-FFF2-40B4-BE49-F238E27FC236}">
                <a16:creationId xmlns:a16="http://schemas.microsoft.com/office/drawing/2014/main" id="{E1D8AC68-9A4E-4983-B28D-44EA699A800F}"/>
              </a:ext>
            </a:extLst>
          </p:cNvPr>
          <p:cNvSpPr/>
          <p:nvPr>
            <p:custDataLst>
              <p:tags r:id="rId2"/>
            </p:custDataLst>
          </p:nvPr>
        </p:nvSpPr>
        <p:spPr bwMode="auto">
          <a:xfrm>
            <a:off x="8093879" y="2463835"/>
            <a:ext cx="2788116" cy="3498394"/>
          </a:xfrm>
          <a:prstGeom prst="rect">
            <a:avLst/>
          </a:prstGeom>
          <a:noFill/>
          <a:ln w="3810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rtl="0" eaLnBrk="1" fontAlgn="base" latinLnBrk="0" hangingPunct="1">
              <a:spcBef>
                <a:spcPts val="0"/>
              </a:spcBef>
              <a:spcAft>
                <a:spcPts val="662"/>
              </a:spcAft>
              <a:buClr>
                <a:schemeClr val="tx2"/>
              </a:buClr>
            </a:pPr>
            <a:r>
              <a:rPr lang="en-US" sz="1200" b="0" i="0" u="none" strike="noStrike" dirty="0">
                <a:solidFill>
                  <a:srgbClr val="FFFFFF"/>
                </a:solidFill>
                <a:effectLst/>
              </a:rPr>
              <a:t>Statistical data analysis methods collect raw data and process it into numerical data. Quantitative analysis methods include:</a:t>
            </a:r>
          </a:p>
          <a:p>
            <a:pPr algn="l" rtl="0" eaLnBrk="1" fontAlgn="base" latinLnBrk="0" hangingPunct="1">
              <a:spcBef>
                <a:spcPts val="0"/>
              </a:spcBef>
              <a:spcAft>
                <a:spcPts val="662"/>
              </a:spcAft>
              <a:buClr>
                <a:schemeClr val="tx2"/>
              </a:buClr>
            </a:pPr>
            <a:endParaRPr lang="en-US" sz="1200" dirty="0">
              <a:solidFill>
                <a:srgbClr val="FFFFFF"/>
              </a:solidFill>
            </a:endParaRPr>
          </a:p>
          <a:p>
            <a:pPr marL="171450" indent="-171450" algn="l" rtl="0" eaLnBrk="1" fontAlgn="base" latinLnBrk="0" hangingPunct="1">
              <a:spcBef>
                <a:spcPts val="0"/>
              </a:spcBef>
              <a:spcAft>
                <a:spcPts val="662"/>
              </a:spcAft>
              <a:buClr>
                <a:schemeClr val="tx2"/>
              </a:buClr>
              <a:buFont typeface="Arial" panose="020B0604020202020204" pitchFamily="34" charset="0"/>
              <a:buChar char="•"/>
            </a:pPr>
            <a:r>
              <a:rPr lang="en-US" sz="1200" b="1" i="0" u="none" strike="noStrike" dirty="0">
                <a:solidFill>
                  <a:srgbClr val="FFE600"/>
                </a:solidFill>
                <a:effectLst/>
              </a:rPr>
              <a:t>Hypothesis Testing</a:t>
            </a:r>
            <a:r>
              <a:rPr lang="en-US" sz="1200" b="0" i="0" u="none" strike="noStrike" dirty="0">
                <a:solidFill>
                  <a:srgbClr val="FFFFFF"/>
                </a:solidFill>
                <a:effectLst/>
              </a:rPr>
              <a:t>: for assessing the truth of a given hypothesis or theory for a data set or demographic.</a:t>
            </a:r>
          </a:p>
          <a:p>
            <a:pPr marL="171450" indent="-171450" algn="l" rtl="0" eaLnBrk="1" fontAlgn="base" latinLnBrk="0" hangingPunct="1">
              <a:spcBef>
                <a:spcPts val="0"/>
              </a:spcBef>
              <a:spcAft>
                <a:spcPts val="662"/>
              </a:spcAft>
              <a:buClr>
                <a:schemeClr val="tx2"/>
              </a:buClr>
              <a:buFont typeface="Arial" panose="020B0604020202020204" pitchFamily="34" charset="0"/>
              <a:buChar char="•"/>
            </a:pPr>
            <a:r>
              <a:rPr lang="en-US" sz="1200" b="1" i="0" u="none" strike="noStrike" dirty="0">
                <a:solidFill>
                  <a:srgbClr val="FFE600"/>
                </a:solidFill>
                <a:effectLst/>
              </a:rPr>
              <a:t>Mean, or average</a:t>
            </a:r>
            <a:r>
              <a:rPr lang="en-US" sz="1200" b="0" i="0" u="none" strike="noStrike" dirty="0">
                <a:solidFill>
                  <a:srgbClr val="FFFFFF"/>
                </a:solidFill>
                <a:effectLst/>
              </a:rPr>
              <a:t>: determines a subject’s overall trend by dividing the sum of a list of numbers by the number of items on the list.</a:t>
            </a:r>
          </a:p>
          <a:p>
            <a:pPr marL="171450" indent="-171450" algn="l" rtl="0" eaLnBrk="1" fontAlgn="base" latinLnBrk="0" hangingPunct="1">
              <a:spcBef>
                <a:spcPts val="0"/>
              </a:spcBef>
              <a:spcAft>
                <a:spcPts val="662"/>
              </a:spcAft>
              <a:buClr>
                <a:schemeClr val="tx2"/>
              </a:buClr>
              <a:buFont typeface="Arial" panose="020B0604020202020204" pitchFamily="34" charset="0"/>
              <a:buChar char="•"/>
            </a:pPr>
            <a:r>
              <a:rPr lang="en-US" sz="1200" b="1" i="0" u="none" strike="noStrike" dirty="0">
                <a:solidFill>
                  <a:srgbClr val="FFE600"/>
                </a:solidFill>
                <a:effectLst/>
              </a:rPr>
              <a:t>Sample Size Determination</a:t>
            </a:r>
            <a:r>
              <a:rPr lang="en-US" sz="1200" b="0" i="0" u="none" strike="noStrike" dirty="0">
                <a:solidFill>
                  <a:srgbClr val="FFFFFF"/>
                </a:solidFill>
                <a:effectLst/>
              </a:rPr>
              <a:t>: uses a small sample taken from a larger group of people and analyzed. The results gained are considered representative of the entire body</a:t>
            </a:r>
            <a:endParaRPr lang="en-IN" sz="1200" b="0" i="0" u="none" strike="noStrike" dirty="0">
              <a:solidFill>
                <a:srgbClr val="FFFFFF"/>
              </a:solidFill>
              <a:effectLst/>
            </a:endParaRPr>
          </a:p>
        </p:txBody>
      </p:sp>
      <p:cxnSp>
        <p:nvCxnSpPr>
          <p:cNvPr id="45" name="Straight Connector 44">
            <a:extLst>
              <a:ext uri="{FF2B5EF4-FFF2-40B4-BE49-F238E27FC236}">
                <a16:creationId xmlns:a16="http://schemas.microsoft.com/office/drawing/2014/main" id="{8FF896FB-3B17-47CD-8E49-7BCE1FEAFDA0}"/>
              </a:ext>
            </a:extLst>
          </p:cNvPr>
          <p:cNvCxnSpPr>
            <a:cxnSpLocks/>
          </p:cNvCxnSpPr>
          <p:nvPr/>
        </p:nvCxnSpPr>
        <p:spPr>
          <a:xfrm>
            <a:off x="6295598" y="1954481"/>
            <a:ext cx="0" cy="4124325"/>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4FF22D10-12CF-44AF-AB78-D9FF90EC7C4B}"/>
              </a:ext>
            </a:extLst>
          </p:cNvPr>
          <p:cNvSpPr/>
          <p:nvPr/>
        </p:nvSpPr>
        <p:spPr>
          <a:xfrm>
            <a:off x="11372850" y="92693"/>
            <a:ext cx="628650" cy="665831"/>
          </a:xfrm>
          <a:prstGeom prst="rect">
            <a:avLst/>
          </a:prstGeom>
          <a:solidFill>
            <a:sysClr val="window" lastClr="FFFFFF"/>
          </a:solidFill>
          <a:ln w="9525" cap="flat" cmpd="sng" algn="ctr">
            <a:solidFill>
              <a:sysClr val="window" lastClr="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38"/>
              </a:solidFill>
              <a:effectLst/>
              <a:uLnTx/>
              <a:uFillTx/>
              <a:latin typeface="EYInterstate Light"/>
              <a:ea typeface="+mn-ea"/>
              <a:cs typeface="+mn-cs"/>
            </a:endParaRPr>
          </a:p>
        </p:txBody>
      </p:sp>
      <p:pic>
        <p:nvPicPr>
          <p:cNvPr id="48" name="Picture 47" descr="A picture containing logo&#10;&#10;Description automatically generated">
            <a:extLst>
              <a:ext uri="{FF2B5EF4-FFF2-40B4-BE49-F238E27FC236}">
                <a16:creationId xmlns:a16="http://schemas.microsoft.com/office/drawing/2014/main" id="{9422E645-7C42-4516-8773-C5561DDCDBB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46711" y="87373"/>
            <a:ext cx="480932" cy="671151"/>
          </a:xfrm>
          <a:prstGeom prst="rect">
            <a:avLst/>
          </a:prstGeom>
        </p:spPr>
      </p:pic>
    </p:spTree>
    <p:extLst>
      <p:ext uri="{BB962C8B-B14F-4D97-AF65-F5344CB8AC3E}">
        <p14:creationId xmlns:p14="http://schemas.microsoft.com/office/powerpoint/2010/main" val="184466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PPSHAPETYPE" val="Conclusion"/>
</p:tagLst>
</file>

<file path=ppt/tags/tag2.xml><?xml version="1.0" encoding="utf-8"?>
<p:tagLst xmlns:a="http://schemas.openxmlformats.org/drawingml/2006/main" xmlns:r="http://schemas.openxmlformats.org/officeDocument/2006/relationships" xmlns:p="http://schemas.openxmlformats.org/presentationml/2006/main">
  <p:tag name="WPPSHAPETYPE" val="Conclusion"/>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638155853892893100">
  <a:themeElements>
    <a:clrScheme name="638155853892893101">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638155853892893102">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9041093</vt:lpwstr>
  </property>
  <property fmtid="{D5CDD505-2E9C-101B-9397-08002B2CF9AE}" pid="4" name="OptimizationTime">
    <vt:lpwstr>20230413_1556</vt:lpwstr>
  </property>
</Properties>
</file>

<file path=docProps/app.xml><?xml version="1.0" encoding="utf-8"?>
<Properties xmlns="http://schemas.openxmlformats.org/officeDocument/2006/extended-properties" xmlns:vt="http://schemas.openxmlformats.org/officeDocument/2006/docPropsVTypes">
  <TotalTime>2663</TotalTime>
  <Words>4080</Words>
  <Application>Microsoft Office PowerPoint</Application>
  <PresentationFormat>Widescreen</PresentationFormat>
  <Paragraphs>287</Paragraphs>
  <Slides>21</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EYInterstate</vt:lpstr>
      <vt:lpstr>EYInterstate Light</vt:lpstr>
      <vt:lpstr>Wingdings</vt:lpstr>
      <vt:lpstr>EY dark background</vt:lpstr>
      <vt:lpstr>1_EY dark background</vt:lpstr>
      <vt:lpstr>638155853892893100</vt:lpstr>
      <vt:lpstr>PowerPoint Presentation</vt:lpstr>
      <vt:lpstr>PowerPoint Presentation</vt:lpstr>
      <vt:lpstr>PowerPoint Presentation</vt:lpstr>
      <vt:lpstr>Introduction and Course Objectives</vt:lpstr>
      <vt:lpstr>PowerPoint Presentation</vt:lpstr>
      <vt:lpstr>What is Data Analysis</vt:lpstr>
      <vt:lpstr>PowerPoint Presentation</vt:lpstr>
      <vt:lpstr>Data Analysis Types</vt:lpstr>
      <vt:lpstr>Data Analysis Methods</vt:lpstr>
      <vt:lpstr>PowerPoint Presentation</vt:lpstr>
      <vt:lpstr>Data Analysis Process</vt:lpstr>
      <vt:lpstr>PowerPoint Presentation</vt:lpstr>
      <vt:lpstr>Why Data matter for Social Inclusion</vt:lpstr>
      <vt:lpstr>There is a broad spectrum of potential use cases to unleash the  benefits of data analysis across social sectors</vt:lpstr>
      <vt:lpstr>PowerPoint Presentation</vt:lpstr>
      <vt:lpstr>Social Economic issues in Nigeria</vt:lpstr>
      <vt:lpstr>Social Economic issues in Nigeria cont’d…</vt:lpstr>
      <vt:lpstr>Data-driven Recommendations </vt:lpstr>
      <vt:lpstr>Data-driven Recommendations cont’d…</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for Social Impact</dc:title>
  <dc:creator>Adeleke Abimbola</dc:creator>
  <cp:lastModifiedBy>Adeleke Abimbola</cp:lastModifiedBy>
  <cp:revision>7</cp:revision>
  <dcterms:created xsi:type="dcterms:W3CDTF">2023-04-09T08:10:06Z</dcterms:created>
  <dcterms:modified xsi:type="dcterms:W3CDTF">2023-04-13T14:54:37Z</dcterms:modified>
</cp:coreProperties>
</file>