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1" r:id="rId6"/>
    <p:sldId id="262" r:id="rId7"/>
    <p:sldId id="263" r:id="rId8"/>
    <p:sldId id="264" r:id="rId9"/>
    <p:sldId id="267" r:id="rId10"/>
    <p:sldId id="268" r:id="rId11"/>
    <p:sldId id="269" r:id="rId12"/>
    <p:sldId id="265" r:id="rId13"/>
    <p:sldId id="266"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877"/>
  </p:normalViewPr>
  <p:slideViewPr>
    <p:cSldViewPr snapToGrid="0">
      <p:cViewPr varScale="1">
        <p:scale>
          <a:sx n="90" d="100"/>
          <a:sy n="90" d="100"/>
        </p:scale>
        <p:origin x="118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GB"/>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GB"/>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12/2/23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12/2/23</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12/2/23</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GB"/>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12/2/23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12/2/23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12/2/23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A1FDD-6C2D-8B9A-3C53-D68CD63F3DA4}"/>
              </a:ext>
            </a:extLst>
          </p:cNvPr>
          <p:cNvSpPr>
            <a:spLocks noGrp="1"/>
          </p:cNvSpPr>
          <p:nvPr>
            <p:ph type="ctrTitle"/>
          </p:nvPr>
        </p:nvSpPr>
        <p:spPr>
          <a:xfrm>
            <a:off x="328614" y="1131576"/>
            <a:ext cx="8429624" cy="3255264"/>
          </a:xfrm>
        </p:spPr>
        <p:txBody>
          <a:bodyPr>
            <a:normAutofit fontScale="90000"/>
          </a:bodyPr>
          <a:lstStyle/>
          <a:p>
            <a:r>
              <a:rPr lang="en-GB" dirty="0">
                <a:latin typeface="Bauhaus 93"/>
              </a:rPr>
              <a:t>CHARTING AN ENTREPRENEURSHIP PATH FOR YOUNG ACCOUNTANTS</a:t>
            </a:r>
          </a:p>
        </p:txBody>
      </p:sp>
      <p:sp>
        <p:nvSpPr>
          <p:cNvPr id="3" name="Subtitle 2">
            <a:extLst>
              <a:ext uri="{FF2B5EF4-FFF2-40B4-BE49-F238E27FC236}">
                <a16:creationId xmlns:a16="http://schemas.microsoft.com/office/drawing/2014/main" id="{49926378-46BD-EA45-6B91-9ED0759FEC59}"/>
              </a:ext>
            </a:extLst>
          </p:cNvPr>
          <p:cNvSpPr>
            <a:spLocks noGrp="1"/>
          </p:cNvSpPr>
          <p:nvPr>
            <p:ph type="subTitle" idx="1"/>
          </p:nvPr>
        </p:nvSpPr>
        <p:spPr>
          <a:xfrm>
            <a:off x="5600700" y="4970283"/>
            <a:ext cx="3643189" cy="914400"/>
          </a:xfrm>
        </p:spPr>
        <p:txBody>
          <a:bodyPr>
            <a:noAutofit/>
          </a:bodyPr>
          <a:lstStyle/>
          <a:p>
            <a:r>
              <a:rPr lang="en-GB" sz="2000" b="1" dirty="0"/>
              <a:t>Dr Ayodeji T. </a:t>
            </a:r>
            <a:r>
              <a:rPr lang="en-GB" sz="2000" b="1" dirty="0" err="1"/>
              <a:t>Ajibade</a:t>
            </a:r>
            <a:endParaRPr lang="en-GB" sz="2000" b="1" dirty="0"/>
          </a:p>
          <a:p>
            <a:r>
              <a:rPr lang="en-GB" sz="2000" b="1" dirty="0"/>
              <a:t>Babcock Entrepreneurship Development Centre (BEDC)</a:t>
            </a:r>
          </a:p>
        </p:txBody>
      </p:sp>
      <p:pic>
        <p:nvPicPr>
          <p:cNvPr id="6" name="Content Placeholder 4">
            <a:extLst>
              <a:ext uri="{FF2B5EF4-FFF2-40B4-BE49-F238E27FC236}">
                <a16:creationId xmlns:a16="http://schemas.microsoft.com/office/drawing/2014/main" id="{2C43F38C-0940-EA95-9462-78D2D359FFB9}"/>
              </a:ext>
            </a:extLst>
          </p:cNvPr>
          <p:cNvPicPr>
            <a:picLocks noChangeAspect="1"/>
          </p:cNvPicPr>
          <p:nvPr/>
        </p:nvPicPr>
        <p:blipFill>
          <a:blip r:embed="rId2"/>
          <a:stretch>
            <a:fillRect/>
          </a:stretch>
        </p:blipFill>
        <p:spPr>
          <a:xfrm>
            <a:off x="9243888" y="0"/>
            <a:ext cx="2948111" cy="1646029"/>
          </a:xfrm>
          <a:prstGeom prst="rect">
            <a:avLst/>
          </a:prstGeom>
        </p:spPr>
      </p:pic>
      <p:pic>
        <p:nvPicPr>
          <p:cNvPr id="7" name="Content Placeholder 4">
            <a:extLst>
              <a:ext uri="{FF2B5EF4-FFF2-40B4-BE49-F238E27FC236}">
                <a16:creationId xmlns:a16="http://schemas.microsoft.com/office/drawing/2014/main" id="{068BB68B-2244-9A66-296E-2E2A11AA7849}"/>
              </a:ext>
            </a:extLst>
          </p:cNvPr>
          <p:cNvPicPr>
            <a:picLocks noChangeAspect="1"/>
          </p:cNvPicPr>
          <p:nvPr/>
        </p:nvPicPr>
        <p:blipFill>
          <a:blip r:embed="rId3"/>
          <a:stretch>
            <a:fillRect/>
          </a:stretch>
        </p:blipFill>
        <p:spPr>
          <a:xfrm>
            <a:off x="9243887" y="5112008"/>
            <a:ext cx="2948112" cy="1032252"/>
          </a:xfrm>
          <a:prstGeom prst="rect">
            <a:avLst/>
          </a:prstGeom>
        </p:spPr>
      </p:pic>
    </p:spTree>
    <p:extLst>
      <p:ext uri="{BB962C8B-B14F-4D97-AF65-F5344CB8AC3E}">
        <p14:creationId xmlns:p14="http://schemas.microsoft.com/office/powerpoint/2010/main" val="3820901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9FD09-8BB3-354F-E6B3-A9D8B101A46B}"/>
              </a:ext>
            </a:extLst>
          </p:cNvPr>
          <p:cNvSpPr>
            <a:spLocks noGrp="1"/>
          </p:cNvSpPr>
          <p:nvPr>
            <p:ph type="title"/>
          </p:nvPr>
        </p:nvSpPr>
        <p:spPr/>
        <p:txBody>
          <a:bodyPr>
            <a:normAutofit/>
          </a:bodyPr>
          <a:lstStyle/>
          <a:p>
            <a:r>
              <a:rPr lang="en-GB" sz="5400" b="1" dirty="0"/>
              <a:t>The case of Korea</a:t>
            </a:r>
          </a:p>
        </p:txBody>
      </p:sp>
      <p:sp>
        <p:nvSpPr>
          <p:cNvPr id="3" name="Content Placeholder 2">
            <a:extLst>
              <a:ext uri="{FF2B5EF4-FFF2-40B4-BE49-F238E27FC236}">
                <a16:creationId xmlns:a16="http://schemas.microsoft.com/office/drawing/2014/main" id="{059C2C52-99E9-3BB7-6586-BC35DE65F0A4}"/>
              </a:ext>
            </a:extLst>
          </p:cNvPr>
          <p:cNvSpPr>
            <a:spLocks noGrp="1"/>
          </p:cNvSpPr>
          <p:nvPr>
            <p:ph idx="1"/>
          </p:nvPr>
        </p:nvSpPr>
        <p:spPr/>
        <p:txBody>
          <a:bodyPr>
            <a:noAutofit/>
          </a:bodyPr>
          <a:lstStyle/>
          <a:p>
            <a:pPr algn="just"/>
            <a:r>
              <a:rPr lang="en-GB" sz="2700" dirty="0"/>
              <a:t>there was also a long list of governmental measures for export activity promotion at the microlevel</a:t>
            </a:r>
          </a:p>
          <a:p>
            <a:pPr algn="just"/>
            <a:r>
              <a:rPr lang="en-GB" sz="2700" dirty="0"/>
              <a:t>Since export marketing has substantial fixed costs in the beginning stages, the government established the Korea Trade Promotion Corporation (KOTRA) mainly to explore foreign markets</a:t>
            </a:r>
          </a:p>
          <a:p>
            <a:pPr algn="just"/>
            <a:r>
              <a:rPr lang="en-GB" sz="2700" dirty="0"/>
              <a:t>To assist Korean exporters in effectively filling foreign orders, the government also subsidized projects to improve the wrapping and design of products, the expansion of inspection facilities for export goods, the opening of foreign-language training </a:t>
            </a:r>
            <a:r>
              <a:rPr lang="en-GB" sz="2700" dirty="0" err="1"/>
              <a:t>centers</a:t>
            </a:r>
            <a:r>
              <a:rPr lang="en-GB" sz="2700" dirty="0"/>
              <a:t>, and traveling expenses for delegations to overseas expositions and trade shows</a:t>
            </a:r>
          </a:p>
          <a:p>
            <a:endParaRPr lang="en-GB" sz="2700" dirty="0"/>
          </a:p>
        </p:txBody>
      </p:sp>
      <p:sp>
        <p:nvSpPr>
          <p:cNvPr id="4" name="TextBox 3">
            <a:extLst>
              <a:ext uri="{FF2B5EF4-FFF2-40B4-BE49-F238E27FC236}">
                <a16:creationId xmlns:a16="http://schemas.microsoft.com/office/drawing/2014/main" id="{43DF8F33-1C8E-F0B7-C31F-CD7C870A831D}"/>
              </a:ext>
            </a:extLst>
          </p:cNvPr>
          <p:cNvSpPr txBox="1"/>
          <p:nvPr/>
        </p:nvSpPr>
        <p:spPr>
          <a:xfrm>
            <a:off x="6964680" y="6414448"/>
            <a:ext cx="5029200" cy="338554"/>
          </a:xfrm>
          <a:prstGeom prst="rect">
            <a:avLst/>
          </a:prstGeom>
          <a:noFill/>
        </p:spPr>
        <p:txBody>
          <a:bodyPr wrap="square" rtlCol="0">
            <a:spAutoFit/>
          </a:bodyPr>
          <a:lstStyle/>
          <a:p>
            <a:r>
              <a:rPr lang="en-US" sz="1600" kern="0" dirty="0">
                <a:solidFill>
                  <a:srgbClr val="070000"/>
                </a:solidFill>
                <a:effectLst/>
                <a:latin typeface="Verdana" panose="020B0604030504040204" pitchFamily="34" charset="0"/>
                <a:ea typeface="Times New Roman" panose="02020603050405020304" pitchFamily="18" charset="0"/>
                <a:cs typeface="Times New Roman" panose="02020603050405020304" pitchFamily="18" charset="0"/>
              </a:rPr>
              <a:t>National Bureau of Economic Research (1995).</a:t>
            </a:r>
            <a:endParaRPr lang="en-GB" sz="1600" dirty="0"/>
          </a:p>
        </p:txBody>
      </p:sp>
      <p:pic>
        <p:nvPicPr>
          <p:cNvPr id="5" name="Content Placeholder 4">
            <a:extLst>
              <a:ext uri="{FF2B5EF4-FFF2-40B4-BE49-F238E27FC236}">
                <a16:creationId xmlns:a16="http://schemas.microsoft.com/office/drawing/2014/main" id="{67D38562-D25E-E72A-6893-493603866D0F}"/>
              </a:ext>
            </a:extLst>
          </p:cNvPr>
          <p:cNvPicPr>
            <a:picLocks noChangeAspect="1"/>
          </p:cNvPicPr>
          <p:nvPr/>
        </p:nvPicPr>
        <p:blipFill>
          <a:blip r:embed="rId2"/>
          <a:stretch>
            <a:fillRect/>
          </a:stretch>
        </p:blipFill>
        <p:spPr>
          <a:xfrm>
            <a:off x="0" y="0"/>
            <a:ext cx="3443288" cy="1132980"/>
          </a:xfrm>
          <a:prstGeom prst="rect">
            <a:avLst/>
          </a:prstGeom>
        </p:spPr>
      </p:pic>
    </p:spTree>
    <p:extLst>
      <p:ext uri="{BB962C8B-B14F-4D97-AF65-F5344CB8AC3E}">
        <p14:creationId xmlns:p14="http://schemas.microsoft.com/office/powerpoint/2010/main" val="2613987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9FD09-8BB3-354F-E6B3-A9D8B101A46B}"/>
              </a:ext>
            </a:extLst>
          </p:cNvPr>
          <p:cNvSpPr>
            <a:spLocks noGrp="1"/>
          </p:cNvSpPr>
          <p:nvPr>
            <p:ph type="title"/>
          </p:nvPr>
        </p:nvSpPr>
        <p:spPr/>
        <p:txBody>
          <a:bodyPr>
            <a:normAutofit/>
          </a:bodyPr>
          <a:lstStyle/>
          <a:p>
            <a:r>
              <a:rPr lang="en-GB" sz="5400" b="1" dirty="0"/>
              <a:t>The case of Korea</a:t>
            </a:r>
          </a:p>
        </p:txBody>
      </p:sp>
      <p:sp>
        <p:nvSpPr>
          <p:cNvPr id="3" name="Content Placeholder 2">
            <a:extLst>
              <a:ext uri="{FF2B5EF4-FFF2-40B4-BE49-F238E27FC236}">
                <a16:creationId xmlns:a16="http://schemas.microsoft.com/office/drawing/2014/main" id="{059C2C52-99E9-3BB7-6586-BC35DE65F0A4}"/>
              </a:ext>
            </a:extLst>
          </p:cNvPr>
          <p:cNvSpPr>
            <a:spLocks noGrp="1"/>
          </p:cNvSpPr>
          <p:nvPr>
            <p:ph idx="1"/>
          </p:nvPr>
        </p:nvSpPr>
        <p:spPr/>
        <p:txBody>
          <a:bodyPr>
            <a:noAutofit/>
          </a:bodyPr>
          <a:lstStyle/>
          <a:p>
            <a:pPr algn="just"/>
            <a:r>
              <a:rPr lang="en-GB" sz="2800" dirty="0"/>
              <a:t>The government also initiated close consultation with the export industries and monitored the performance of supported firms through “monthly export promotion expansion meetings,” chaired by the </a:t>
            </a:r>
            <a:r>
              <a:rPr lang="en-GB" sz="2800" b="1" dirty="0"/>
              <a:t>President</a:t>
            </a:r>
          </a:p>
          <a:p>
            <a:pPr algn="just"/>
            <a:r>
              <a:rPr lang="en-GB" sz="2800" dirty="0"/>
              <a:t>Ministers with trade related duties, representatives from business, banking institutions, and shipping companies, and </a:t>
            </a:r>
            <a:r>
              <a:rPr lang="en-GB" sz="2800" dirty="0" err="1"/>
              <a:t>labor</a:t>
            </a:r>
            <a:r>
              <a:rPr lang="en-GB" sz="2800" dirty="0"/>
              <a:t>-union leaders participated in these meetings to review export performance broken down according to product and destination, and to discuss international market trends and emerging problems.</a:t>
            </a:r>
          </a:p>
          <a:p>
            <a:pPr algn="just"/>
            <a:r>
              <a:rPr lang="en-GB" sz="2800" dirty="0"/>
              <a:t>Government’s support to exporting firms was based on export performance. (Competition --&gt; Innovation)</a:t>
            </a:r>
          </a:p>
        </p:txBody>
      </p:sp>
      <p:sp>
        <p:nvSpPr>
          <p:cNvPr id="4" name="TextBox 3">
            <a:extLst>
              <a:ext uri="{FF2B5EF4-FFF2-40B4-BE49-F238E27FC236}">
                <a16:creationId xmlns:a16="http://schemas.microsoft.com/office/drawing/2014/main" id="{C50D99AF-D08D-95A8-6120-261176E7AD02}"/>
              </a:ext>
            </a:extLst>
          </p:cNvPr>
          <p:cNvSpPr txBox="1"/>
          <p:nvPr/>
        </p:nvSpPr>
        <p:spPr>
          <a:xfrm>
            <a:off x="6436042" y="6426863"/>
            <a:ext cx="5029200" cy="338554"/>
          </a:xfrm>
          <a:prstGeom prst="rect">
            <a:avLst/>
          </a:prstGeom>
          <a:noFill/>
        </p:spPr>
        <p:txBody>
          <a:bodyPr wrap="square" rtlCol="0">
            <a:spAutoFit/>
          </a:bodyPr>
          <a:lstStyle/>
          <a:p>
            <a:r>
              <a:rPr lang="en-US" sz="1600" kern="0" dirty="0">
                <a:solidFill>
                  <a:srgbClr val="070000"/>
                </a:solidFill>
                <a:effectLst/>
                <a:latin typeface="Verdana" panose="020B0604030504040204" pitchFamily="34" charset="0"/>
                <a:ea typeface="Times New Roman" panose="02020603050405020304" pitchFamily="18" charset="0"/>
                <a:cs typeface="Times New Roman" panose="02020603050405020304" pitchFamily="18" charset="0"/>
              </a:rPr>
              <a:t>National Bureau of Economic Research (1995).</a:t>
            </a:r>
            <a:endParaRPr lang="en-GB" sz="1600" dirty="0"/>
          </a:p>
        </p:txBody>
      </p:sp>
      <p:pic>
        <p:nvPicPr>
          <p:cNvPr id="5" name="Content Placeholder 4">
            <a:extLst>
              <a:ext uri="{FF2B5EF4-FFF2-40B4-BE49-F238E27FC236}">
                <a16:creationId xmlns:a16="http://schemas.microsoft.com/office/drawing/2014/main" id="{2B06D5EF-C5A2-F824-E470-BCA9E3BB746B}"/>
              </a:ext>
            </a:extLst>
          </p:cNvPr>
          <p:cNvPicPr>
            <a:picLocks noChangeAspect="1"/>
          </p:cNvPicPr>
          <p:nvPr/>
        </p:nvPicPr>
        <p:blipFill>
          <a:blip r:embed="rId2"/>
          <a:stretch>
            <a:fillRect/>
          </a:stretch>
        </p:blipFill>
        <p:spPr>
          <a:xfrm>
            <a:off x="0" y="0"/>
            <a:ext cx="3443288" cy="1132980"/>
          </a:xfrm>
          <a:prstGeom prst="rect">
            <a:avLst/>
          </a:prstGeom>
        </p:spPr>
      </p:pic>
    </p:spTree>
    <p:extLst>
      <p:ext uri="{BB962C8B-B14F-4D97-AF65-F5344CB8AC3E}">
        <p14:creationId xmlns:p14="http://schemas.microsoft.com/office/powerpoint/2010/main" val="1220913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12AB8-12D8-326C-07F3-017A801272FA}"/>
              </a:ext>
            </a:extLst>
          </p:cNvPr>
          <p:cNvSpPr>
            <a:spLocks noGrp="1"/>
          </p:cNvSpPr>
          <p:nvPr>
            <p:ph type="title"/>
          </p:nvPr>
        </p:nvSpPr>
        <p:spPr/>
        <p:txBody>
          <a:bodyPr>
            <a:normAutofit/>
          </a:bodyPr>
          <a:lstStyle/>
          <a:p>
            <a:r>
              <a:rPr lang="en-GB" sz="4800" b="1" dirty="0"/>
              <a:t>    FACTS</a:t>
            </a:r>
          </a:p>
        </p:txBody>
      </p:sp>
      <p:sp>
        <p:nvSpPr>
          <p:cNvPr id="3" name="Content Placeholder 2">
            <a:extLst>
              <a:ext uri="{FF2B5EF4-FFF2-40B4-BE49-F238E27FC236}">
                <a16:creationId xmlns:a16="http://schemas.microsoft.com/office/drawing/2014/main" id="{461531E0-C339-4B6F-87CA-59B116EE8BC3}"/>
              </a:ext>
            </a:extLst>
          </p:cNvPr>
          <p:cNvSpPr>
            <a:spLocks noGrp="1"/>
          </p:cNvSpPr>
          <p:nvPr>
            <p:ph idx="1"/>
          </p:nvPr>
        </p:nvSpPr>
        <p:spPr>
          <a:xfrm>
            <a:off x="3869267" y="864108"/>
            <a:ext cx="8175095" cy="5120640"/>
          </a:xfrm>
        </p:spPr>
        <p:txBody>
          <a:bodyPr>
            <a:noAutofit/>
          </a:bodyPr>
          <a:lstStyle/>
          <a:p>
            <a:r>
              <a:rPr lang="en-GB" sz="2800" dirty="0"/>
              <a:t>Averagely, </a:t>
            </a:r>
            <a:r>
              <a:rPr lang="en-GB" sz="2800" dirty="0" err="1"/>
              <a:t>startups</a:t>
            </a:r>
            <a:r>
              <a:rPr lang="en-GB" sz="2800" dirty="0"/>
              <a:t> do not make it beyond the first 5 years of existence </a:t>
            </a:r>
          </a:p>
          <a:p>
            <a:r>
              <a:rPr lang="en-GB" sz="2800" dirty="0"/>
              <a:t>The most prominent issues faced by businesses are related to finance (access to finance, mismanagement of finance)</a:t>
            </a:r>
          </a:p>
          <a:p>
            <a:r>
              <a:rPr lang="en-GB" sz="2800" dirty="0"/>
              <a:t>A wide gap to be filled by ICAN members</a:t>
            </a:r>
          </a:p>
          <a:p>
            <a:r>
              <a:rPr lang="en-GB" sz="2800" dirty="0"/>
              <a:t>Nigeria is hungry for businesses with a well managed finance</a:t>
            </a:r>
          </a:p>
          <a:p>
            <a:r>
              <a:rPr lang="en-GB" sz="2800" dirty="0"/>
              <a:t>Africa is hungry for successful (innovative) businesses with good financial undertone </a:t>
            </a:r>
          </a:p>
          <a:p>
            <a:r>
              <a:rPr lang="en-GB" sz="2800" dirty="0"/>
              <a:t>The world is eagerly waiting for ICAN members to contribute their expertise to sustain businesses (</a:t>
            </a:r>
            <a:r>
              <a:rPr lang="en-GB" sz="2800" dirty="0" err="1"/>
              <a:t>startups</a:t>
            </a:r>
            <a:r>
              <a:rPr lang="en-GB" sz="2800" dirty="0"/>
              <a:t>) beyond the first 5 years of their existence</a:t>
            </a:r>
          </a:p>
          <a:p>
            <a:endParaRPr lang="en-GB" sz="2800" dirty="0"/>
          </a:p>
        </p:txBody>
      </p:sp>
      <p:pic>
        <p:nvPicPr>
          <p:cNvPr id="4" name="Content Placeholder 4">
            <a:extLst>
              <a:ext uri="{FF2B5EF4-FFF2-40B4-BE49-F238E27FC236}">
                <a16:creationId xmlns:a16="http://schemas.microsoft.com/office/drawing/2014/main" id="{B7A49B71-4194-CB4B-B2F9-9BCFB58C188C}"/>
              </a:ext>
            </a:extLst>
          </p:cNvPr>
          <p:cNvPicPr>
            <a:picLocks noChangeAspect="1"/>
          </p:cNvPicPr>
          <p:nvPr/>
        </p:nvPicPr>
        <p:blipFill>
          <a:blip r:embed="rId2"/>
          <a:stretch>
            <a:fillRect/>
          </a:stretch>
        </p:blipFill>
        <p:spPr>
          <a:xfrm>
            <a:off x="0" y="0"/>
            <a:ext cx="3443288" cy="1132980"/>
          </a:xfrm>
          <a:prstGeom prst="rect">
            <a:avLst/>
          </a:prstGeom>
        </p:spPr>
      </p:pic>
    </p:spTree>
    <p:extLst>
      <p:ext uri="{BB962C8B-B14F-4D97-AF65-F5344CB8AC3E}">
        <p14:creationId xmlns:p14="http://schemas.microsoft.com/office/powerpoint/2010/main" val="3184146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DCF2A-5C56-90BE-A244-D4002AB7FADE}"/>
              </a:ext>
            </a:extLst>
          </p:cNvPr>
          <p:cNvSpPr>
            <a:spLocks noGrp="1"/>
          </p:cNvSpPr>
          <p:nvPr>
            <p:ph type="title"/>
          </p:nvPr>
        </p:nvSpPr>
        <p:spPr/>
        <p:txBody>
          <a:bodyPr/>
          <a:lstStyle/>
          <a:p>
            <a:r>
              <a:rPr lang="en-GB" dirty="0">
                <a:latin typeface="Hiragino Kaku Gothic StdN W8" panose="020B0800000000000000" pitchFamily="34" charset="-128"/>
                <a:ea typeface="Hiragino Kaku Gothic StdN W8" panose="020B0800000000000000" pitchFamily="34" charset="-128"/>
              </a:rPr>
              <a:t>YOUNG ACCOUNTANTS</a:t>
            </a:r>
          </a:p>
        </p:txBody>
      </p:sp>
      <p:sp>
        <p:nvSpPr>
          <p:cNvPr id="3" name="Content Placeholder 2">
            <a:extLst>
              <a:ext uri="{FF2B5EF4-FFF2-40B4-BE49-F238E27FC236}">
                <a16:creationId xmlns:a16="http://schemas.microsoft.com/office/drawing/2014/main" id="{AB28D63D-2067-EE48-6583-5ACED2770486}"/>
              </a:ext>
            </a:extLst>
          </p:cNvPr>
          <p:cNvSpPr>
            <a:spLocks noGrp="1"/>
          </p:cNvSpPr>
          <p:nvPr>
            <p:ph idx="1"/>
          </p:nvPr>
        </p:nvSpPr>
        <p:spPr/>
        <p:txBody>
          <a:bodyPr>
            <a:noAutofit/>
          </a:bodyPr>
          <a:lstStyle/>
          <a:p>
            <a:r>
              <a:rPr lang="en-GB" sz="3600" dirty="0">
                <a:latin typeface="Arial Rounded MT Bold" panose="020F0704030504030204" pitchFamily="34" charset="77"/>
              </a:rPr>
              <a:t>Nigeria has all it takes to be like the countries just discussed.</a:t>
            </a:r>
          </a:p>
          <a:p>
            <a:endParaRPr lang="en-GB" sz="3600" dirty="0">
              <a:latin typeface="Arial Rounded MT Bold" panose="020F0704030504030204" pitchFamily="34" charset="77"/>
            </a:endParaRPr>
          </a:p>
          <a:p>
            <a:r>
              <a:rPr lang="en-GB" sz="3600" dirty="0">
                <a:latin typeface="Arial Rounded MT Bold" panose="020F0704030504030204" pitchFamily="34" charset="77"/>
              </a:rPr>
              <a:t>If all ICAN members can think entrepreneurially,</a:t>
            </a:r>
          </a:p>
          <a:p>
            <a:endParaRPr lang="en-GB" sz="3600" dirty="0">
              <a:latin typeface="Arial Rounded MT Bold" panose="020F0704030504030204" pitchFamily="34" charset="77"/>
            </a:endParaRPr>
          </a:p>
          <a:p>
            <a:r>
              <a:rPr lang="en-GB" sz="3600" dirty="0">
                <a:latin typeface="Arial Rounded MT Bold" panose="020F0704030504030204" pitchFamily="34" charset="77"/>
              </a:rPr>
              <a:t>Opportunities abound to be tapped into.</a:t>
            </a:r>
          </a:p>
          <a:p>
            <a:endParaRPr lang="en-GB" sz="3600" dirty="0">
              <a:latin typeface="Arial Rounded MT Bold" panose="020F0704030504030204" pitchFamily="34" charset="77"/>
            </a:endParaRPr>
          </a:p>
          <a:p>
            <a:r>
              <a:rPr lang="en-GB" sz="3600" dirty="0">
                <a:latin typeface="Arial Rounded MT Bold" panose="020F0704030504030204" pitchFamily="34" charset="77"/>
              </a:rPr>
              <a:t>Consider </a:t>
            </a:r>
            <a:r>
              <a:rPr lang="en-GB" sz="3600" dirty="0" err="1">
                <a:latin typeface="Arial Rounded MT Bold" panose="020F0704030504030204" pitchFamily="34" charset="77"/>
              </a:rPr>
              <a:t>AfCFTA</a:t>
            </a:r>
            <a:endParaRPr lang="en-GB" sz="3600" dirty="0">
              <a:latin typeface="Arial Rounded MT Bold" panose="020F0704030504030204" pitchFamily="34" charset="77"/>
            </a:endParaRPr>
          </a:p>
        </p:txBody>
      </p:sp>
      <p:pic>
        <p:nvPicPr>
          <p:cNvPr id="4" name="Content Placeholder 4">
            <a:extLst>
              <a:ext uri="{FF2B5EF4-FFF2-40B4-BE49-F238E27FC236}">
                <a16:creationId xmlns:a16="http://schemas.microsoft.com/office/drawing/2014/main" id="{B8317EEA-932F-657B-FABB-58E23CAA90A0}"/>
              </a:ext>
            </a:extLst>
          </p:cNvPr>
          <p:cNvPicPr>
            <a:picLocks noChangeAspect="1"/>
          </p:cNvPicPr>
          <p:nvPr/>
        </p:nvPicPr>
        <p:blipFill>
          <a:blip r:embed="rId2"/>
          <a:stretch>
            <a:fillRect/>
          </a:stretch>
        </p:blipFill>
        <p:spPr>
          <a:xfrm>
            <a:off x="0" y="0"/>
            <a:ext cx="3443288" cy="1132980"/>
          </a:xfrm>
          <a:prstGeom prst="rect">
            <a:avLst/>
          </a:prstGeom>
        </p:spPr>
      </p:pic>
    </p:spTree>
    <p:extLst>
      <p:ext uri="{BB962C8B-B14F-4D97-AF65-F5344CB8AC3E}">
        <p14:creationId xmlns:p14="http://schemas.microsoft.com/office/powerpoint/2010/main" val="4105657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D802ABF-9AAE-33C3-FB43-37151D02B7E8}"/>
              </a:ext>
            </a:extLst>
          </p:cNvPr>
          <p:cNvPicPr>
            <a:picLocks noGrp="1" noChangeAspect="1"/>
          </p:cNvPicPr>
          <p:nvPr>
            <p:ph idx="1"/>
          </p:nvPr>
        </p:nvPicPr>
        <p:blipFill>
          <a:blip r:embed="rId2"/>
          <a:stretch>
            <a:fillRect/>
          </a:stretch>
        </p:blipFill>
        <p:spPr>
          <a:xfrm>
            <a:off x="502920" y="1798320"/>
            <a:ext cx="11201399" cy="4694555"/>
          </a:xfrm>
        </p:spPr>
      </p:pic>
    </p:spTree>
    <p:extLst>
      <p:ext uri="{BB962C8B-B14F-4D97-AF65-F5344CB8AC3E}">
        <p14:creationId xmlns:p14="http://schemas.microsoft.com/office/powerpoint/2010/main" val="3491170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6135E-B4DB-AA77-5E12-2F2D501D6DAE}"/>
              </a:ext>
            </a:extLst>
          </p:cNvPr>
          <p:cNvSpPr>
            <a:spLocks noGrp="1"/>
          </p:cNvSpPr>
          <p:nvPr>
            <p:ph type="title"/>
          </p:nvPr>
        </p:nvSpPr>
        <p:spPr/>
        <p:txBody>
          <a:bodyPr/>
          <a:lstStyle/>
          <a:p>
            <a:r>
              <a:rPr lang="en-GB" dirty="0"/>
              <a:t>CONGRATULATIONS</a:t>
            </a:r>
          </a:p>
        </p:txBody>
      </p:sp>
      <p:pic>
        <p:nvPicPr>
          <p:cNvPr id="5" name="Content Placeholder 4">
            <a:extLst>
              <a:ext uri="{FF2B5EF4-FFF2-40B4-BE49-F238E27FC236}">
                <a16:creationId xmlns:a16="http://schemas.microsoft.com/office/drawing/2014/main" id="{48CC71A0-F296-351A-B7FB-F87E8A0C1EA5}"/>
              </a:ext>
            </a:extLst>
          </p:cNvPr>
          <p:cNvPicPr>
            <a:picLocks noGrp="1" noChangeAspect="1"/>
          </p:cNvPicPr>
          <p:nvPr>
            <p:ph idx="1"/>
          </p:nvPr>
        </p:nvPicPr>
        <p:blipFill>
          <a:blip r:embed="rId2"/>
          <a:stretch>
            <a:fillRect/>
          </a:stretch>
        </p:blipFill>
        <p:spPr>
          <a:xfrm>
            <a:off x="-41085" y="0"/>
            <a:ext cx="3736022" cy="1042973"/>
          </a:xfrm>
        </p:spPr>
      </p:pic>
      <p:pic>
        <p:nvPicPr>
          <p:cNvPr id="6" name="Content Placeholder 4">
            <a:extLst>
              <a:ext uri="{FF2B5EF4-FFF2-40B4-BE49-F238E27FC236}">
                <a16:creationId xmlns:a16="http://schemas.microsoft.com/office/drawing/2014/main" id="{5BB9FAA4-5C9F-04D8-5AEA-02C0B286BC83}"/>
              </a:ext>
            </a:extLst>
          </p:cNvPr>
          <p:cNvPicPr>
            <a:picLocks noChangeAspect="1"/>
          </p:cNvPicPr>
          <p:nvPr/>
        </p:nvPicPr>
        <p:blipFill>
          <a:blip r:embed="rId3"/>
          <a:stretch>
            <a:fillRect/>
          </a:stretch>
        </p:blipFill>
        <p:spPr>
          <a:xfrm>
            <a:off x="9235440" y="89917"/>
            <a:ext cx="2721928" cy="953056"/>
          </a:xfrm>
          <a:prstGeom prst="rect">
            <a:avLst/>
          </a:prstGeom>
        </p:spPr>
      </p:pic>
      <p:pic>
        <p:nvPicPr>
          <p:cNvPr id="8" name="Content Placeholder 8">
            <a:extLst>
              <a:ext uri="{FF2B5EF4-FFF2-40B4-BE49-F238E27FC236}">
                <a16:creationId xmlns:a16="http://schemas.microsoft.com/office/drawing/2014/main" id="{784EC548-0DFC-E6F1-E99C-45CC00313C82}"/>
              </a:ext>
            </a:extLst>
          </p:cNvPr>
          <p:cNvPicPr>
            <a:picLocks noChangeAspect="1"/>
          </p:cNvPicPr>
          <p:nvPr/>
        </p:nvPicPr>
        <p:blipFill>
          <a:blip r:embed="rId4"/>
          <a:stretch>
            <a:fillRect/>
          </a:stretch>
        </p:blipFill>
        <p:spPr>
          <a:xfrm>
            <a:off x="0" y="2085946"/>
            <a:ext cx="3442018" cy="2686109"/>
          </a:xfrm>
          <a:prstGeom prst="rect">
            <a:avLst/>
          </a:prstGeom>
        </p:spPr>
      </p:pic>
      <p:sp>
        <p:nvSpPr>
          <p:cNvPr id="9" name="TextBox 8">
            <a:extLst>
              <a:ext uri="{FF2B5EF4-FFF2-40B4-BE49-F238E27FC236}">
                <a16:creationId xmlns:a16="http://schemas.microsoft.com/office/drawing/2014/main" id="{A0512474-7103-4886-DF24-10241D1098B0}"/>
              </a:ext>
            </a:extLst>
          </p:cNvPr>
          <p:cNvSpPr txBox="1"/>
          <p:nvPr/>
        </p:nvSpPr>
        <p:spPr>
          <a:xfrm>
            <a:off x="3694937" y="1920556"/>
            <a:ext cx="8231822" cy="2585323"/>
          </a:xfrm>
          <a:prstGeom prst="rect">
            <a:avLst/>
          </a:prstGeom>
          <a:noFill/>
        </p:spPr>
        <p:txBody>
          <a:bodyPr wrap="square" rtlCol="0">
            <a:spAutoFit/>
          </a:bodyPr>
          <a:lstStyle/>
          <a:p>
            <a:r>
              <a:rPr lang="en-GB" sz="5400" dirty="0">
                <a:latin typeface="Chalkboard SE" panose="03050602040202020205" pitchFamily="66" charset="77"/>
                <a:ea typeface="Hiragino Kaku Gothic StdN W8" panose="020B0800000000000000" pitchFamily="34" charset="-128"/>
              </a:rPr>
              <a:t>CONGRATULATIONS to all newly inducted chartered Accountants</a:t>
            </a:r>
          </a:p>
        </p:txBody>
      </p:sp>
    </p:spTree>
    <p:extLst>
      <p:ext uri="{BB962C8B-B14F-4D97-AF65-F5344CB8AC3E}">
        <p14:creationId xmlns:p14="http://schemas.microsoft.com/office/powerpoint/2010/main" val="247965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29253-D64B-A645-5932-F977EBC12459}"/>
              </a:ext>
            </a:extLst>
          </p:cNvPr>
          <p:cNvSpPr>
            <a:spLocks noGrp="1"/>
          </p:cNvSpPr>
          <p:nvPr>
            <p:ph type="title"/>
          </p:nvPr>
        </p:nvSpPr>
        <p:spPr/>
        <p:txBody>
          <a:bodyPr/>
          <a:lstStyle/>
          <a:p>
            <a:endParaRPr lang="en-GB" dirty="0"/>
          </a:p>
        </p:txBody>
      </p:sp>
      <p:pic>
        <p:nvPicPr>
          <p:cNvPr id="1026" name="Picture 2" descr="Map of West Africa Source: Maps of World,... | Download ...">
            <a:extLst>
              <a:ext uri="{FF2B5EF4-FFF2-40B4-BE49-F238E27FC236}">
                <a16:creationId xmlns:a16="http://schemas.microsoft.com/office/drawing/2014/main" id="{44EE5101-DA92-79FF-BA61-C2BD354ED38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714374"/>
            <a:ext cx="5472114" cy="535781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BE76E35-98C8-AF3C-EC48-5F13DB7DFAFA}"/>
              </a:ext>
            </a:extLst>
          </p:cNvPr>
          <p:cNvSpPr txBox="1"/>
          <p:nvPr/>
        </p:nvSpPr>
        <p:spPr>
          <a:xfrm>
            <a:off x="6096000" y="854123"/>
            <a:ext cx="5219700" cy="4524315"/>
          </a:xfrm>
          <a:prstGeom prst="rect">
            <a:avLst/>
          </a:prstGeom>
          <a:noFill/>
        </p:spPr>
        <p:txBody>
          <a:bodyPr wrap="square" rtlCol="0">
            <a:spAutoFit/>
          </a:bodyPr>
          <a:lstStyle/>
          <a:p>
            <a:r>
              <a:rPr lang="en-GB" sz="3600" dirty="0">
                <a:latin typeface="Hiragino Kaku Gothic StdN W8" panose="020B0800000000000000" pitchFamily="34" charset="-128"/>
                <a:ea typeface="Hiragino Kaku Gothic StdN W8" panose="020B0800000000000000" pitchFamily="34" charset="-128"/>
              </a:rPr>
              <a:t>You are getting inducted into the foremost professional accounting body in West-Africa sub-region and indeed Africa </a:t>
            </a:r>
          </a:p>
        </p:txBody>
      </p:sp>
      <p:pic>
        <p:nvPicPr>
          <p:cNvPr id="6" name="Content Placeholder 4">
            <a:extLst>
              <a:ext uri="{FF2B5EF4-FFF2-40B4-BE49-F238E27FC236}">
                <a16:creationId xmlns:a16="http://schemas.microsoft.com/office/drawing/2014/main" id="{A9361A2E-FEE4-C8D4-8B7C-D2BEC55B0990}"/>
              </a:ext>
            </a:extLst>
          </p:cNvPr>
          <p:cNvPicPr>
            <a:picLocks noChangeAspect="1"/>
          </p:cNvPicPr>
          <p:nvPr/>
        </p:nvPicPr>
        <p:blipFill>
          <a:blip r:embed="rId3"/>
          <a:stretch>
            <a:fillRect/>
          </a:stretch>
        </p:blipFill>
        <p:spPr>
          <a:xfrm>
            <a:off x="9470072" y="5904944"/>
            <a:ext cx="2721928" cy="953056"/>
          </a:xfrm>
          <a:prstGeom prst="rect">
            <a:avLst/>
          </a:prstGeom>
        </p:spPr>
      </p:pic>
    </p:spTree>
    <p:extLst>
      <p:ext uri="{BB962C8B-B14F-4D97-AF65-F5344CB8AC3E}">
        <p14:creationId xmlns:p14="http://schemas.microsoft.com/office/powerpoint/2010/main" val="2423442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4E310-02CC-F14C-1263-4483AD03201B}"/>
              </a:ext>
            </a:extLst>
          </p:cNvPr>
          <p:cNvSpPr>
            <a:spLocks noGrp="1"/>
          </p:cNvSpPr>
          <p:nvPr>
            <p:ph type="title"/>
          </p:nvPr>
        </p:nvSpPr>
        <p:spPr/>
        <p:txBody>
          <a:bodyPr/>
          <a:lstStyle/>
          <a:p>
            <a:endParaRPr lang="en-GB"/>
          </a:p>
        </p:txBody>
      </p:sp>
      <p:pic>
        <p:nvPicPr>
          <p:cNvPr id="4" name="Content Placeholder 4">
            <a:extLst>
              <a:ext uri="{FF2B5EF4-FFF2-40B4-BE49-F238E27FC236}">
                <a16:creationId xmlns:a16="http://schemas.microsoft.com/office/drawing/2014/main" id="{3C44FDC7-8555-2B3F-B997-2FAD41CA39A7}"/>
              </a:ext>
            </a:extLst>
          </p:cNvPr>
          <p:cNvPicPr>
            <a:picLocks noGrp="1" noChangeAspect="1"/>
          </p:cNvPicPr>
          <p:nvPr>
            <p:ph idx="1"/>
          </p:nvPr>
        </p:nvPicPr>
        <p:blipFill>
          <a:blip r:embed="rId2"/>
          <a:stretch>
            <a:fillRect/>
          </a:stretch>
        </p:blipFill>
        <p:spPr>
          <a:xfrm>
            <a:off x="6724651" y="330087"/>
            <a:ext cx="4533900" cy="1587500"/>
          </a:xfrm>
          <a:prstGeom prst="rect">
            <a:avLst/>
          </a:prstGeom>
        </p:spPr>
      </p:pic>
      <p:pic>
        <p:nvPicPr>
          <p:cNvPr id="2050" name="Picture 2" descr="Map of Nigeria showing the States of the Federation and the ...">
            <a:extLst>
              <a:ext uri="{FF2B5EF4-FFF2-40B4-BE49-F238E27FC236}">
                <a16:creationId xmlns:a16="http://schemas.microsoft.com/office/drawing/2014/main" id="{C7346461-7DA4-1433-4E89-C7DA8B113F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63588"/>
            <a:ext cx="5467350" cy="53657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EF54B53-3669-1B61-4197-2B5955DA4102}"/>
              </a:ext>
            </a:extLst>
          </p:cNvPr>
          <p:cNvSpPr txBox="1"/>
          <p:nvPr/>
        </p:nvSpPr>
        <p:spPr>
          <a:xfrm>
            <a:off x="7886699" y="2020163"/>
            <a:ext cx="4052381" cy="4524315"/>
          </a:xfrm>
          <a:prstGeom prst="rect">
            <a:avLst/>
          </a:prstGeom>
          <a:noFill/>
        </p:spPr>
        <p:txBody>
          <a:bodyPr wrap="square" rtlCol="0">
            <a:spAutoFit/>
          </a:bodyPr>
          <a:lstStyle/>
          <a:p>
            <a:pPr marL="457200" indent="-457200">
              <a:buFont typeface="Arial" panose="020B0604020202020204" pitchFamily="34" charset="0"/>
              <a:buChar char="•"/>
            </a:pPr>
            <a:r>
              <a:rPr lang="en-GB" sz="3200" dirty="0">
                <a:latin typeface="Hiragino Kaku Gothic StdN W8" panose="020B0800000000000000" pitchFamily="34" charset="-128"/>
                <a:ea typeface="Hiragino Kaku Gothic StdN W8" panose="020B0800000000000000" pitchFamily="34" charset="-128"/>
              </a:rPr>
              <a:t>Nigeria </a:t>
            </a:r>
          </a:p>
          <a:p>
            <a:pPr marL="457200" indent="-457200">
              <a:buFont typeface="Arial" panose="020B0604020202020204" pitchFamily="34" charset="0"/>
              <a:buChar char="•"/>
            </a:pPr>
            <a:endParaRPr lang="en-GB" sz="3200" dirty="0">
              <a:latin typeface="Hiragino Kaku Gothic StdN W8" panose="020B0800000000000000" pitchFamily="34" charset="-128"/>
              <a:ea typeface="Hiragino Kaku Gothic StdN W8" panose="020B0800000000000000" pitchFamily="34" charset="-128"/>
            </a:endParaRPr>
          </a:p>
          <a:p>
            <a:pPr marL="457200" indent="-457200">
              <a:buFont typeface="Arial" panose="020B0604020202020204" pitchFamily="34" charset="0"/>
              <a:buChar char="•"/>
            </a:pPr>
            <a:r>
              <a:rPr lang="en-GB" sz="3200" dirty="0">
                <a:latin typeface="Hiragino Kaku Gothic StdN W8" panose="020B0800000000000000" pitchFamily="34" charset="-128"/>
                <a:ea typeface="Hiragino Kaku Gothic StdN W8" panose="020B0800000000000000" pitchFamily="34" charset="-128"/>
              </a:rPr>
              <a:t>The giant of AFRICA</a:t>
            </a:r>
          </a:p>
          <a:p>
            <a:r>
              <a:rPr lang="en-GB" sz="3200" dirty="0">
                <a:latin typeface="Hiragino Kaku Gothic StdN W8" panose="020B0800000000000000" pitchFamily="34" charset="-128"/>
                <a:ea typeface="Hiragino Kaku Gothic StdN W8" panose="020B0800000000000000" pitchFamily="34" charset="-128"/>
              </a:rPr>
              <a:t>							      </a:t>
            </a:r>
          </a:p>
          <a:p>
            <a:pPr marL="457200" indent="-457200">
              <a:buFont typeface="Arial" panose="020B0604020202020204" pitchFamily="34" charset="0"/>
              <a:buChar char="•"/>
            </a:pPr>
            <a:r>
              <a:rPr lang="en-GB" sz="3200" dirty="0">
                <a:latin typeface="Hiragino Kaku Gothic StdN W8" panose="020B0800000000000000" pitchFamily="34" charset="-128"/>
                <a:ea typeface="Hiragino Kaku Gothic StdN W8" panose="020B0800000000000000" pitchFamily="34" charset="-128"/>
              </a:rPr>
              <a:t>The most populous black nation of the world  </a:t>
            </a:r>
          </a:p>
        </p:txBody>
      </p:sp>
      <p:sp>
        <p:nvSpPr>
          <p:cNvPr id="6" name="TextBox 5">
            <a:extLst>
              <a:ext uri="{FF2B5EF4-FFF2-40B4-BE49-F238E27FC236}">
                <a16:creationId xmlns:a16="http://schemas.microsoft.com/office/drawing/2014/main" id="{3A944BB1-4FCF-06EB-6D0D-2B71EA37B9EC}"/>
              </a:ext>
            </a:extLst>
          </p:cNvPr>
          <p:cNvSpPr txBox="1"/>
          <p:nvPr/>
        </p:nvSpPr>
        <p:spPr>
          <a:xfrm>
            <a:off x="4760119" y="3186088"/>
            <a:ext cx="3126580" cy="2308324"/>
          </a:xfrm>
          <a:prstGeom prst="rect">
            <a:avLst/>
          </a:prstGeom>
          <a:noFill/>
        </p:spPr>
        <p:txBody>
          <a:bodyPr wrap="square" rtlCol="0">
            <a:spAutoFit/>
          </a:bodyPr>
          <a:lstStyle/>
          <a:p>
            <a:r>
              <a:rPr lang="en-GB" sz="3600" dirty="0">
                <a:latin typeface="Chalkboard SE" panose="03050602040202020205" pitchFamily="66" charset="77"/>
              </a:rPr>
              <a:t>Institute of Chartered Accountants  	of …………..</a:t>
            </a:r>
          </a:p>
        </p:txBody>
      </p:sp>
    </p:spTree>
    <p:extLst>
      <p:ext uri="{BB962C8B-B14F-4D97-AF65-F5344CB8AC3E}">
        <p14:creationId xmlns:p14="http://schemas.microsoft.com/office/powerpoint/2010/main" val="87859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644A8-B11E-E8BC-74FA-3F22FCE2146A}"/>
              </a:ext>
            </a:extLst>
          </p:cNvPr>
          <p:cNvSpPr>
            <a:spLocks noGrp="1"/>
          </p:cNvSpPr>
          <p:nvPr>
            <p:ph type="title"/>
          </p:nvPr>
        </p:nvSpPr>
        <p:spPr/>
        <p:txBody>
          <a:bodyPr>
            <a:normAutofit/>
          </a:bodyPr>
          <a:lstStyle/>
          <a:p>
            <a:r>
              <a:rPr lang="en-GB" sz="4400" dirty="0">
                <a:solidFill>
                  <a:srgbClr val="FFFF00"/>
                </a:solidFill>
                <a:latin typeface="Bauhaus 93"/>
              </a:rPr>
              <a:t>State of NIGERIA</a:t>
            </a:r>
            <a:br>
              <a:rPr lang="en-GB" sz="4400" dirty="0">
                <a:solidFill>
                  <a:srgbClr val="FFFF00"/>
                </a:solidFill>
                <a:latin typeface="Bauhaus 93"/>
              </a:rPr>
            </a:br>
            <a:br>
              <a:rPr lang="en-GB" sz="4400" dirty="0">
                <a:solidFill>
                  <a:srgbClr val="FFFF00"/>
                </a:solidFill>
                <a:latin typeface="Bauhaus 93"/>
              </a:rPr>
            </a:br>
            <a:br>
              <a:rPr lang="en-GB" sz="4400" dirty="0">
                <a:solidFill>
                  <a:srgbClr val="FFFF00"/>
                </a:solidFill>
                <a:latin typeface="Bauhaus 93"/>
              </a:rPr>
            </a:br>
            <a:endParaRPr lang="en-GB" sz="4400" dirty="0">
              <a:solidFill>
                <a:srgbClr val="FFFF00"/>
              </a:solidFill>
              <a:latin typeface="Bauhaus 93"/>
            </a:endParaRPr>
          </a:p>
        </p:txBody>
      </p:sp>
      <p:graphicFrame>
        <p:nvGraphicFramePr>
          <p:cNvPr id="7" name="Content Placeholder 6">
            <a:extLst>
              <a:ext uri="{FF2B5EF4-FFF2-40B4-BE49-F238E27FC236}">
                <a16:creationId xmlns:a16="http://schemas.microsoft.com/office/drawing/2014/main" id="{FAA835E7-A6E1-4D03-38C5-EA0419007D42}"/>
              </a:ext>
            </a:extLst>
          </p:cNvPr>
          <p:cNvGraphicFramePr>
            <a:graphicFrameLocks noGrp="1"/>
          </p:cNvGraphicFramePr>
          <p:nvPr>
            <p:ph idx="1"/>
            <p:extLst>
              <p:ext uri="{D42A27DB-BD31-4B8C-83A1-F6EECF244321}">
                <p14:modId xmlns:p14="http://schemas.microsoft.com/office/powerpoint/2010/main" val="1735337250"/>
              </p:ext>
            </p:extLst>
          </p:nvPr>
        </p:nvGraphicFramePr>
        <p:xfrm>
          <a:off x="3811587" y="91171"/>
          <a:ext cx="7875588" cy="6409330"/>
        </p:xfrm>
        <a:graphic>
          <a:graphicData uri="http://schemas.openxmlformats.org/drawingml/2006/table">
            <a:tbl>
              <a:tblPr firstRow="1" bandRow="1">
                <a:tableStyleId>{5C22544A-7EE6-4342-B048-85BDC9FD1C3A}</a:tableStyleId>
              </a:tblPr>
              <a:tblGrid>
                <a:gridCol w="2732088">
                  <a:extLst>
                    <a:ext uri="{9D8B030D-6E8A-4147-A177-3AD203B41FA5}">
                      <a16:colId xmlns:a16="http://schemas.microsoft.com/office/drawing/2014/main" val="3297986655"/>
                    </a:ext>
                  </a:extLst>
                </a:gridCol>
                <a:gridCol w="2128838">
                  <a:extLst>
                    <a:ext uri="{9D8B030D-6E8A-4147-A177-3AD203B41FA5}">
                      <a16:colId xmlns:a16="http://schemas.microsoft.com/office/drawing/2014/main" val="2618519615"/>
                    </a:ext>
                  </a:extLst>
                </a:gridCol>
                <a:gridCol w="1700212">
                  <a:extLst>
                    <a:ext uri="{9D8B030D-6E8A-4147-A177-3AD203B41FA5}">
                      <a16:colId xmlns:a16="http://schemas.microsoft.com/office/drawing/2014/main" val="1723045140"/>
                    </a:ext>
                  </a:extLst>
                </a:gridCol>
                <a:gridCol w="1314450">
                  <a:extLst>
                    <a:ext uri="{9D8B030D-6E8A-4147-A177-3AD203B41FA5}">
                      <a16:colId xmlns:a16="http://schemas.microsoft.com/office/drawing/2014/main" val="3871192480"/>
                    </a:ext>
                  </a:extLst>
                </a:gridCol>
              </a:tblGrid>
              <a:tr h="347680">
                <a:tc>
                  <a:txBody>
                    <a:bodyPr/>
                    <a:lstStyle/>
                    <a:p>
                      <a:r>
                        <a:rPr lang="en-GB" dirty="0"/>
                        <a:t>INDICATORS</a:t>
                      </a:r>
                    </a:p>
                  </a:txBody>
                  <a:tcPr/>
                </a:tc>
                <a:tc>
                  <a:txBody>
                    <a:bodyPr/>
                    <a:lstStyle/>
                    <a:p>
                      <a:r>
                        <a:rPr lang="en-GB" dirty="0"/>
                        <a:t>PERIOD</a:t>
                      </a:r>
                    </a:p>
                  </a:txBody>
                  <a:tcPr/>
                </a:tc>
                <a:tc>
                  <a:txBody>
                    <a:bodyPr/>
                    <a:lstStyle/>
                    <a:p>
                      <a:r>
                        <a:rPr lang="en-GB" dirty="0"/>
                        <a:t>DIRECTION</a:t>
                      </a:r>
                    </a:p>
                  </a:txBody>
                  <a:tcPr/>
                </a:tc>
                <a:tc>
                  <a:txBody>
                    <a:bodyPr/>
                    <a:lstStyle/>
                    <a:p>
                      <a:r>
                        <a:rPr lang="en-GB" dirty="0"/>
                        <a:t>PERCENT</a:t>
                      </a:r>
                    </a:p>
                  </a:txBody>
                  <a:tcPr/>
                </a:tc>
                <a:extLst>
                  <a:ext uri="{0D108BD9-81ED-4DB2-BD59-A6C34878D82A}">
                    <a16:rowId xmlns:a16="http://schemas.microsoft.com/office/drawing/2014/main" val="4008300911"/>
                  </a:ext>
                </a:extLst>
              </a:tr>
              <a:tr h="434600">
                <a:tc>
                  <a:txBody>
                    <a:bodyPr/>
                    <a:lstStyle/>
                    <a:p>
                      <a:r>
                        <a:rPr lang="en-GB" sz="2400" dirty="0"/>
                        <a:t>Naira/1$</a:t>
                      </a:r>
                    </a:p>
                  </a:txBody>
                  <a:tcPr/>
                </a:tc>
                <a:tc>
                  <a:txBody>
                    <a:bodyPr/>
                    <a:lstStyle/>
                    <a:p>
                      <a:r>
                        <a:rPr lang="en-GB" dirty="0"/>
                        <a:t>1999 – 2023 (Oct)</a:t>
                      </a:r>
                    </a:p>
                  </a:txBody>
                  <a:tcPr/>
                </a:tc>
                <a:tc>
                  <a:txBody>
                    <a:bodyPr/>
                    <a:lstStyle/>
                    <a:p>
                      <a:r>
                        <a:rPr lang="en-GB" sz="2400" dirty="0"/>
                        <a:t>Increase</a:t>
                      </a:r>
                    </a:p>
                  </a:txBody>
                  <a:tcPr/>
                </a:tc>
                <a:tc>
                  <a:txBody>
                    <a:bodyPr/>
                    <a:lstStyle/>
                    <a:p>
                      <a:r>
                        <a:rPr lang="en-GB" sz="2400" dirty="0"/>
                        <a:t>1,344%</a:t>
                      </a:r>
                    </a:p>
                  </a:txBody>
                  <a:tcPr/>
                </a:tc>
                <a:extLst>
                  <a:ext uri="{0D108BD9-81ED-4DB2-BD59-A6C34878D82A}">
                    <a16:rowId xmlns:a16="http://schemas.microsoft.com/office/drawing/2014/main" val="192180774"/>
                  </a:ext>
                </a:extLst>
              </a:tr>
              <a:tr h="434600">
                <a:tc>
                  <a:txBody>
                    <a:bodyPr/>
                    <a:lstStyle/>
                    <a:p>
                      <a:r>
                        <a:rPr lang="en-GB" sz="2400" dirty="0"/>
                        <a:t>Inflation</a:t>
                      </a:r>
                    </a:p>
                  </a:txBody>
                  <a:tcPr/>
                </a:tc>
                <a:tc>
                  <a:txBody>
                    <a:bodyPr/>
                    <a:lstStyle/>
                    <a:p>
                      <a:r>
                        <a:rPr lang="en-GB" dirty="0"/>
                        <a:t>1999 – 2023 (Oct)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Increase</a:t>
                      </a:r>
                    </a:p>
                  </a:txBody>
                  <a:tcPr/>
                </a:tc>
                <a:tc>
                  <a:txBody>
                    <a:bodyPr/>
                    <a:lstStyle/>
                    <a:p>
                      <a:r>
                        <a:rPr lang="en-GB" sz="2400" dirty="0"/>
                        <a:t>303.6%</a:t>
                      </a:r>
                    </a:p>
                  </a:txBody>
                  <a:tcPr/>
                </a:tc>
                <a:extLst>
                  <a:ext uri="{0D108BD9-81ED-4DB2-BD59-A6C34878D82A}">
                    <a16:rowId xmlns:a16="http://schemas.microsoft.com/office/drawing/2014/main" val="516566451"/>
                  </a:ext>
                </a:extLst>
              </a:tr>
              <a:tr h="237770">
                <a:tc>
                  <a:txBody>
                    <a:bodyPr/>
                    <a:lstStyle/>
                    <a:p>
                      <a:r>
                        <a:rPr lang="en-GB" sz="2400" dirty="0"/>
                        <a:t>Population (Million)</a:t>
                      </a:r>
                    </a:p>
                  </a:txBody>
                  <a:tcPr/>
                </a:tc>
                <a:tc>
                  <a:txBody>
                    <a:bodyPr/>
                    <a:lstStyle/>
                    <a:p>
                      <a:r>
                        <a:rPr lang="en-GB" dirty="0"/>
                        <a:t>1999 – 2023 (Oct)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Increase</a:t>
                      </a:r>
                    </a:p>
                  </a:txBody>
                  <a:tcPr/>
                </a:tc>
                <a:tc>
                  <a:txBody>
                    <a:bodyPr/>
                    <a:lstStyle/>
                    <a:p>
                      <a:r>
                        <a:rPr lang="en-GB" sz="2400" dirty="0"/>
                        <a:t>87%</a:t>
                      </a:r>
                    </a:p>
                  </a:txBody>
                  <a:tcPr/>
                </a:tc>
                <a:extLst>
                  <a:ext uri="{0D108BD9-81ED-4DB2-BD59-A6C34878D82A}">
                    <a16:rowId xmlns:a16="http://schemas.microsoft.com/office/drawing/2014/main" val="2309337024"/>
                  </a:ext>
                </a:extLst>
              </a:tr>
              <a:tr h="434600">
                <a:tc>
                  <a:txBody>
                    <a:bodyPr/>
                    <a:lstStyle/>
                    <a:p>
                      <a:r>
                        <a:rPr lang="en-GB" sz="2400" dirty="0"/>
                        <a:t>Migrant</a:t>
                      </a:r>
                    </a:p>
                  </a:txBody>
                  <a:tcPr/>
                </a:tc>
                <a:tc>
                  <a:txBody>
                    <a:bodyPr/>
                    <a:lstStyle/>
                    <a:p>
                      <a:r>
                        <a:rPr lang="en-GB" dirty="0"/>
                        <a:t>1999 – 2023 (Oct)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Increase</a:t>
                      </a:r>
                    </a:p>
                  </a:txBody>
                  <a:tcPr/>
                </a:tc>
                <a:tc>
                  <a:txBody>
                    <a:bodyPr/>
                    <a:lstStyle/>
                    <a:p>
                      <a:r>
                        <a:rPr lang="en-GB" sz="2400" dirty="0"/>
                        <a:t>75%</a:t>
                      </a:r>
                    </a:p>
                  </a:txBody>
                  <a:tcPr/>
                </a:tc>
                <a:extLst>
                  <a:ext uri="{0D108BD9-81ED-4DB2-BD59-A6C34878D82A}">
                    <a16:rowId xmlns:a16="http://schemas.microsoft.com/office/drawing/2014/main" val="2663342804"/>
                  </a:ext>
                </a:extLst>
              </a:tr>
              <a:tr h="745795">
                <a:tc>
                  <a:txBody>
                    <a:bodyPr/>
                    <a:lstStyle/>
                    <a:p>
                      <a:r>
                        <a:rPr lang="en-GB" sz="2400" dirty="0"/>
                        <a:t>GDP ($ Billion)</a:t>
                      </a:r>
                    </a:p>
                  </a:txBody>
                  <a:tcPr/>
                </a:tc>
                <a:tc>
                  <a:txBody>
                    <a:bodyPr/>
                    <a:lstStyle/>
                    <a:p>
                      <a:r>
                        <a:rPr lang="en-GB" dirty="0"/>
                        <a:t>1999 – 2023 (Oct)</a:t>
                      </a:r>
                    </a:p>
                  </a:txBody>
                  <a:tcPr/>
                </a:tc>
                <a:tc>
                  <a:txBody>
                    <a:bodyPr/>
                    <a:lstStyle/>
                    <a:p>
                      <a:r>
                        <a:rPr lang="en-GB" sz="2400" dirty="0"/>
                        <a:t>Increase</a:t>
                      </a:r>
                    </a:p>
                  </a:txBody>
                  <a:tcPr/>
                </a:tc>
                <a:tc>
                  <a:txBody>
                    <a:bodyPr/>
                    <a:lstStyle/>
                    <a:p>
                      <a:r>
                        <a:rPr lang="en-GB" sz="2400" dirty="0"/>
                        <a:t>704%</a:t>
                      </a:r>
                    </a:p>
                  </a:txBody>
                  <a:tcPr/>
                </a:tc>
                <a:extLst>
                  <a:ext uri="{0D108BD9-81ED-4DB2-BD59-A6C34878D82A}">
                    <a16:rowId xmlns:a16="http://schemas.microsoft.com/office/drawing/2014/main" val="1185716483"/>
                  </a:ext>
                </a:extLst>
              </a:tr>
              <a:tr h="782280">
                <a:tc>
                  <a:txBody>
                    <a:bodyPr/>
                    <a:lstStyle/>
                    <a:p>
                      <a:r>
                        <a:rPr lang="en-GB" sz="2400" dirty="0"/>
                        <a:t>GDP (Per Capita in $)</a:t>
                      </a:r>
                    </a:p>
                  </a:txBody>
                  <a:tcPr/>
                </a:tc>
                <a:tc>
                  <a:txBody>
                    <a:bodyPr/>
                    <a:lstStyle/>
                    <a:p>
                      <a:r>
                        <a:rPr lang="en-GB" dirty="0"/>
                        <a:t>1999 – 2023 (Oct)</a:t>
                      </a:r>
                    </a:p>
                  </a:txBody>
                  <a:tcPr/>
                </a:tc>
                <a:tc>
                  <a:txBody>
                    <a:bodyPr/>
                    <a:lstStyle/>
                    <a:p>
                      <a:r>
                        <a:rPr lang="en-GB" sz="2400" dirty="0"/>
                        <a:t>Increase</a:t>
                      </a:r>
                    </a:p>
                  </a:txBody>
                  <a:tcPr/>
                </a:tc>
                <a:tc>
                  <a:txBody>
                    <a:bodyPr/>
                    <a:lstStyle/>
                    <a:p>
                      <a:r>
                        <a:rPr lang="en-GB" sz="2400" dirty="0"/>
                        <a:t>71%</a:t>
                      </a:r>
                    </a:p>
                  </a:txBody>
                  <a:tcPr/>
                </a:tc>
                <a:extLst>
                  <a:ext uri="{0D108BD9-81ED-4DB2-BD59-A6C34878D82A}">
                    <a16:rowId xmlns:a16="http://schemas.microsoft.com/office/drawing/2014/main" val="211531833"/>
                  </a:ext>
                </a:extLst>
              </a:tr>
              <a:tr h="1077260">
                <a:tc>
                  <a:txBody>
                    <a:bodyPr/>
                    <a:lstStyle/>
                    <a:p>
                      <a:r>
                        <a:rPr lang="en-GB" sz="2400" dirty="0"/>
                        <a:t>Minimum Wage (Naira)</a:t>
                      </a:r>
                    </a:p>
                  </a:txBody>
                  <a:tcPr/>
                </a:tc>
                <a:tc>
                  <a:txBody>
                    <a:bodyPr/>
                    <a:lstStyle/>
                    <a:p>
                      <a:r>
                        <a:rPr lang="en-GB" dirty="0"/>
                        <a:t>1999 – 2023 (Oct)</a:t>
                      </a:r>
                    </a:p>
                  </a:txBody>
                  <a:tcPr/>
                </a:tc>
                <a:tc>
                  <a:txBody>
                    <a:bodyPr/>
                    <a:lstStyle/>
                    <a:p>
                      <a:r>
                        <a:rPr lang="en-GB" sz="2400" dirty="0"/>
                        <a:t>Increase</a:t>
                      </a:r>
                    </a:p>
                  </a:txBody>
                  <a:tcPr/>
                </a:tc>
                <a:tc>
                  <a:txBody>
                    <a:bodyPr/>
                    <a:lstStyle/>
                    <a:p>
                      <a:r>
                        <a:rPr lang="en-GB" sz="2400" dirty="0"/>
                        <a:t>300%</a:t>
                      </a:r>
                    </a:p>
                  </a:txBody>
                  <a:tcPr/>
                </a:tc>
                <a:extLst>
                  <a:ext uri="{0D108BD9-81ED-4DB2-BD59-A6C34878D82A}">
                    <a16:rowId xmlns:a16="http://schemas.microsoft.com/office/drawing/2014/main" val="3157794805"/>
                  </a:ext>
                </a:extLst>
              </a:tr>
              <a:tr h="7457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t>Minimum Wage ($)</a:t>
                      </a:r>
                    </a:p>
                  </a:txBody>
                  <a:tcPr/>
                </a:tc>
                <a:tc>
                  <a:txBody>
                    <a:bodyPr/>
                    <a:lstStyle/>
                    <a:p>
                      <a:r>
                        <a:rPr lang="en-GB" dirty="0"/>
                        <a:t>1999 – 2023 (Oct)</a:t>
                      </a:r>
                    </a:p>
                  </a:txBody>
                  <a:tcPr/>
                </a:tc>
                <a:tc>
                  <a:txBody>
                    <a:bodyPr/>
                    <a:lstStyle/>
                    <a:p>
                      <a:r>
                        <a:rPr lang="en-GB" sz="2400" dirty="0"/>
                        <a:t>Reduction</a:t>
                      </a:r>
                    </a:p>
                  </a:txBody>
                  <a:tcPr/>
                </a:tc>
                <a:tc>
                  <a:txBody>
                    <a:bodyPr/>
                    <a:lstStyle/>
                    <a:p>
                      <a:r>
                        <a:rPr lang="en-GB" sz="2400" dirty="0"/>
                        <a:t>67%</a:t>
                      </a:r>
                    </a:p>
                  </a:txBody>
                  <a:tcPr/>
                </a:tc>
                <a:extLst>
                  <a:ext uri="{0D108BD9-81ED-4DB2-BD59-A6C34878D82A}">
                    <a16:rowId xmlns:a16="http://schemas.microsoft.com/office/drawing/2014/main" val="990216408"/>
                  </a:ext>
                </a:extLst>
              </a:tr>
              <a:tr h="782280">
                <a:tc>
                  <a:txBody>
                    <a:bodyPr/>
                    <a:lstStyle/>
                    <a:p>
                      <a:r>
                        <a:rPr lang="en-GB" sz="2400" dirty="0"/>
                        <a:t>Unemployment Rate</a:t>
                      </a:r>
                    </a:p>
                  </a:txBody>
                  <a:tcPr/>
                </a:tc>
                <a:tc>
                  <a:txBody>
                    <a:bodyPr/>
                    <a:lstStyle/>
                    <a:p>
                      <a:r>
                        <a:rPr lang="en-GB" dirty="0"/>
                        <a:t>2015 –2023 (May)</a:t>
                      </a:r>
                    </a:p>
                  </a:txBody>
                  <a:tcPr/>
                </a:tc>
                <a:tc>
                  <a:txBody>
                    <a:bodyPr/>
                    <a:lstStyle/>
                    <a:p>
                      <a:r>
                        <a:rPr lang="en-GB" sz="2400" dirty="0"/>
                        <a:t>Increase</a:t>
                      </a:r>
                    </a:p>
                  </a:txBody>
                  <a:tcPr/>
                </a:tc>
                <a:tc>
                  <a:txBody>
                    <a:bodyPr/>
                    <a:lstStyle/>
                    <a:p>
                      <a:r>
                        <a:rPr lang="en-GB" sz="2400" dirty="0"/>
                        <a:t>149%</a:t>
                      </a:r>
                    </a:p>
                  </a:txBody>
                  <a:tcPr/>
                </a:tc>
                <a:extLst>
                  <a:ext uri="{0D108BD9-81ED-4DB2-BD59-A6C34878D82A}">
                    <a16:rowId xmlns:a16="http://schemas.microsoft.com/office/drawing/2014/main" val="3047040869"/>
                  </a:ext>
                </a:extLst>
              </a:tr>
            </a:tbl>
          </a:graphicData>
        </a:graphic>
      </p:graphicFrame>
      <p:pic>
        <p:nvPicPr>
          <p:cNvPr id="3074" name="Picture 2" descr="Nigeria Map&quot; Images – Browse 404 Stock Photos, Vectors, and Video | Adobe  Stock">
            <a:extLst>
              <a:ext uri="{FF2B5EF4-FFF2-40B4-BE49-F238E27FC236}">
                <a16:creationId xmlns:a16="http://schemas.microsoft.com/office/drawing/2014/main" id="{6BF7721E-298E-3D4E-D6F3-AFB1E77EEE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43388"/>
            <a:ext cx="3457575" cy="261461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D60C7006-6303-C982-9A26-9ED9C02AC07C}"/>
              </a:ext>
            </a:extLst>
          </p:cNvPr>
          <p:cNvSpPr txBox="1"/>
          <p:nvPr/>
        </p:nvSpPr>
        <p:spPr>
          <a:xfrm>
            <a:off x="3886204" y="6529385"/>
            <a:ext cx="8086725" cy="338554"/>
          </a:xfrm>
          <a:prstGeom prst="rect">
            <a:avLst/>
          </a:prstGeom>
          <a:noFill/>
        </p:spPr>
        <p:txBody>
          <a:bodyPr wrap="square" rtlCol="0">
            <a:spAutoFit/>
          </a:bodyPr>
          <a:lstStyle/>
          <a:p>
            <a:r>
              <a:rPr lang="en-GB" sz="1600" dirty="0"/>
              <a:t>Source: Authors Computation (2023) from CBN, NBS, </a:t>
            </a:r>
            <a:r>
              <a:rPr lang="en-GB" sz="1600" dirty="0" err="1"/>
              <a:t>Worldometer</a:t>
            </a:r>
            <a:r>
              <a:rPr lang="en-GB" sz="1600" dirty="0"/>
              <a:t> Database, Adebisi (2023)</a:t>
            </a:r>
          </a:p>
        </p:txBody>
      </p:sp>
      <p:pic>
        <p:nvPicPr>
          <p:cNvPr id="4" name="Content Placeholder 4">
            <a:extLst>
              <a:ext uri="{FF2B5EF4-FFF2-40B4-BE49-F238E27FC236}">
                <a16:creationId xmlns:a16="http://schemas.microsoft.com/office/drawing/2014/main" id="{4F199095-27A8-A3B9-641B-54778EBFF1C1}"/>
              </a:ext>
            </a:extLst>
          </p:cNvPr>
          <p:cNvPicPr>
            <a:picLocks noChangeAspect="1"/>
          </p:cNvPicPr>
          <p:nvPr/>
        </p:nvPicPr>
        <p:blipFill>
          <a:blip r:embed="rId3"/>
          <a:stretch>
            <a:fillRect/>
          </a:stretch>
        </p:blipFill>
        <p:spPr>
          <a:xfrm>
            <a:off x="0" y="0"/>
            <a:ext cx="3443288" cy="1132980"/>
          </a:xfrm>
          <a:prstGeom prst="rect">
            <a:avLst/>
          </a:prstGeom>
        </p:spPr>
      </p:pic>
    </p:spTree>
    <p:extLst>
      <p:ext uri="{BB962C8B-B14F-4D97-AF65-F5344CB8AC3E}">
        <p14:creationId xmlns:p14="http://schemas.microsoft.com/office/powerpoint/2010/main" val="1944473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644A8-B11E-E8BC-74FA-3F22FCE2146A}"/>
              </a:ext>
            </a:extLst>
          </p:cNvPr>
          <p:cNvSpPr>
            <a:spLocks noGrp="1"/>
          </p:cNvSpPr>
          <p:nvPr>
            <p:ph type="title"/>
          </p:nvPr>
        </p:nvSpPr>
        <p:spPr/>
        <p:txBody>
          <a:bodyPr>
            <a:normAutofit/>
          </a:bodyPr>
          <a:lstStyle/>
          <a:p>
            <a:r>
              <a:rPr lang="en-GB" sz="4400" dirty="0">
                <a:solidFill>
                  <a:srgbClr val="FFFF00"/>
                </a:solidFill>
                <a:latin typeface="Bauhaus 93"/>
              </a:rPr>
              <a:t>State of NIGERIA (Global Indices)</a:t>
            </a:r>
            <a:br>
              <a:rPr lang="en-GB" sz="4400" dirty="0">
                <a:solidFill>
                  <a:srgbClr val="FFFF00"/>
                </a:solidFill>
                <a:latin typeface="Bauhaus 93"/>
              </a:rPr>
            </a:br>
            <a:br>
              <a:rPr lang="en-GB" sz="4400" dirty="0">
                <a:solidFill>
                  <a:srgbClr val="FFFF00"/>
                </a:solidFill>
                <a:latin typeface="Bauhaus 93"/>
              </a:rPr>
            </a:br>
            <a:br>
              <a:rPr lang="en-GB" sz="4400" dirty="0">
                <a:solidFill>
                  <a:srgbClr val="FFFF00"/>
                </a:solidFill>
                <a:latin typeface="Bauhaus 93"/>
              </a:rPr>
            </a:br>
            <a:endParaRPr lang="en-GB" sz="4400" dirty="0">
              <a:solidFill>
                <a:srgbClr val="FFFF00"/>
              </a:solidFill>
              <a:latin typeface="Bauhaus 93"/>
            </a:endParaRPr>
          </a:p>
        </p:txBody>
      </p:sp>
      <p:pic>
        <p:nvPicPr>
          <p:cNvPr id="3074" name="Picture 2" descr="Nigeria Map&quot; Images – Browse 404 Stock Photos, Vectors, and Video | Adobe  Stock">
            <a:extLst>
              <a:ext uri="{FF2B5EF4-FFF2-40B4-BE49-F238E27FC236}">
                <a16:creationId xmlns:a16="http://schemas.microsoft.com/office/drawing/2014/main" id="{6BF7721E-298E-3D4E-D6F3-AFB1E77EEE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243388"/>
            <a:ext cx="3457575" cy="261461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Content Placeholder 4">
            <a:extLst>
              <a:ext uri="{FF2B5EF4-FFF2-40B4-BE49-F238E27FC236}">
                <a16:creationId xmlns:a16="http://schemas.microsoft.com/office/drawing/2014/main" id="{2B81D9CF-8666-238D-8A09-956D490E1F71}"/>
              </a:ext>
            </a:extLst>
          </p:cNvPr>
          <p:cNvGraphicFramePr>
            <a:graphicFrameLocks noGrp="1"/>
          </p:cNvGraphicFramePr>
          <p:nvPr>
            <p:ph idx="1"/>
            <p:extLst>
              <p:ext uri="{D42A27DB-BD31-4B8C-83A1-F6EECF244321}">
                <p14:modId xmlns:p14="http://schemas.microsoft.com/office/powerpoint/2010/main" val="81765473"/>
              </p:ext>
            </p:extLst>
          </p:nvPr>
        </p:nvGraphicFramePr>
        <p:xfrm>
          <a:off x="3567619" y="120650"/>
          <a:ext cx="7962394" cy="6065520"/>
        </p:xfrm>
        <a:graphic>
          <a:graphicData uri="http://schemas.openxmlformats.org/drawingml/2006/table">
            <a:tbl>
              <a:tblPr firstRow="1" bandRow="1">
                <a:tableStyleId>{5C22544A-7EE6-4342-B048-85BDC9FD1C3A}</a:tableStyleId>
              </a:tblPr>
              <a:tblGrid>
                <a:gridCol w="4679539">
                  <a:extLst>
                    <a:ext uri="{9D8B030D-6E8A-4147-A177-3AD203B41FA5}">
                      <a16:colId xmlns:a16="http://schemas.microsoft.com/office/drawing/2014/main" val="3965934216"/>
                    </a:ext>
                  </a:extLst>
                </a:gridCol>
                <a:gridCol w="208280">
                  <a:extLst>
                    <a:ext uri="{9D8B030D-6E8A-4147-A177-3AD203B41FA5}">
                      <a16:colId xmlns:a16="http://schemas.microsoft.com/office/drawing/2014/main" val="125994398"/>
                    </a:ext>
                  </a:extLst>
                </a:gridCol>
                <a:gridCol w="3074575">
                  <a:extLst>
                    <a:ext uri="{9D8B030D-6E8A-4147-A177-3AD203B41FA5}">
                      <a16:colId xmlns:a16="http://schemas.microsoft.com/office/drawing/2014/main" val="1587987413"/>
                    </a:ext>
                  </a:extLst>
                </a:gridCol>
              </a:tblGrid>
              <a:tr h="370840">
                <a:tc>
                  <a:txBody>
                    <a:bodyPr/>
                    <a:lstStyle/>
                    <a:p>
                      <a:r>
                        <a:rPr lang="en-GB" sz="2600" dirty="0"/>
                        <a:t>INDICATORS</a:t>
                      </a:r>
                    </a:p>
                  </a:txBody>
                  <a:tcPr/>
                </a:tc>
                <a:tc>
                  <a:txBody>
                    <a:bodyPr/>
                    <a:lstStyle/>
                    <a:p>
                      <a:endParaRPr lang="en-GB" sz="2600" dirty="0"/>
                    </a:p>
                  </a:txBody>
                  <a:tcPr/>
                </a:tc>
                <a:tc>
                  <a:txBody>
                    <a:bodyPr/>
                    <a:lstStyle/>
                    <a:p>
                      <a:r>
                        <a:rPr lang="en-GB" sz="2600" dirty="0"/>
                        <a:t>2023 (MAY)</a:t>
                      </a:r>
                    </a:p>
                  </a:txBody>
                  <a:tcPr/>
                </a:tc>
                <a:extLst>
                  <a:ext uri="{0D108BD9-81ED-4DB2-BD59-A6C34878D82A}">
                    <a16:rowId xmlns:a16="http://schemas.microsoft.com/office/drawing/2014/main" val="2486524709"/>
                  </a:ext>
                </a:extLst>
              </a:tr>
              <a:tr h="370840">
                <a:tc>
                  <a:txBody>
                    <a:bodyPr/>
                    <a:lstStyle/>
                    <a:p>
                      <a:r>
                        <a:rPr lang="en-GB" sz="2600" dirty="0"/>
                        <a:t>Global Innovative Index </a:t>
                      </a:r>
                    </a:p>
                  </a:txBody>
                  <a:tcPr/>
                </a:tc>
                <a:tc>
                  <a:txBody>
                    <a:bodyPr/>
                    <a:lstStyle/>
                    <a:p>
                      <a:endParaRPr lang="en-GB" sz="2600"/>
                    </a:p>
                  </a:txBody>
                  <a:tcPr/>
                </a:tc>
                <a:tc>
                  <a:txBody>
                    <a:bodyPr/>
                    <a:lstStyle/>
                    <a:p>
                      <a:r>
                        <a:rPr lang="en-GB" sz="2600" dirty="0"/>
                        <a:t>114</a:t>
                      </a:r>
                      <a:r>
                        <a:rPr lang="en-GB" sz="2600" baseline="30000" dirty="0"/>
                        <a:t>th</a:t>
                      </a:r>
                      <a:r>
                        <a:rPr lang="en-GB" sz="2600" dirty="0"/>
                        <a:t> of 132</a:t>
                      </a:r>
                    </a:p>
                  </a:txBody>
                  <a:tcPr/>
                </a:tc>
                <a:extLst>
                  <a:ext uri="{0D108BD9-81ED-4DB2-BD59-A6C34878D82A}">
                    <a16:rowId xmlns:a16="http://schemas.microsoft.com/office/drawing/2014/main" val="3222127224"/>
                  </a:ext>
                </a:extLst>
              </a:tr>
              <a:tr h="370840">
                <a:tc>
                  <a:txBody>
                    <a:bodyPr/>
                    <a:lstStyle/>
                    <a:p>
                      <a:r>
                        <a:rPr lang="en-GB" sz="2600" dirty="0"/>
                        <a:t>Global Talent Competitive Skills</a:t>
                      </a:r>
                    </a:p>
                  </a:txBody>
                  <a:tcPr/>
                </a:tc>
                <a:tc>
                  <a:txBody>
                    <a:bodyPr/>
                    <a:lstStyle/>
                    <a:p>
                      <a:endParaRPr lang="en-GB" sz="2600" dirty="0"/>
                    </a:p>
                  </a:txBody>
                  <a:tcPr/>
                </a:tc>
                <a:tc>
                  <a:txBody>
                    <a:bodyPr/>
                    <a:lstStyle/>
                    <a:p>
                      <a:r>
                        <a:rPr lang="en-GB" sz="2600" dirty="0"/>
                        <a:t>109</a:t>
                      </a:r>
                      <a:r>
                        <a:rPr lang="en-GB" sz="2600" baseline="30000" dirty="0"/>
                        <a:t>th</a:t>
                      </a:r>
                      <a:r>
                        <a:rPr lang="en-GB" sz="2600" dirty="0"/>
                        <a:t> of 133</a:t>
                      </a:r>
                    </a:p>
                  </a:txBody>
                  <a:tcPr/>
                </a:tc>
                <a:extLst>
                  <a:ext uri="{0D108BD9-81ED-4DB2-BD59-A6C34878D82A}">
                    <a16:rowId xmlns:a16="http://schemas.microsoft.com/office/drawing/2014/main" val="3298682835"/>
                  </a:ext>
                </a:extLst>
              </a:tr>
              <a:tr h="370840">
                <a:tc>
                  <a:txBody>
                    <a:bodyPr/>
                    <a:lstStyle/>
                    <a:p>
                      <a:r>
                        <a:rPr lang="en-GB" sz="2600" dirty="0"/>
                        <a:t>Global Index of Economic Freedom</a:t>
                      </a:r>
                    </a:p>
                  </a:txBody>
                  <a:tcPr/>
                </a:tc>
                <a:tc>
                  <a:txBody>
                    <a:bodyPr/>
                    <a:lstStyle/>
                    <a:p>
                      <a:endParaRPr lang="en-GB" sz="2600" dirty="0"/>
                    </a:p>
                  </a:txBody>
                  <a:tcPr/>
                </a:tc>
                <a:tc>
                  <a:txBody>
                    <a:bodyPr/>
                    <a:lstStyle/>
                    <a:p>
                      <a:r>
                        <a:rPr lang="en-GB" sz="2600" dirty="0"/>
                        <a:t>124</a:t>
                      </a:r>
                      <a:r>
                        <a:rPr lang="en-GB" sz="2600" baseline="30000" dirty="0"/>
                        <a:t>th</a:t>
                      </a:r>
                      <a:r>
                        <a:rPr lang="en-GB" sz="2600" dirty="0"/>
                        <a:t> of 176</a:t>
                      </a:r>
                    </a:p>
                  </a:txBody>
                  <a:tcPr/>
                </a:tc>
                <a:extLst>
                  <a:ext uri="{0D108BD9-81ED-4DB2-BD59-A6C34878D82A}">
                    <a16:rowId xmlns:a16="http://schemas.microsoft.com/office/drawing/2014/main" val="3018576193"/>
                  </a:ext>
                </a:extLst>
              </a:tr>
              <a:tr h="370840">
                <a:tc>
                  <a:txBody>
                    <a:bodyPr/>
                    <a:lstStyle/>
                    <a:p>
                      <a:r>
                        <a:rPr lang="en-GB" sz="2600" dirty="0"/>
                        <a:t>Corruption Perception Index (CPI)</a:t>
                      </a:r>
                    </a:p>
                  </a:txBody>
                  <a:tcPr/>
                </a:tc>
                <a:tc>
                  <a:txBody>
                    <a:bodyPr/>
                    <a:lstStyle/>
                    <a:p>
                      <a:endParaRPr lang="en-GB" sz="2600" dirty="0"/>
                    </a:p>
                  </a:txBody>
                  <a:tcPr/>
                </a:tc>
                <a:tc>
                  <a:txBody>
                    <a:bodyPr/>
                    <a:lstStyle/>
                    <a:p>
                      <a:r>
                        <a:rPr lang="en-GB" sz="2600" dirty="0"/>
                        <a:t>150</a:t>
                      </a:r>
                      <a:r>
                        <a:rPr lang="en-GB" sz="2600" baseline="30000" dirty="0"/>
                        <a:t>th</a:t>
                      </a:r>
                      <a:r>
                        <a:rPr lang="en-GB" sz="2600" dirty="0"/>
                        <a:t> of 180</a:t>
                      </a:r>
                    </a:p>
                  </a:txBody>
                  <a:tcPr/>
                </a:tc>
                <a:extLst>
                  <a:ext uri="{0D108BD9-81ED-4DB2-BD59-A6C34878D82A}">
                    <a16:rowId xmlns:a16="http://schemas.microsoft.com/office/drawing/2014/main" val="2808804061"/>
                  </a:ext>
                </a:extLst>
              </a:tr>
              <a:tr h="370840">
                <a:tc>
                  <a:txBody>
                    <a:bodyPr/>
                    <a:lstStyle/>
                    <a:p>
                      <a:r>
                        <a:rPr lang="en-GB" sz="2600" dirty="0"/>
                        <a:t>Global Digital Competitiveness Ranking</a:t>
                      </a:r>
                    </a:p>
                  </a:txBody>
                  <a:tcPr/>
                </a:tc>
                <a:tc>
                  <a:txBody>
                    <a:bodyPr/>
                    <a:lstStyle/>
                    <a:p>
                      <a:endParaRPr lang="en-GB" sz="2600" dirty="0"/>
                    </a:p>
                  </a:txBody>
                  <a:tcPr/>
                </a:tc>
                <a:tc>
                  <a:txBody>
                    <a:bodyPr/>
                    <a:lstStyle/>
                    <a:p>
                      <a:r>
                        <a:rPr lang="en-GB" sz="2600" dirty="0"/>
                        <a:t>Not Ranked (only SA)</a:t>
                      </a:r>
                    </a:p>
                  </a:txBody>
                  <a:tcPr/>
                </a:tc>
                <a:extLst>
                  <a:ext uri="{0D108BD9-81ED-4DB2-BD59-A6C34878D82A}">
                    <a16:rowId xmlns:a16="http://schemas.microsoft.com/office/drawing/2014/main" val="3661704522"/>
                  </a:ext>
                </a:extLst>
              </a:tr>
              <a:tr h="370840">
                <a:tc>
                  <a:txBody>
                    <a:bodyPr/>
                    <a:lstStyle/>
                    <a:p>
                      <a:r>
                        <a:rPr lang="en-GB" sz="2600" dirty="0"/>
                        <a:t>Quality of Life Index</a:t>
                      </a:r>
                    </a:p>
                  </a:txBody>
                  <a:tcPr/>
                </a:tc>
                <a:tc>
                  <a:txBody>
                    <a:bodyPr/>
                    <a:lstStyle/>
                    <a:p>
                      <a:endParaRPr lang="en-GB" sz="2600" dirty="0"/>
                    </a:p>
                  </a:txBody>
                  <a:tcPr/>
                </a:tc>
                <a:tc>
                  <a:txBody>
                    <a:bodyPr/>
                    <a:lstStyle/>
                    <a:p>
                      <a:r>
                        <a:rPr lang="en-GB" sz="2600" dirty="0"/>
                        <a:t>196</a:t>
                      </a:r>
                      <a:r>
                        <a:rPr lang="en-GB" sz="2600" baseline="30000" dirty="0"/>
                        <a:t>th</a:t>
                      </a:r>
                      <a:r>
                        <a:rPr lang="en-GB" sz="2600" dirty="0"/>
                        <a:t> of 197</a:t>
                      </a:r>
                    </a:p>
                  </a:txBody>
                  <a:tcPr/>
                </a:tc>
                <a:extLst>
                  <a:ext uri="{0D108BD9-81ED-4DB2-BD59-A6C34878D82A}">
                    <a16:rowId xmlns:a16="http://schemas.microsoft.com/office/drawing/2014/main" val="1381086397"/>
                  </a:ext>
                </a:extLst>
              </a:tr>
              <a:tr h="370840">
                <a:tc>
                  <a:txBody>
                    <a:bodyPr/>
                    <a:lstStyle/>
                    <a:p>
                      <a:r>
                        <a:rPr lang="en-GB" sz="2600" dirty="0"/>
                        <a:t>Prosperity Index</a:t>
                      </a:r>
                    </a:p>
                  </a:txBody>
                  <a:tcPr/>
                </a:tc>
                <a:tc>
                  <a:txBody>
                    <a:bodyPr/>
                    <a:lstStyle/>
                    <a:p>
                      <a:endParaRPr lang="en-GB" sz="2600" dirty="0"/>
                    </a:p>
                  </a:txBody>
                  <a:tcPr/>
                </a:tc>
                <a:tc>
                  <a:txBody>
                    <a:bodyPr/>
                    <a:lstStyle/>
                    <a:p>
                      <a:r>
                        <a:rPr lang="en-GB" sz="2600" dirty="0"/>
                        <a:t>143</a:t>
                      </a:r>
                      <a:r>
                        <a:rPr lang="en-GB" sz="2600" baseline="30000" dirty="0"/>
                        <a:t>rd</a:t>
                      </a:r>
                      <a:r>
                        <a:rPr lang="en-GB" sz="2600" dirty="0"/>
                        <a:t> of 166</a:t>
                      </a:r>
                    </a:p>
                  </a:txBody>
                  <a:tcPr/>
                </a:tc>
                <a:extLst>
                  <a:ext uri="{0D108BD9-81ED-4DB2-BD59-A6C34878D82A}">
                    <a16:rowId xmlns:a16="http://schemas.microsoft.com/office/drawing/2014/main" val="1765243151"/>
                  </a:ext>
                </a:extLst>
              </a:tr>
              <a:tr h="370840">
                <a:tc>
                  <a:txBody>
                    <a:bodyPr/>
                    <a:lstStyle/>
                    <a:p>
                      <a:r>
                        <a:rPr lang="en-GB" sz="2600" dirty="0"/>
                        <a:t>Ease of Doing Business Index</a:t>
                      </a:r>
                    </a:p>
                  </a:txBody>
                  <a:tcPr/>
                </a:tc>
                <a:tc>
                  <a:txBody>
                    <a:bodyPr/>
                    <a:lstStyle/>
                    <a:p>
                      <a:endParaRPr lang="en-GB" sz="2600" dirty="0"/>
                    </a:p>
                  </a:txBody>
                  <a:tcPr/>
                </a:tc>
                <a:tc>
                  <a:txBody>
                    <a:bodyPr/>
                    <a:lstStyle/>
                    <a:p>
                      <a:r>
                        <a:rPr lang="en-GB" sz="2600" dirty="0"/>
                        <a:t>131</a:t>
                      </a:r>
                      <a:r>
                        <a:rPr lang="en-GB" sz="2600" baseline="30000" dirty="0"/>
                        <a:t>st</a:t>
                      </a:r>
                      <a:r>
                        <a:rPr lang="en-GB" sz="2600" dirty="0"/>
                        <a:t> of 190</a:t>
                      </a:r>
                    </a:p>
                  </a:txBody>
                  <a:tcPr/>
                </a:tc>
                <a:extLst>
                  <a:ext uri="{0D108BD9-81ED-4DB2-BD59-A6C34878D82A}">
                    <a16:rowId xmlns:a16="http://schemas.microsoft.com/office/drawing/2014/main" val="3673100341"/>
                  </a:ext>
                </a:extLst>
              </a:tr>
              <a:tr h="370840">
                <a:tc>
                  <a:txBody>
                    <a:bodyPr/>
                    <a:lstStyle/>
                    <a:p>
                      <a:r>
                        <a:rPr lang="en-GB" sz="2600" dirty="0"/>
                        <a:t>Global Competitive Index</a:t>
                      </a:r>
                    </a:p>
                  </a:txBody>
                  <a:tcPr/>
                </a:tc>
                <a:tc>
                  <a:txBody>
                    <a:bodyPr/>
                    <a:lstStyle/>
                    <a:p>
                      <a:endParaRPr lang="en-GB" sz="2600" dirty="0"/>
                    </a:p>
                  </a:txBody>
                  <a:tcPr/>
                </a:tc>
                <a:tc>
                  <a:txBody>
                    <a:bodyPr/>
                    <a:lstStyle/>
                    <a:p>
                      <a:r>
                        <a:rPr lang="en-GB" sz="2600" dirty="0"/>
                        <a:t>116</a:t>
                      </a:r>
                      <a:r>
                        <a:rPr lang="en-GB" sz="2600" baseline="30000" dirty="0"/>
                        <a:t>th</a:t>
                      </a:r>
                      <a:r>
                        <a:rPr lang="en-GB" sz="2600" dirty="0"/>
                        <a:t> of 141 </a:t>
                      </a:r>
                    </a:p>
                  </a:txBody>
                  <a:tcPr/>
                </a:tc>
                <a:extLst>
                  <a:ext uri="{0D108BD9-81ED-4DB2-BD59-A6C34878D82A}">
                    <a16:rowId xmlns:a16="http://schemas.microsoft.com/office/drawing/2014/main" val="3762790135"/>
                  </a:ext>
                </a:extLst>
              </a:tr>
            </a:tbl>
          </a:graphicData>
        </a:graphic>
      </p:graphicFrame>
      <p:sp>
        <p:nvSpPr>
          <p:cNvPr id="6" name="TextBox 5">
            <a:extLst>
              <a:ext uri="{FF2B5EF4-FFF2-40B4-BE49-F238E27FC236}">
                <a16:creationId xmlns:a16="http://schemas.microsoft.com/office/drawing/2014/main" id="{914B2828-820D-4F1C-7EB8-DDFDA15843C5}"/>
              </a:ext>
            </a:extLst>
          </p:cNvPr>
          <p:cNvSpPr txBox="1"/>
          <p:nvPr/>
        </p:nvSpPr>
        <p:spPr>
          <a:xfrm>
            <a:off x="3400431" y="6357938"/>
            <a:ext cx="9201149" cy="369332"/>
          </a:xfrm>
          <a:prstGeom prst="rect">
            <a:avLst/>
          </a:prstGeom>
          <a:noFill/>
        </p:spPr>
        <p:txBody>
          <a:bodyPr wrap="square" rtlCol="0">
            <a:spAutoFit/>
          </a:bodyPr>
          <a:lstStyle/>
          <a:p>
            <a:r>
              <a:rPr lang="en-GB" dirty="0"/>
              <a:t>Sources: Author’s Computation (2023) from NBS, NUMBEO, ILO Database, Adebisi (2023)</a:t>
            </a:r>
          </a:p>
        </p:txBody>
      </p:sp>
      <p:pic>
        <p:nvPicPr>
          <p:cNvPr id="8" name="Content Placeholder 4">
            <a:extLst>
              <a:ext uri="{FF2B5EF4-FFF2-40B4-BE49-F238E27FC236}">
                <a16:creationId xmlns:a16="http://schemas.microsoft.com/office/drawing/2014/main" id="{9EE383C8-E654-0DF1-2C34-76A5D5823B73}"/>
              </a:ext>
            </a:extLst>
          </p:cNvPr>
          <p:cNvPicPr>
            <a:picLocks noChangeAspect="1"/>
          </p:cNvPicPr>
          <p:nvPr/>
        </p:nvPicPr>
        <p:blipFill>
          <a:blip r:embed="rId3"/>
          <a:stretch>
            <a:fillRect/>
          </a:stretch>
        </p:blipFill>
        <p:spPr>
          <a:xfrm>
            <a:off x="0" y="0"/>
            <a:ext cx="3443288" cy="1132980"/>
          </a:xfrm>
          <a:prstGeom prst="rect">
            <a:avLst/>
          </a:prstGeom>
        </p:spPr>
      </p:pic>
    </p:spTree>
    <p:extLst>
      <p:ext uri="{BB962C8B-B14F-4D97-AF65-F5344CB8AC3E}">
        <p14:creationId xmlns:p14="http://schemas.microsoft.com/office/powerpoint/2010/main" val="2178905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03FD5-7722-17CE-2E0C-956BA6A7155C}"/>
              </a:ext>
            </a:extLst>
          </p:cNvPr>
          <p:cNvSpPr>
            <a:spLocks noGrp="1"/>
          </p:cNvSpPr>
          <p:nvPr>
            <p:ph type="title"/>
          </p:nvPr>
        </p:nvSpPr>
        <p:spPr/>
        <p:txBody>
          <a:bodyPr/>
          <a:lstStyle/>
          <a:p>
            <a:r>
              <a:rPr lang="en-GB" dirty="0"/>
              <a:t>WAYOUT </a:t>
            </a:r>
          </a:p>
        </p:txBody>
      </p:sp>
      <p:sp>
        <p:nvSpPr>
          <p:cNvPr id="3" name="Content Placeholder 2">
            <a:extLst>
              <a:ext uri="{FF2B5EF4-FFF2-40B4-BE49-F238E27FC236}">
                <a16:creationId xmlns:a16="http://schemas.microsoft.com/office/drawing/2014/main" id="{2FA01D64-609F-D326-8FB0-D601E0D476A5}"/>
              </a:ext>
            </a:extLst>
          </p:cNvPr>
          <p:cNvSpPr>
            <a:spLocks noGrp="1"/>
          </p:cNvSpPr>
          <p:nvPr>
            <p:ph idx="1"/>
          </p:nvPr>
        </p:nvSpPr>
        <p:spPr>
          <a:xfrm>
            <a:off x="3616349" y="604380"/>
            <a:ext cx="8322732" cy="5120640"/>
          </a:xfrm>
        </p:spPr>
        <p:txBody>
          <a:bodyPr/>
          <a:lstStyle/>
          <a:p>
            <a:pPr marL="0" indent="0">
              <a:buNone/>
            </a:pPr>
            <a:r>
              <a:rPr lang="en-GB" sz="2800" dirty="0">
                <a:latin typeface="Arial Rounded MT Bold" panose="020F0704030504030204" pitchFamily="34" charset="77"/>
                <a:ea typeface="Hiragino Kaku Gothic StdN W8" panose="020B0800000000000000" pitchFamily="34" charset="-128"/>
              </a:rPr>
              <a:t>The only pathway to revolutionizing the Nigerian economy from its current deteriorated state, in the words of Adebisi (2023);</a:t>
            </a:r>
          </a:p>
          <a:p>
            <a:endParaRPr lang="en-GB" sz="2800" dirty="0">
              <a:latin typeface="Arial Rounded MT Bold" panose="020F0704030504030204" pitchFamily="34" charset="77"/>
              <a:ea typeface="Hiragino Kaku Gothic StdN W8" panose="020B0800000000000000" pitchFamily="34" charset="-128"/>
            </a:endParaRPr>
          </a:p>
          <a:p>
            <a:r>
              <a:rPr lang="en-GB" sz="3600" dirty="0"/>
              <a:t>The Sole Ladder = </a:t>
            </a:r>
            <a:r>
              <a:rPr lang="en-GB" sz="3600" dirty="0">
                <a:highlight>
                  <a:srgbClr val="00FFFF"/>
                </a:highlight>
                <a:latin typeface="Perpetua Titling MT" panose="02020502060505020804" pitchFamily="18" charset="77"/>
              </a:rPr>
              <a:t>Innovation</a:t>
            </a:r>
          </a:p>
          <a:p>
            <a:r>
              <a:rPr lang="en-GB" sz="3600" dirty="0"/>
              <a:t>The Sole Option = </a:t>
            </a:r>
            <a:r>
              <a:rPr lang="en-GB" sz="3600" dirty="0">
                <a:highlight>
                  <a:srgbClr val="FFFF00"/>
                </a:highlight>
                <a:latin typeface="Perpetua Titling MT" panose="02020502060505020804" pitchFamily="18" charset="77"/>
              </a:rPr>
              <a:t>Entrepreneurship</a:t>
            </a:r>
          </a:p>
          <a:p>
            <a:r>
              <a:rPr lang="en-GB" sz="3600" dirty="0"/>
              <a:t>The Sole Platform = </a:t>
            </a:r>
            <a:r>
              <a:rPr lang="en-GB" sz="3600" dirty="0">
                <a:highlight>
                  <a:srgbClr val="FF00FF"/>
                </a:highlight>
                <a:latin typeface="Perpetua Titling MT" panose="02020502060505020804" pitchFamily="18" charset="77"/>
              </a:rPr>
              <a:t>Nigerian Youth</a:t>
            </a:r>
          </a:p>
        </p:txBody>
      </p:sp>
      <p:pic>
        <p:nvPicPr>
          <p:cNvPr id="5122" name="Picture 2" descr="Check Mark With Solution Word Image With Hi-res Rendered Artwork That Could  Be Used For Any Graphic Design. Stock Photo, Picture and Royalty Free  Image. Image 46803309.">
            <a:extLst>
              <a:ext uri="{FF2B5EF4-FFF2-40B4-BE49-F238E27FC236}">
                <a16:creationId xmlns:a16="http://schemas.microsoft.com/office/drawing/2014/main" id="{2890B42A-9F62-F068-DBC8-689832EFE4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919" y="1132980"/>
            <a:ext cx="2947482" cy="4467720"/>
          </a:xfrm>
          <a:prstGeom prst="rect">
            <a:avLst/>
          </a:prstGeom>
          <a:noFill/>
          <a:extLst>
            <a:ext uri="{909E8E84-426E-40DD-AFC4-6F175D3DCCD1}">
              <a14:hiddenFill xmlns:a14="http://schemas.microsoft.com/office/drawing/2010/main">
                <a:solidFill>
                  <a:srgbClr val="FFFFFF"/>
                </a:solidFill>
              </a14:hiddenFill>
            </a:ext>
          </a:extLst>
        </p:spPr>
      </p:pic>
      <p:pic>
        <p:nvPicPr>
          <p:cNvPr id="4" name="Content Placeholder 4">
            <a:extLst>
              <a:ext uri="{FF2B5EF4-FFF2-40B4-BE49-F238E27FC236}">
                <a16:creationId xmlns:a16="http://schemas.microsoft.com/office/drawing/2014/main" id="{6E432252-B3FE-22E9-63CA-3E8F6AE711BB}"/>
              </a:ext>
            </a:extLst>
          </p:cNvPr>
          <p:cNvPicPr>
            <a:picLocks noChangeAspect="1"/>
          </p:cNvPicPr>
          <p:nvPr/>
        </p:nvPicPr>
        <p:blipFill>
          <a:blip r:embed="rId3"/>
          <a:stretch>
            <a:fillRect/>
          </a:stretch>
        </p:blipFill>
        <p:spPr>
          <a:xfrm>
            <a:off x="3457451" y="37890"/>
            <a:ext cx="2948111" cy="1132980"/>
          </a:xfrm>
          <a:prstGeom prst="rect">
            <a:avLst/>
          </a:prstGeom>
        </p:spPr>
      </p:pic>
      <p:pic>
        <p:nvPicPr>
          <p:cNvPr id="5" name="Content Placeholder 4">
            <a:extLst>
              <a:ext uri="{FF2B5EF4-FFF2-40B4-BE49-F238E27FC236}">
                <a16:creationId xmlns:a16="http://schemas.microsoft.com/office/drawing/2014/main" id="{C74C1F22-D074-907B-2908-234C8D38B901}"/>
              </a:ext>
            </a:extLst>
          </p:cNvPr>
          <p:cNvPicPr>
            <a:picLocks noChangeAspect="1"/>
          </p:cNvPicPr>
          <p:nvPr/>
        </p:nvPicPr>
        <p:blipFill>
          <a:blip r:embed="rId4"/>
          <a:stretch>
            <a:fillRect/>
          </a:stretch>
        </p:blipFill>
        <p:spPr>
          <a:xfrm>
            <a:off x="9149867" y="6029324"/>
            <a:ext cx="2948112" cy="727947"/>
          </a:xfrm>
          <a:prstGeom prst="rect">
            <a:avLst/>
          </a:prstGeom>
        </p:spPr>
      </p:pic>
    </p:spTree>
    <p:extLst>
      <p:ext uri="{BB962C8B-B14F-4D97-AF65-F5344CB8AC3E}">
        <p14:creationId xmlns:p14="http://schemas.microsoft.com/office/powerpoint/2010/main" val="2424739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D297C-C65B-662A-B65F-64DB018C4643}"/>
              </a:ext>
            </a:extLst>
          </p:cNvPr>
          <p:cNvSpPr>
            <a:spLocks noGrp="1"/>
          </p:cNvSpPr>
          <p:nvPr>
            <p:ph type="title"/>
          </p:nvPr>
        </p:nvSpPr>
        <p:spPr/>
        <p:txBody>
          <a:bodyPr/>
          <a:lstStyle/>
          <a:p>
            <a:r>
              <a:rPr lang="en-GB" dirty="0">
                <a:latin typeface="Hiragino Kaku Gothic StdN W8" panose="020B0800000000000000" pitchFamily="34" charset="-128"/>
                <a:ea typeface="Hiragino Kaku Gothic StdN W8" panose="020B0800000000000000" pitchFamily="34" charset="-128"/>
              </a:rPr>
              <a:t>TESTED AND TRUSTED </a:t>
            </a:r>
          </a:p>
        </p:txBody>
      </p:sp>
      <p:sp>
        <p:nvSpPr>
          <p:cNvPr id="3" name="Content Placeholder 2">
            <a:extLst>
              <a:ext uri="{FF2B5EF4-FFF2-40B4-BE49-F238E27FC236}">
                <a16:creationId xmlns:a16="http://schemas.microsoft.com/office/drawing/2014/main" id="{15395A9A-52C2-CFD5-1915-93AE9B0F45C3}"/>
              </a:ext>
            </a:extLst>
          </p:cNvPr>
          <p:cNvSpPr>
            <a:spLocks noGrp="1"/>
          </p:cNvSpPr>
          <p:nvPr>
            <p:ph idx="1"/>
          </p:nvPr>
        </p:nvSpPr>
        <p:spPr/>
        <p:txBody>
          <a:bodyPr>
            <a:normAutofit/>
          </a:bodyPr>
          <a:lstStyle/>
          <a:p>
            <a:r>
              <a:rPr lang="en-GB" sz="4000" dirty="0">
                <a:latin typeface="Bauhaus 93"/>
              </a:rPr>
              <a:t>South Korea </a:t>
            </a:r>
          </a:p>
          <a:p>
            <a:endParaRPr lang="en-GB" sz="4000" dirty="0">
              <a:latin typeface="Bauhaus 93"/>
            </a:endParaRPr>
          </a:p>
          <a:p>
            <a:r>
              <a:rPr lang="en-GB" sz="4000" dirty="0">
                <a:latin typeface="Bauhaus 93"/>
              </a:rPr>
              <a:t>Singapore</a:t>
            </a:r>
          </a:p>
          <a:p>
            <a:endParaRPr lang="en-GB" sz="4000" dirty="0">
              <a:latin typeface="Bauhaus 93"/>
            </a:endParaRPr>
          </a:p>
          <a:p>
            <a:endParaRPr lang="en-GB" sz="4000" dirty="0">
              <a:latin typeface="Bauhaus 93"/>
            </a:endParaRPr>
          </a:p>
        </p:txBody>
      </p:sp>
      <p:pic>
        <p:nvPicPr>
          <p:cNvPr id="4" name="Content Placeholder 4">
            <a:extLst>
              <a:ext uri="{FF2B5EF4-FFF2-40B4-BE49-F238E27FC236}">
                <a16:creationId xmlns:a16="http://schemas.microsoft.com/office/drawing/2014/main" id="{E57B0F1C-5F16-7C79-8138-8213CFA2B758}"/>
              </a:ext>
            </a:extLst>
          </p:cNvPr>
          <p:cNvPicPr>
            <a:picLocks noChangeAspect="1"/>
          </p:cNvPicPr>
          <p:nvPr/>
        </p:nvPicPr>
        <p:blipFill>
          <a:blip r:embed="rId2"/>
          <a:stretch>
            <a:fillRect/>
          </a:stretch>
        </p:blipFill>
        <p:spPr>
          <a:xfrm>
            <a:off x="9149867" y="6029324"/>
            <a:ext cx="2948112" cy="727947"/>
          </a:xfrm>
          <a:prstGeom prst="rect">
            <a:avLst/>
          </a:prstGeom>
        </p:spPr>
      </p:pic>
      <p:pic>
        <p:nvPicPr>
          <p:cNvPr id="5" name="Content Placeholder 4">
            <a:extLst>
              <a:ext uri="{FF2B5EF4-FFF2-40B4-BE49-F238E27FC236}">
                <a16:creationId xmlns:a16="http://schemas.microsoft.com/office/drawing/2014/main" id="{FC74C91F-CA51-57A8-061A-80274F253D11}"/>
              </a:ext>
            </a:extLst>
          </p:cNvPr>
          <p:cNvPicPr>
            <a:picLocks noChangeAspect="1"/>
          </p:cNvPicPr>
          <p:nvPr/>
        </p:nvPicPr>
        <p:blipFill>
          <a:blip r:embed="rId3"/>
          <a:stretch>
            <a:fillRect/>
          </a:stretch>
        </p:blipFill>
        <p:spPr>
          <a:xfrm>
            <a:off x="0" y="137903"/>
            <a:ext cx="3443288" cy="1132980"/>
          </a:xfrm>
          <a:prstGeom prst="rect">
            <a:avLst/>
          </a:prstGeom>
        </p:spPr>
      </p:pic>
    </p:spTree>
    <p:extLst>
      <p:ext uri="{BB962C8B-B14F-4D97-AF65-F5344CB8AC3E}">
        <p14:creationId xmlns:p14="http://schemas.microsoft.com/office/powerpoint/2010/main" val="1996478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9FD09-8BB3-354F-E6B3-A9D8B101A46B}"/>
              </a:ext>
            </a:extLst>
          </p:cNvPr>
          <p:cNvSpPr>
            <a:spLocks noGrp="1"/>
          </p:cNvSpPr>
          <p:nvPr>
            <p:ph type="title"/>
          </p:nvPr>
        </p:nvSpPr>
        <p:spPr/>
        <p:txBody>
          <a:bodyPr>
            <a:normAutofit/>
          </a:bodyPr>
          <a:lstStyle/>
          <a:p>
            <a:r>
              <a:rPr lang="en-GB" sz="5400" b="1" dirty="0"/>
              <a:t>The case of Korea</a:t>
            </a:r>
          </a:p>
        </p:txBody>
      </p:sp>
      <p:sp>
        <p:nvSpPr>
          <p:cNvPr id="3" name="Content Placeholder 2">
            <a:extLst>
              <a:ext uri="{FF2B5EF4-FFF2-40B4-BE49-F238E27FC236}">
                <a16:creationId xmlns:a16="http://schemas.microsoft.com/office/drawing/2014/main" id="{059C2C52-99E9-3BB7-6586-BC35DE65F0A4}"/>
              </a:ext>
            </a:extLst>
          </p:cNvPr>
          <p:cNvSpPr>
            <a:spLocks noGrp="1"/>
          </p:cNvSpPr>
          <p:nvPr>
            <p:ph idx="1"/>
          </p:nvPr>
        </p:nvSpPr>
        <p:spPr/>
        <p:txBody>
          <a:bodyPr>
            <a:noAutofit/>
          </a:bodyPr>
          <a:lstStyle/>
          <a:p>
            <a:pPr marL="0" indent="0">
              <a:buNone/>
            </a:pPr>
            <a:r>
              <a:rPr lang="en-GB" sz="2300" b="1" u="sng" dirty="0"/>
              <a:t>Korean Government Policies for Industrialization</a:t>
            </a:r>
          </a:p>
          <a:p>
            <a:pPr algn="just"/>
            <a:r>
              <a:rPr lang="en-GB" sz="2300" dirty="0"/>
              <a:t>The government strongly supported exporting firms with various incentive measures, including </a:t>
            </a:r>
            <a:r>
              <a:rPr lang="en-GB" sz="2300" dirty="0" err="1"/>
              <a:t>favorable</a:t>
            </a:r>
            <a:r>
              <a:rPr lang="en-GB" sz="2300" dirty="0"/>
              <a:t> treatment in the allocation of credit and in the taxation system</a:t>
            </a:r>
          </a:p>
          <a:p>
            <a:pPr algn="just"/>
            <a:r>
              <a:rPr lang="en-GB" sz="2300" dirty="0"/>
              <a:t>Most of the export credit extended by domestic money banks (DMBs) were supported by the central bank</a:t>
            </a:r>
          </a:p>
          <a:p>
            <a:pPr algn="just"/>
            <a:r>
              <a:rPr lang="en-GB" sz="2300" dirty="0"/>
              <a:t>The interest rate on export loans was also heavily subsidized</a:t>
            </a:r>
          </a:p>
          <a:p>
            <a:pPr algn="just"/>
            <a:r>
              <a:rPr lang="en-GB" sz="2300" dirty="0"/>
              <a:t>The government also provided substantial tax incentives to exporting firms by reducing business and corporate taxes on export income by 50 percent and exempting tariffs on materials or intermediate goods imported as export content</a:t>
            </a:r>
          </a:p>
          <a:p>
            <a:pPr algn="just"/>
            <a:r>
              <a:rPr lang="en-GB" sz="2300" dirty="0"/>
              <a:t>exporters were exempted from tax investigations, which motivated business firms to restlessly participate in exporting.</a:t>
            </a:r>
          </a:p>
          <a:p>
            <a:endParaRPr lang="en-GB" sz="2300" dirty="0"/>
          </a:p>
        </p:txBody>
      </p:sp>
      <p:sp>
        <p:nvSpPr>
          <p:cNvPr id="4" name="TextBox 3">
            <a:extLst>
              <a:ext uri="{FF2B5EF4-FFF2-40B4-BE49-F238E27FC236}">
                <a16:creationId xmlns:a16="http://schemas.microsoft.com/office/drawing/2014/main" id="{9EC61F0F-E5BE-5AA4-52D8-6AE9C1282A96}"/>
              </a:ext>
            </a:extLst>
          </p:cNvPr>
          <p:cNvSpPr txBox="1"/>
          <p:nvPr/>
        </p:nvSpPr>
        <p:spPr>
          <a:xfrm>
            <a:off x="6995160" y="6382599"/>
            <a:ext cx="5029200" cy="338554"/>
          </a:xfrm>
          <a:prstGeom prst="rect">
            <a:avLst/>
          </a:prstGeom>
          <a:noFill/>
        </p:spPr>
        <p:txBody>
          <a:bodyPr wrap="square" rtlCol="0">
            <a:spAutoFit/>
          </a:bodyPr>
          <a:lstStyle/>
          <a:p>
            <a:r>
              <a:rPr lang="en-US" sz="1600" kern="0" dirty="0">
                <a:solidFill>
                  <a:srgbClr val="070000"/>
                </a:solidFill>
                <a:effectLst/>
                <a:latin typeface="Verdana" panose="020B0604030504040204" pitchFamily="34" charset="0"/>
                <a:ea typeface="Times New Roman" panose="02020603050405020304" pitchFamily="18" charset="0"/>
                <a:cs typeface="Times New Roman" panose="02020603050405020304" pitchFamily="18" charset="0"/>
              </a:rPr>
              <a:t>National Bureau of Economic Research (1995).</a:t>
            </a:r>
            <a:endParaRPr lang="en-GB" sz="1600" dirty="0"/>
          </a:p>
        </p:txBody>
      </p:sp>
      <p:pic>
        <p:nvPicPr>
          <p:cNvPr id="5" name="Content Placeholder 4">
            <a:extLst>
              <a:ext uri="{FF2B5EF4-FFF2-40B4-BE49-F238E27FC236}">
                <a16:creationId xmlns:a16="http://schemas.microsoft.com/office/drawing/2014/main" id="{59ACE3C1-5929-96AA-AA7A-551EC4C76EA1}"/>
              </a:ext>
            </a:extLst>
          </p:cNvPr>
          <p:cNvPicPr>
            <a:picLocks noChangeAspect="1"/>
          </p:cNvPicPr>
          <p:nvPr/>
        </p:nvPicPr>
        <p:blipFill>
          <a:blip r:embed="rId2"/>
          <a:stretch>
            <a:fillRect/>
          </a:stretch>
        </p:blipFill>
        <p:spPr>
          <a:xfrm>
            <a:off x="0" y="0"/>
            <a:ext cx="3443288" cy="1132980"/>
          </a:xfrm>
          <a:prstGeom prst="rect">
            <a:avLst/>
          </a:prstGeom>
        </p:spPr>
      </p:pic>
    </p:spTree>
    <p:extLst>
      <p:ext uri="{BB962C8B-B14F-4D97-AF65-F5344CB8AC3E}">
        <p14:creationId xmlns:p14="http://schemas.microsoft.com/office/powerpoint/2010/main" val="51678631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1682</TotalTime>
  <Words>813</Words>
  <Application>Microsoft Macintosh PowerPoint</Application>
  <PresentationFormat>Widescreen</PresentationFormat>
  <Paragraphs>119</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Hiragino Kaku Gothic StdN W8</vt:lpstr>
      <vt:lpstr>Arial</vt:lpstr>
      <vt:lpstr>Arial Rounded MT Bold</vt:lpstr>
      <vt:lpstr>Bauhaus 93</vt:lpstr>
      <vt:lpstr>Chalkboard SE</vt:lpstr>
      <vt:lpstr>Corbel</vt:lpstr>
      <vt:lpstr>Perpetua Titling MT</vt:lpstr>
      <vt:lpstr>Verdana</vt:lpstr>
      <vt:lpstr>Wingdings 2</vt:lpstr>
      <vt:lpstr>Frame</vt:lpstr>
      <vt:lpstr>CHARTING AN ENTREPRENEURSHIP PATH FOR YOUNG ACCOUNTANTS</vt:lpstr>
      <vt:lpstr>CONGRATULATIONS</vt:lpstr>
      <vt:lpstr>PowerPoint Presentation</vt:lpstr>
      <vt:lpstr>PowerPoint Presentation</vt:lpstr>
      <vt:lpstr>State of NIGERIA   </vt:lpstr>
      <vt:lpstr>State of NIGERIA (Global Indices)   </vt:lpstr>
      <vt:lpstr>WAYOUT </vt:lpstr>
      <vt:lpstr>TESTED AND TRUSTED </vt:lpstr>
      <vt:lpstr>The case of Korea</vt:lpstr>
      <vt:lpstr>The case of Korea</vt:lpstr>
      <vt:lpstr>The case of Korea</vt:lpstr>
      <vt:lpstr>    FACTS</vt:lpstr>
      <vt:lpstr>YOUNG ACCOUNTANTS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CHARTING AN ENTREPRENEURSHIP PATH FOR YOUNG ACCOUNTANTS</dc:title>
  <dc:creator>Ayodeji Ajibade</dc:creator>
  <cp:lastModifiedBy>Ayodeji Ajibade</cp:lastModifiedBy>
  <cp:revision>8</cp:revision>
  <dcterms:created xsi:type="dcterms:W3CDTF">2023-12-01T11:59:06Z</dcterms:created>
  <dcterms:modified xsi:type="dcterms:W3CDTF">2023-12-03T21:30:56Z</dcterms:modified>
</cp:coreProperties>
</file>