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62" r:id="rId4"/>
    <p:sldId id="270" r:id="rId5"/>
    <p:sldId id="269" r:id="rId6"/>
    <p:sldId id="261" r:id="rId7"/>
    <p:sldId id="263" r:id="rId8"/>
    <p:sldId id="264" r:id="rId9"/>
    <p:sldId id="266" r:id="rId10"/>
    <p:sldId id="265" r:id="rId11"/>
    <p:sldId id="273" r:id="rId12"/>
    <p:sldId id="274" r:id="rId13"/>
    <p:sldId id="267" r:id="rId14"/>
    <p:sldId id="268" r:id="rId15"/>
    <p:sldId id="271" r:id="rId16"/>
    <p:sldId id="27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622868E-341C-41C8-B84F-B8B3E94BD6F4}" v="29" dt="2023-09-20T13:52:04.38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7" d="100"/>
          <a:sy n="77" d="100"/>
        </p:scale>
        <p:origin x="268"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zeem, Moruf Adisa (IITA)" userId="1592bc72-a2ca-4718-ab46-97be138729f8" providerId="ADAL" clId="{D622868E-341C-41C8-B84F-B8B3E94BD6F4}"/>
    <pc:docChg chg="modSld">
      <pc:chgData name="Kazeem, Moruf Adisa (IITA)" userId="1592bc72-a2ca-4718-ab46-97be138729f8" providerId="ADAL" clId="{D622868E-341C-41C8-B84F-B8B3E94BD6F4}" dt="2023-09-20T13:52:23.171" v="18" actId="14100"/>
      <pc:docMkLst>
        <pc:docMk/>
      </pc:docMkLst>
      <pc:sldChg chg="modSp mod">
        <pc:chgData name="Kazeem, Moruf Adisa (IITA)" userId="1592bc72-a2ca-4718-ab46-97be138729f8" providerId="ADAL" clId="{D622868E-341C-41C8-B84F-B8B3E94BD6F4}" dt="2023-09-20T13:52:23.171" v="18" actId="14100"/>
        <pc:sldMkLst>
          <pc:docMk/>
          <pc:sldMk cId="3986917374" sldId="256"/>
        </pc:sldMkLst>
        <pc:spChg chg="mod">
          <ac:chgData name="Kazeem, Moruf Adisa (IITA)" userId="1592bc72-a2ca-4718-ab46-97be138729f8" providerId="ADAL" clId="{D622868E-341C-41C8-B84F-B8B3E94BD6F4}" dt="2023-09-20T13:52:23.171" v="18" actId="14100"/>
          <ac:spMkLst>
            <pc:docMk/>
            <pc:sldMk cId="3986917374" sldId="256"/>
            <ac:spMk id="2" creationId="{1E88717F-EE5C-AA2F-8255-753DA5CC3DBB}"/>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21818-E75A-458F-AC5B-0E9A2C76B835}"/>
              </a:ext>
            </a:extLst>
          </p:cNvPr>
          <p:cNvSpPr>
            <a:spLocks noGrp="1"/>
          </p:cNvSpPr>
          <p:nvPr>
            <p:ph type="ctrTitle"/>
          </p:nvPr>
        </p:nvSpPr>
        <p:spPr>
          <a:xfrm>
            <a:off x="448056" y="448056"/>
            <a:ext cx="11292840" cy="3401568"/>
          </a:xfrm>
        </p:spPr>
        <p:txBody>
          <a:bodyPr anchor="b">
            <a:normAutofit/>
          </a:bodyPr>
          <a:lstStyle>
            <a:lvl1pPr algn="l">
              <a:defRPr sz="6400">
                <a:solidFill>
                  <a:schemeClr val="tx2"/>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C6EE64DE-978B-4F95-BB3C-D027D8008748}"/>
              </a:ext>
            </a:extLst>
          </p:cNvPr>
          <p:cNvSpPr>
            <a:spLocks noGrp="1"/>
          </p:cNvSpPr>
          <p:nvPr>
            <p:ph type="subTitle" idx="1"/>
          </p:nvPr>
        </p:nvSpPr>
        <p:spPr>
          <a:xfrm>
            <a:off x="448056" y="4471416"/>
            <a:ext cx="11292840" cy="1481328"/>
          </a:xfrm>
        </p:spPr>
        <p:txBody>
          <a:bodyPr/>
          <a:lstStyle>
            <a:lvl1pPr marL="0" indent="0" algn="l">
              <a:lnSpc>
                <a:spcPct val="120000"/>
              </a:lnSpc>
              <a:buNone/>
              <a:defRPr sz="2400">
                <a:solidFill>
                  <a:schemeClr val="tx2">
                    <a:alpha val="5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cxnSp>
        <p:nvCxnSpPr>
          <p:cNvPr id="8" name="Straight Connector 7">
            <a:extLst>
              <a:ext uri="{FF2B5EF4-FFF2-40B4-BE49-F238E27FC236}">
                <a16:creationId xmlns:a16="http://schemas.microsoft.com/office/drawing/2014/main" id="{C66CC717-08C5-4F3E-B8AA-BA93C8755982}"/>
              </a:ext>
            </a:extLst>
          </p:cNvPr>
          <p:cNvCxnSpPr>
            <a:cxnSpLocks/>
          </p:cNvCxnSpPr>
          <p:nvPr/>
        </p:nvCxnSpPr>
        <p:spPr>
          <a:xfrm>
            <a:off x="449400" y="4122000"/>
            <a:ext cx="1129320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896B5700-AA45-4E20-8BE5-27620411303F}"/>
              </a:ext>
            </a:extLst>
          </p:cNvPr>
          <p:cNvSpPr>
            <a:spLocks noGrp="1"/>
          </p:cNvSpPr>
          <p:nvPr>
            <p:ph type="ftr" sz="quarter" idx="3"/>
          </p:nvPr>
        </p:nvSpPr>
        <p:spPr>
          <a:xfrm>
            <a:off x="4370832" y="6153912"/>
            <a:ext cx="5397056" cy="502920"/>
          </a:xfrm>
          <a:prstGeom prst="rect">
            <a:avLst/>
          </a:prstGeom>
        </p:spPr>
        <p:txBody>
          <a:bodyPr vert="horz" lIns="0" tIns="0" rIns="91440" bIns="0" rtlCol="0" anchor="ctr"/>
          <a:lstStyle>
            <a:lvl1pPr algn="l">
              <a:defRPr sz="900" cap="all" spc="200" baseline="0">
                <a:solidFill>
                  <a:schemeClr val="tx2">
                    <a:alpha val="55000"/>
                  </a:schemeClr>
                </a:solidFill>
              </a:defRPr>
            </a:lvl1pPr>
          </a:lstStyle>
          <a:p>
            <a:r>
              <a:rPr lang="en-US" spc="200" dirty="0"/>
              <a:t>Sample Footer Text</a:t>
            </a:r>
          </a:p>
        </p:txBody>
      </p:sp>
      <p:sp>
        <p:nvSpPr>
          <p:cNvPr id="10" name="Slide Number Placeholder 5">
            <a:extLst>
              <a:ext uri="{FF2B5EF4-FFF2-40B4-BE49-F238E27FC236}">
                <a16:creationId xmlns:a16="http://schemas.microsoft.com/office/drawing/2014/main" id="{7C5B7199-CC00-4D38-8B48-F8A539112985}"/>
              </a:ext>
            </a:extLst>
          </p:cNvPr>
          <p:cNvSpPr>
            <a:spLocks noGrp="1"/>
          </p:cNvSpPr>
          <p:nvPr>
            <p:ph type="sldNum" sz="quarter" idx="4"/>
          </p:nvPr>
        </p:nvSpPr>
        <p:spPr>
          <a:xfrm>
            <a:off x="10238232" y="6153912"/>
            <a:ext cx="1510856" cy="502920"/>
          </a:xfrm>
          <a:prstGeom prst="rect">
            <a:avLst/>
          </a:prstGeom>
        </p:spPr>
        <p:txBody>
          <a:bodyPr vert="horz" lIns="0" tIns="0" rIns="0" bIns="0" rtlCol="0" anchor="ctr"/>
          <a:lstStyle>
            <a:lvl1pPr algn="r">
              <a:defRPr sz="900">
                <a:solidFill>
                  <a:schemeClr val="tx2">
                    <a:alpha val="55000"/>
                  </a:schemeClr>
                </a:solidFill>
              </a:defRPr>
            </a:lvl1pPr>
          </a:lstStyle>
          <a:p>
            <a:fld id="{0D309695-DEC3-40DA-9DF5-330280C9D0E8}" type="slidenum">
              <a:rPr lang="en-US" smtClean="0"/>
              <a:pPr/>
              <a:t>‹#›</a:t>
            </a:fld>
            <a:endParaRPr lang="en-US" dirty="0"/>
          </a:p>
        </p:txBody>
      </p:sp>
      <p:sp>
        <p:nvSpPr>
          <p:cNvPr id="11" name="Date Placeholder 3">
            <a:extLst>
              <a:ext uri="{FF2B5EF4-FFF2-40B4-BE49-F238E27FC236}">
                <a16:creationId xmlns:a16="http://schemas.microsoft.com/office/drawing/2014/main" id="{16BC76EC-3453-4CE0-A71D-BD21940757B4}"/>
              </a:ext>
            </a:extLst>
          </p:cNvPr>
          <p:cNvSpPr>
            <a:spLocks noGrp="1"/>
          </p:cNvSpPr>
          <p:nvPr>
            <p:ph type="dt" sz="half" idx="2"/>
          </p:nvPr>
        </p:nvSpPr>
        <p:spPr>
          <a:xfrm>
            <a:off x="442912" y="6152968"/>
            <a:ext cx="3457576" cy="502920"/>
          </a:xfrm>
          <a:prstGeom prst="rect">
            <a:avLst/>
          </a:prstGeom>
        </p:spPr>
        <p:txBody>
          <a:bodyPr wrap="square" lIns="0" tIns="0" rIns="0" bIns="0" anchor="ctr" anchorCtr="0">
            <a:normAutofit/>
          </a:bodyPr>
          <a:lstStyle>
            <a:lvl1pPr>
              <a:defRPr sz="900" cap="all" spc="200" baseline="0">
                <a:solidFill>
                  <a:schemeClr val="tx1">
                    <a:alpha val="55000"/>
                  </a:schemeClr>
                </a:solidFill>
              </a:defRPr>
            </a:lvl1pPr>
          </a:lstStyle>
          <a:p>
            <a:fld id="{8256C2ED-54A4-480D-B5C8-65C0D62359B9}" type="datetime2">
              <a:rPr lang="en-US" smtClean="0"/>
              <a:pPr/>
              <a:t>Wednesday, September 20, 2023</a:t>
            </a:fld>
            <a:endParaRPr lang="en-US" dirty="0"/>
          </a:p>
        </p:txBody>
      </p:sp>
    </p:spTree>
    <p:extLst>
      <p:ext uri="{BB962C8B-B14F-4D97-AF65-F5344CB8AC3E}">
        <p14:creationId xmlns:p14="http://schemas.microsoft.com/office/powerpoint/2010/main" val="30561677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733FC-38A1-463C-BF3D-0D99784E027C}"/>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2AFD076A-A004-4560-A43B-028624E20D17}"/>
              </a:ext>
            </a:extLst>
          </p:cNvPr>
          <p:cNvSpPr>
            <a:spLocks noGrp="1"/>
          </p:cNvSpPr>
          <p:nvPr>
            <p:ph type="body" orient="vert" idx="1"/>
          </p:nvPr>
        </p:nvSpPr>
        <p:spPr>
          <a:xfrm>
            <a:off x="448056" y="1956816"/>
            <a:ext cx="11301984" cy="399592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FCFBA60-9309-4F2A-9FA9-305C4AFBECAF}"/>
              </a:ext>
            </a:extLst>
          </p:cNvPr>
          <p:cNvSpPr>
            <a:spLocks noGrp="1"/>
          </p:cNvSpPr>
          <p:nvPr>
            <p:ph type="dt" sz="half" idx="10"/>
          </p:nvPr>
        </p:nvSpPr>
        <p:spPr>
          <a:xfrm>
            <a:off x="438912" y="6153912"/>
            <a:ext cx="3456432" cy="502920"/>
          </a:xfrm>
          <a:prstGeom prst="rect">
            <a:avLst/>
          </a:prstGeom>
        </p:spPr>
        <p:txBody>
          <a:bodyPr/>
          <a:lstStyle/>
          <a:p>
            <a:fld id="{53CF612A-4CB0-4F57-9A87-F049CECB184D}" type="datetime2">
              <a:rPr lang="en-US" smtClean="0"/>
              <a:t>Wednesday, September 20, 2023</a:t>
            </a:fld>
            <a:endParaRPr lang="en-US"/>
          </a:p>
        </p:txBody>
      </p:sp>
      <p:sp>
        <p:nvSpPr>
          <p:cNvPr id="5" name="Footer Placeholder 4">
            <a:extLst>
              <a:ext uri="{FF2B5EF4-FFF2-40B4-BE49-F238E27FC236}">
                <a16:creationId xmlns:a16="http://schemas.microsoft.com/office/drawing/2014/main" id="{491BF451-928F-4E55-8A76-111D0E21121F}"/>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AB5EC161-BA80-4E93-AEB1-B61E38C098BB}"/>
              </a:ext>
            </a:extLst>
          </p:cNvPr>
          <p:cNvSpPr>
            <a:spLocks noGrp="1"/>
          </p:cNvSpPr>
          <p:nvPr>
            <p:ph type="sldNum" sz="quarter" idx="12"/>
          </p:nvPr>
        </p:nvSpPr>
        <p:spPr/>
        <p:txBody>
          <a:bodyPr/>
          <a:lstStyle/>
          <a:p>
            <a:fld id="{0D309695-DEC3-40DA-9DF5-330280C9D0E8}" type="slidenum">
              <a:rPr lang="en-US" smtClean="0"/>
              <a:t>‹#›</a:t>
            </a:fld>
            <a:endParaRPr lang="en-US"/>
          </a:p>
        </p:txBody>
      </p:sp>
    </p:spTree>
    <p:extLst>
      <p:ext uri="{BB962C8B-B14F-4D97-AF65-F5344CB8AC3E}">
        <p14:creationId xmlns:p14="http://schemas.microsoft.com/office/powerpoint/2010/main" val="24295632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EA44E3E-5EFE-4FCB-86A2-5E20CC6525EC}"/>
              </a:ext>
            </a:extLst>
          </p:cNvPr>
          <p:cNvSpPr>
            <a:spLocks noGrp="1"/>
          </p:cNvSpPr>
          <p:nvPr>
            <p:ph type="title" orient="vert"/>
          </p:nvPr>
        </p:nvSpPr>
        <p:spPr>
          <a:xfrm>
            <a:off x="10232136" y="448056"/>
            <a:ext cx="1581912" cy="550468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7495005E-2E0C-4200-BF29-1135A35EE9B9}"/>
              </a:ext>
            </a:extLst>
          </p:cNvPr>
          <p:cNvSpPr>
            <a:spLocks noGrp="1"/>
          </p:cNvSpPr>
          <p:nvPr>
            <p:ph type="body" orient="vert" idx="1"/>
          </p:nvPr>
        </p:nvSpPr>
        <p:spPr>
          <a:xfrm>
            <a:off x="438912" y="438912"/>
            <a:ext cx="9436608" cy="55046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12BBBED-3B21-4271-BC0F-BBA258B59D48}"/>
              </a:ext>
            </a:extLst>
          </p:cNvPr>
          <p:cNvSpPr>
            <a:spLocks noGrp="1"/>
          </p:cNvSpPr>
          <p:nvPr>
            <p:ph type="dt" sz="half" idx="10"/>
          </p:nvPr>
        </p:nvSpPr>
        <p:spPr>
          <a:xfrm>
            <a:off x="438912" y="6153912"/>
            <a:ext cx="3456432" cy="502920"/>
          </a:xfrm>
          <a:prstGeom prst="rect">
            <a:avLst/>
          </a:prstGeom>
        </p:spPr>
        <p:txBody>
          <a:bodyPr/>
          <a:lstStyle/>
          <a:p>
            <a:fld id="{8F397F40-C8F7-4897-A6B8-241042F913A9}" type="datetime2">
              <a:rPr lang="en-US" smtClean="0"/>
              <a:t>Wednesday, September 20, 2023</a:t>
            </a:fld>
            <a:endParaRPr lang="en-US"/>
          </a:p>
        </p:txBody>
      </p:sp>
      <p:sp>
        <p:nvSpPr>
          <p:cNvPr id="5" name="Footer Placeholder 4">
            <a:extLst>
              <a:ext uri="{FF2B5EF4-FFF2-40B4-BE49-F238E27FC236}">
                <a16:creationId xmlns:a16="http://schemas.microsoft.com/office/drawing/2014/main" id="{2D89CED5-56F3-4943-8143-918F7A860CD4}"/>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09C87180-7248-4741-8E3B-9AAFB414DD95}"/>
              </a:ext>
            </a:extLst>
          </p:cNvPr>
          <p:cNvSpPr>
            <a:spLocks noGrp="1"/>
          </p:cNvSpPr>
          <p:nvPr>
            <p:ph type="sldNum" sz="quarter" idx="12"/>
          </p:nvPr>
        </p:nvSpPr>
        <p:spPr/>
        <p:txBody>
          <a:bodyPr/>
          <a:lstStyle/>
          <a:p>
            <a:fld id="{0D309695-DEC3-40DA-9DF5-330280C9D0E8}" type="slidenum">
              <a:rPr lang="en-US" smtClean="0"/>
              <a:t>‹#›</a:t>
            </a:fld>
            <a:endParaRPr lang="en-US"/>
          </a:p>
        </p:txBody>
      </p:sp>
    </p:spTree>
    <p:extLst>
      <p:ext uri="{BB962C8B-B14F-4D97-AF65-F5344CB8AC3E}">
        <p14:creationId xmlns:p14="http://schemas.microsoft.com/office/powerpoint/2010/main" val="2533176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B7685-BDD9-488F-B082-33592E0F1364}"/>
              </a:ext>
            </a:extLst>
          </p:cNvPr>
          <p:cNvSpPr>
            <a:spLocks noGrp="1"/>
          </p:cNvSpPr>
          <p:nvPr>
            <p:ph type="title"/>
          </p:nvPr>
        </p:nvSpPr>
        <p:spPr/>
        <p:txBody>
          <a:bodyPr wrap="square"/>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E9CB5FF-7FB5-4B8A-BF1C-48765D40B4C0}"/>
              </a:ext>
            </a:extLst>
          </p:cNvPr>
          <p:cNvSpPr>
            <a:spLocks noGrp="1"/>
          </p:cNvSpPr>
          <p:nvPr>
            <p:ph idx="1"/>
          </p:nvPr>
        </p:nvSpPr>
        <p:spPr>
          <a:xfrm>
            <a:off x="448056" y="1735200"/>
            <a:ext cx="11293200" cy="3783013"/>
          </a:xfrm>
        </p:spPr>
        <p:txBody>
          <a:bodyPr wrap="square"/>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4">
            <a:extLst>
              <a:ext uri="{FF2B5EF4-FFF2-40B4-BE49-F238E27FC236}">
                <a16:creationId xmlns:a16="http://schemas.microsoft.com/office/drawing/2014/main" id="{BDA03860-F8F0-4186-B5D0-72C935B2C2A9}"/>
              </a:ext>
            </a:extLst>
          </p:cNvPr>
          <p:cNvSpPr>
            <a:spLocks noGrp="1"/>
          </p:cNvSpPr>
          <p:nvPr>
            <p:ph type="ftr" sz="quarter" idx="3"/>
          </p:nvPr>
        </p:nvSpPr>
        <p:spPr>
          <a:xfrm>
            <a:off x="4370832" y="6153912"/>
            <a:ext cx="5397056" cy="502920"/>
          </a:xfrm>
          <a:prstGeom prst="rect">
            <a:avLst/>
          </a:prstGeom>
        </p:spPr>
        <p:txBody>
          <a:bodyPr vert="horz" lIns="0" tIns="0" rIns="91440" bIns="0" rtlCol="0" anchor="ctr"/>
          <a:lstStyle>
            <a:lvl1pPr algn="l">
              <a:defRPr sz="900" cap="all" spc="200" baseline="0">
                <a:solidFill>
                  <a:schemeClr val="tx2">
                    <a:alpha val="55000"/>
                  </a:schemeClr>
                </a:solidFill>
              </a:defRPr>
            </a:lvl1pPr>
          </a:lstStyle>
          <a:p>
            <a:r>
              <a:rPr lang="en-US" spc="200" dirty="0"/>
              <a:t>Sample Footer Text</a:t>
            </a:r>
          </a:p>
        </p:txBody>
      </p:sp>
      <p:sp>
        <p:nvSpPr>
          <p:cNvPr id="8" name="Slide Number Placeholder 5">
            <a:extLst>
              <a:ext uri="{FF2B5EF4-FFF2-40B4-BE49-F238E27FC236}">
                <a16:creationId xmlns:a16="http://schemas.microsoft.com/office/drawing/2014/main" id="{60B9D802-9E36-42DA-B6CA-6C937CBE8A94}"/>
              </a:ext>
            </a:extLst>
          </p:cNvPr>
          <p:cNvSpPr>
            <a:spLocks noGrp="1"/>
          </p:cNvSpPr>
          <p:nvPr>
            <p:ph type="sldNum" sz="quarter" idx="4"/>
          </p:nvPr>
        </p:nvSpPr>
        <p:spPr>
          <a:xfrm>
            <a:off x="10238232" y="6153912"/>
            <a:ext cx="1510856" cy="502920"/>
          </a:xfrm>
          <a:prstGeom prst="rect">
            <a:avLst/>
          </a:prstGeom>
        </p:spPr>
        <p:txBody>
          <a:bodyPr vert="horz" lIns="0" tIns="0" rIns="0" bIns="0" rtlCol="0" anchor="ctr"/>
          <a:lstStyle>
            <a:lvl1pPr algn="r">
              <a:defRPr sz="900">
                <a:solidFill>
                  <a:schemeClr val="tx2">
                    <a:alpha val="55000"/>
                  </a:schemeClr>
                </a:solidFill>
              </a:defRPr>
            </a:lvl1pPr>
          </a:lstStyle>
          <a:p>
            <a:fld id="{0D309695-DEC3-40DA-9DF5-330280C9D0E8}" type="slidenum">
              <a:rPr lang="en-US" smtClean="0"/>
              <a:pPr/>
              <a:t>‹#›</a:t>
            </a:fld>
            <a:endParaRPr lang="en-US" dirty="0"/>
          </a:p>
        </p:txBody>
      </p:sp>
      <p:sp>
        <p:nvSpPr>
          <p:cNvPr id="9" name="Date Placeholder 3">
            <a:extLst>
              <a:ext uri="{FF2B5EF4-FFF2-40B4-BE49-F238E27FC236}">
                <a16:creationId xmlns:a16="http://schemas.microsoft.com/office/drawing/2014/main" id="{C227B5A7-BF66-4C50-9DAD-A24070310B83}"/>
              </a:ext>
            </a:extLst>
          </p:cNvPr>
          <p:cNvSpPr>
            <a:spLocks noGrp="1"/>
          </p:cNvSpPr>
          <p:nvPr>
            <p:ph type="dt" sz="half" idx="2"/>
          </p:nvPr>
        </p:nvSpPr>
        <p:spPr>
          <a:xfrm>
            <a:off x="442912" y="6152968"/>
            <a:ext cx="3457576" cy="502920"/>
          </a:xfrm>
          <a:prstGeom prst="rect">
            <a:avLst/>
          </a:prstGeom>
        </p:spPr>
        <p:txBody>
          <a:bodyPr wrap="square" lIns="0" tIns="0" rIns="0" bIns="0" anchor="ctr" anchorCtr="0">
            <a:normAutofit/>
          </a:bodyPr>
          <a:lstStyle>
            <a:lvl1pPr>
              <a:defRPr sz="900" cap="all" spc="200" baseline="0">
                <a:solidFill>
                  <a:schemeClr val="tx1">
                    <a:alpha val="55000"/>
                  </a:schemeClr>
                </a:solidFill>
              </a:defRPr>
            </a:lvl1pPr>
          </a:lstStyle>
          <a:p>
            <a:fld id="{8256C2ED-54A4-480D-B5C8-65C0D62359B9}" type="datetime2">
              <a:rPr lang="en-US" smtClean="0"/>
              <a:pPr/>
              <a:t>Wednesday, September 20, 2023</a:t>
            </a:fld>
            <a:endParaRPr lang="en-US" dirty="0"/>
          </a:p>
        </p:txBody>
      </p:sp>
    </p:spTree>
    <p:extLst>
      <p:ext uri="{BB962C8B-B14F-4D97-AF65-F5344CB8AC3E}">
        <p14:creationId xmlns:p14="http://schemas.microsoft.com/office/powerpoint/2010/main" val="2069248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E2B8D-DB20-44D1-84BC-F76685913380}"/>
              </a:ext>
            </a:extLst>
          </p:cNvPr>
          <p:cNvSpPr>
            <a:spLocks noGrp="1"/>
          </p:cNvSpPr>
          <p:nvPr>
            <p:ph type="title"/>
          </p:nvPr>
        </p:nvSpPr>
        <p:spPr>
          <a:xfrm>
            <a:off x="448056" y="448056"/>
            <a:ext cx="11311128" cy="3401568"/>
          </a:xfrm>
        </p:spPr>
        <p:txBody>
          <a:bodyPr anchor="b">
            <a:normAutofit/>
          </a:bodyPr>
          <a:lstStyle>
            <a:lvl1pPr>
              <a:defRPr sz="6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594C298-618E-4642-8F2B-8DD253ED5C06}"/>
              </a:ext>
            </a:extLst>
          </p:cNvPr>
          <p:cNvSpPr>
            <a:spLocks noGrp="1"/>
          </p:cNvSpPr>
          <p:nvPr>
            <p:ph type="body" idx="1"/>
          </p:nvPr>
        </p:nvSpPr>
        <p:spPr>
          <a:xfrm>
            <a:off x="448056" y="4471416"/>
            <a:ext cx="11292840" cy="1481328"/>
          </a:xfrm>
        </p:spPr>
        <p:txBody>
          <a:bodyPr/>
          <a:lstStyle>
            <a:lvl1pPr marL="0" indent="0">
              <a:lnSpc>
                <a:spcPct val="120000"/>
              </a:lnSpc>
              <a:buNone/>
              <a:defRPr sz="2400">
                <a:solidFill>
                  <a:schemeClr val="tx2">
                    <a:alpha val="5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2B3ECD5-2EEA-457B-9C93-36F8AF368EC7}"/>
              </a:ext>
            </a:extLst>
          </p:cNvPr>
          <p:cNvSpPr>
            <a:spLocks noGrp="1"/>
          </p:cNvSpPr>
          <p:nvPr>
            <p:ph type="dt" sz="half" idx="10"/>
          </p:nvPr>
        </p:nvSpPr>
        <p:spPr>
          <a:xfrm>
            <a:off x="438912" y="6153912"/>
            <a:ext cx="3456432" cy="502920"/>
          </a:xfrm>
          <a:prstGeom prst="rect">
            <a:avLst/>
          </a:prstGeom>
        </p:spPr>
        <p:txBody>
          <a:bodyPr/>
          <a:lstStyle/>
          <a:p>
            <a:fld id="{10EDCA73-0A86-4195-A787-75037827079D}" type="datetime2">
              <a:rPr lang="en-US" smtClean="0"/>
              <a:t>Wednesday, September 20, 2023</a:t>
            </a:fld>
            <a:endParaRPr lang="en-US"/>
          </a:p>
        </p:txBody>
      </p:sp>
      <p:sp>
        <p:nvSpPr>
          <p:cNvPr id="5" name="Footer Placeholder 4">
            <a:extLst>
              <a:ext uri="{FF2B5EF4-FFF2-40B4-BE49-F238E27FC236}">
                <a16:creationId xmlns:a16="http://schemas.microsoft.com/office/drawing/2014/main" id="{D79A15D4-F172-4025-9290-C8F5D419720E}"/>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3926CD73-9984-4E1D-BD74-37115C1F4C57}"/>
              </a:ext>
            </a:extLst>
          </p:cNvPr>
          <p:cNvSpPr>
            <a:spLocks noGrp="1"/>
          </p:cNvSpPr>
          <p:nvPr>
            <p:ph type="sldNum" sz="quarter" idx="12"/>
          </p:nvPr>
        </p:nvSpPr>
        <p:spPr/>
        <p:txBody>
          <a:bodyPr rIns="219456"/>
          <a:lstStyle/>
          <a:p>
            <a:fld id="{0D309695-DEC3-40DA-9DF5-330280C9D0E8}" type="slidenum">
              <a:rPr lang="en-US" smtClean="0"/>
              <a:t>‹#›</a:t>
            </a:fld>
            <a:endParaRPr lang="en-US"/>
          </a:p>
        </p:txBody>
      </p:sp>
      <p:cxnSp>
        <p:nvCxnSpPr>
          <p:cNvPr id="8" name="Straight Connector 7">
            <a:extLst>
              <a:ext uri="{FF2B5EF4-FFF2-40B4-BE49-F238E27FC236}">
                <a16:creationId xmlns:a16="http://schemas.microsoft.com/office/drawing/2014/main" id="{E99FAD47-5E44-4EE5-A422-A77593F8F3A3}"/>
              </a:ext>
            </a:extLst>
          </p:cNvPr>
          <p:cNvCxnSpPr>
            <a:cxnSpLocks/>
          </p:cNvCxnSpPr>
          <p:nvPr/>
        </p:nvCxnSpPr>
        <p:spPr>
          <a:xfrm>
            <a:off x="449400" y="4122000"/>
            <a:ext cx="1129320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4472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74E41-AB27-418C-AA9E-8F863DDE3629}"/>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8B9E10A-E18D-4122-A71B-0A22F695E076}"/>
              </a:ext>
            </a:extLst>
          </p:cNvPr>
          <p:cNvSpPr>
            <a:spLocks noGrp="1"/>
          </p:cNvSpPr>
          <p:nvPr>
            <p:ph sz="half" idx="1"/>
          </p:nvPr>
        </p:nvSpPr>
        <p:spPr>
          <a:xfrm>
            <a:off x="448056" y="1735200"/>
            <a:ext cx="5431536" cy="4214750"/>
          </a:xfrm>
        </p:spPr>
        <p:txBody>
          <a:bodyPr/>
          <a:lstStyle>
            <a:lvl1pPr marL="450000">
              <a:defRPr/>
            </a:lvl1pPr>
            <a:lvl2pPr marL="900000">
              <a:defRPr/>
            </a:lvl2pPr>
            <a:lvl3pPr marL="1350000">
              <a:defRPr/>
            </a:lvl3pPr>
            <a:lvl4pPr marL="1800000">
              <a:defRPr/>
            </a:lvl4pPr>
            <a:lvl5pPr marL="225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90CB980D-2720-431B-88C8-4D837023BBFF}"/>
              </a:ext>
            </a:extLst>
          </p:cNvPr>
          <p:cNvSpPr>
            <a:spLocks noGrp="1"/>
          </p:cNvSpPr>
          <p:nvPr>
            <p:ph sz="half" idx="2"/>
          </p:nvPr>
        </p:nvSpPr>
        <p:spPr>
          <a:xfrm>
            <a:off x="6309360" y="1735200"/>
            <a:ext cx="5431536" cy="4214750"/>
          </a:xfrm>
        </p:spPr>
        <p:txBody>
          <a:bodyPr/>
          <a:lstStyle>
            <a:lvl2pPr marL="900000">
              <a:defRPr/>
            </a:lvl2pPr>
            <a:lvl3pPr marL="1350000">
              <a:defRPr/>
            </a:lvl3pPr>
            <a:lvl4pPr marL="1800000">
              <a:defRPr/>
            </a:lvl4pPr>
            <a:lvl5pPr marL="243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DE8EB211-F6F7-4C53-B25F-F1EBF7A8BF4E}"/>
              </a:ext>
            </a:extLst>
          </p:cNvPr>
          <p:cNvSpPr>
            <a:spLocks noGrp="1"/>
          </p:cNvSpPr>
          <p:nvPr>
            <p:ph type="dt" sz="half" idx="10"/>
          </p:nvPr>
        </p:nvSpPr>
        <p:spPr>
          <a:xfrm>
            <a:off x="438912" y="6153912"/>
            <a:ext cx="3456432" cy="502920"/>
          </a:xfrm>
          <a:prstGeom prst="rect">
            <a:avLst/>
          </a:prstGeom>
        </p:spPr>
        <p:txBody>
          <a:bodyPr/>
          <a:lstStyle/>
          <a:p>
            <a:fld id="{83C75374-B296-498E-A935-80631EA9020D}" type="datetime2">
              <a:rPr lang="en-US" smtClean="0"/>
              <a:t>Wednesday, September 20, 2023</a:t>
            </a:fld>
            <a:endParaRPr lang="en-US"/>
          </a:p>
        </p:txBody>
      </p:sp>
      <p:sp>
        <p:nvSpPr>
          <p:cNvPr id="6" name="Footer Placeholder 5">
            <a:extLst>
              <a:ext uri="{FF2B5EF4-FFF2-40B4-BE49-F238E27FC236}">
                <a16:creationId xmlns:a16="http://schemas.microsoft.com/office/drawing/2014/main" id="{D0AA830D-482E-415E-B855-D561B94BDC20}"/>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2D7FB2AC-9F49-4D35-8C5E-ECECC6B13134}"/>
              </a:ext>
            </a:extLst>
          </p:cNvPr>
          <p:cNvSpPr>
            <a:spLocks noGrp="1"/>
          </p:cNvSpPr>
          <p:nvPr>
            <p:ph type="sldNum" sz="quarter" idx="12"/>
          </p:nvPr>
        </p:nvSpPr>
        <p:spPr/>
        <p:txBody>
          <a:bodyPr rIns="219456"/>
          <a:lstStyle/>
          <a:p>
            <a:fld id="{0D309695-DEC3-40DA-9DF5-330280C9D0E8}" type="slidenum">
              <a:rPr lang="en-US" smtClean="0"/>
              <a:t>‹#›</a:t>
            </a:fld>
            <a:endParaRPr lang="en-US"/>
          </a:p>
        </p:txBody>
      </p:sp>
    </p:spTree>
    <p:extLst>
      <p:ext uri="{BB962C8B-B14F-4D97-AF65-F5344CB8AC3E}">
        <p14:creationId xmlns:p14="http://schemas.microsoft.com/office/powerpoint/2010/main" val="25199046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25D59-DC0A-4295-8714-902B54B983AF}"/>
              </a:ext>
            </a:extLst>
          </p:cNvPr>
          <p:cNvSpPr>
            <a:spLocks noGrp="1"/>
          </p:cNvSpPr>
          <p:nvPr>
            <p:ph type="title"/>
          </p:nvPr>
        </p:nvSpPr>
        <p:spPr>
          <a:xfrm>
            <a:off x="448056" y="388800"/>
            <a:ext cx="11311128" cy="1141200"/>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67A33E2-E7AE-4E37-9DF1-69697E45D2A7}"/>
              </a:ext>
            </a:extLst>
          </p:cNvPr>
          <p:cNvSpPr>
            <a:spLocks noGrp="1"/>
          </p:cNvSpPr>
          <p:nvPr>
            <p:ph type="body" idx="1"/>
          </p:nvPr>
        </p:nvSpPr>
        <p:spPr>
          <a:xfrm>
            <a:off x="448056" y="1774952"/>
            <a:ext cx="5431536" cy="612648"/>
          </a:xfrm>
        </p:spPr>
        <p:txBody>
          <a:bodyPr anchor="t">
            <a:normAutofit/>
          </a:bodyPr>
          <a:lstStyle>
            <a:lvl1pPr marL="0" indent="0">
              <a:lnSpc>
                <a:spcPct val="100000"/>
              </a:lnSpc>
              <a:buNone/>
              <a:defRPr sz="2000" b="0" i="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A2E79D5-E651-4B82-AFAA-DE6E16AC3EB8}"/>
              </a:ext>
            </a:extLst>
          </p:cNvPr>
          <p:cNvSpPr>
            <a:spLocks noGrp="1"/>
          </p:cNvSpPr>
          <p:nvPr>
            <p:ph sz="half" idx="2"/>
          </p:nvPr>
        </p:nvSpPr>
        <p:spPr>
          <a:xfrm>
            <a:off x="448056" y="2752344"/>
            <a:ext cx="5431536" cy="3200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C1A91196-F771-42C3-A726-A4ECF561FFF3}"/>
              </a:ext>
            </a:extLst>
          </p:cNvPr>
          <p:cNvSpPr>
            <a:spLocks noGrp="1"/>
          </p:cNvSpPr>
          <p:nvPr>
            <p:ph type="body" sz="quarter" idx="3"/>
          </p:nvPr>
        </p:nvSpPr>
        <p:spPr>
          <a:xfrm>
            <a:off x="6309360" y="1774952"/>
            <a:ext cx="5431536" cy="612648"/>
          </a:xfrm>
        </p:spPr>
        <p:txBody>
          <a:bodyPr anchor="t">
            <a:normAutofit/>
          </a:bodyPr>
          <a:lstStyle>
            <a:lvl1pPr marL="0" indent="0">
              <a:lnSpc>
                <a:spcPct val="100000"/>
              </a:lnSpc>
              <a:buNone/>
              <a:defRPr sz="2000" b="0" i="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776BA18-D373-4B5F-B812-5D5E4C2378E7}"/>
              </a:ext>
            </a:extLst>
          </p:cNvPr>
          <p:cNvSpPr>
            <a:spLocks noGrp="1"/>
          </p:cNvSpPr>
          <p:nvPr>
            <p:ph sz="quarter" idx="4"/>
          </p:nvPr>
        </p:nvSpPr>
        <p:spPr>
          <a:xfrm>
            <a:off x="6309360" y="2752344"/>
            <a:ext cx="5431536" cy="3200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F395D0EB-9F99-4C95-ADA6-AC6B493CCA9D}"/>
              </a:ext>
            </a:extLst>
          </p:cNvPr>
          <p:cNvSpPr>
            <a:spLocks noGrp="1"/>
          </p:cNvSpPr>
          <p:nvPr>
            <p:ph type="dt" sz="half" idx="10"/>
          </p:nvPr>
        </p:nvSpPr>
        <p:spPr>
          <a:xfrm>
            <a:off x="438912" y="6153912"/>
            <a:ext cx="3456432" cy="502920"/>
          </a:xfrm>
          <a:prstGeom prst="rect">
            <a:avLst/>
          </a:prstGeom>
        </p:spPr>
        <p:txBody>
          <a:bodyPr/>
          <a:lstStyle/>
          <a:p>
            <a:fld id="{B098B728-214A-4ABC-8432-5B3A5A66A987}" type="datetime2">
              <a:rPr lang="en-US" smtClean="0"/>
              <a:t>Wednesday, September 20, 2023</a:t>
            </a:fld>
            <a:endParaRPr lang="en-US" dirty="0"/>
          </a:p>
        </p:txBody>
      </p:sp>
      <p:sp>
        <p:nvSpPr>
          <p:cNvPr id="8" name="Footer Placeholder 7">
            <a:extLst>
              <a:ext uri="{FF2B5EF4-FFF2-40B4-BE49-F238E27FC236}">
                <a16:creationId xmlns:a16="http://schemas.microsoft.com/office/drawing/2014/main" id="{27EB69A9-1E48-4683-8873-D888C39E6EEE}"/>
              </a:ext>
            </a:extLst>
          </p:cNvPr>
          <p:cNvSpPr>
            <a:spLocks noGrp="1"/>
          </p:cNvSpPr>
          <p:nvPr>
            <p:ph type="ftr" sz="quarter" idx="11"/>
          </p:nvPr>
        </p:nvSpPr>
        <p:spPr/>
        <p:txBody>
          <a:bodyPr/>
          <a:lstStyle/>
          <a:p>
            <a:r>
              <a:rPr lang="en-US"/>
              <a:t>Sample Footer Text</a:t>
            </a:r>
          </a:p>
        </p:txBody>
      </p:sp>
      <p:sp>
        <p:nvSpPr>
          <p:cNvPr id="9" name="Slide Number Placeholder 8">
            <a:extLst>
              <a:ext uri="{FF2B5EF4-FFF2-40B4-BE49-F238E27FC236}">
                <a16:creationId xmlns:a16="http://schemas.microsoft.com/office/drawing/2014/main" id="{F57E419C-3010-4562-BA4B-ECBC2DBE629E}"/>
              </a:ext>
            </a:extLst>
          </p:cNvPr>
          <p:cNvSpPr>
            <a:spLocks noGrp="1"/>
          </p:cNvSpPr>
          <p:nvPr>
            <p:ph type="sldNum" sz="quarter" idx="12"/>
          </p:nvPr>
        </p:nvSpPr>
        <p:spPr/>
        <p:txBody>
          <a:bodyPr rIns="219456"/>
          <a:lstStyle/>
          <a:p>
            <a:fld id="{0D309695-DEC3-40DA-9DF5-330280C9D0E8}" type="slidenum">
              <a:rPr lang="en-US" smtClean="0"/>
              <a:t>‹#›</a:t>
            </a:fld>
            <a:endParaRPr lang="en-US"/>
          </a:p>
        </p:txBody>
      </p:sp>
    </p:spTree>
    <p:extLst>
      <p:ext uri="{BB962C8B-B14F-4D97-AF65-F5344CB8AC3E}">
        <p14:creationId xmlns:p14="http://schemas.microsoft.com/office/powerpoint/2010/main" val="604407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58066-A255-4886-A4B0-2AC829A768F3}"/>
              </a:ext>
            </a:extLst>
          </p:cNvPr>
          <p:cNvSpPr>
            <a:spLocks noGrp="1"/>
          </p:cNvSpPr>
          <p:nvPr>
            <p:ph type="title"/>
          </p:nvPr>
        </p:nvSpPr>
        <p:spPr>
          <a:xfrm>
            <a:off x="448056" y="388800"/>
            <a:ext cx="11311128" cy="5559552"/>
          </a:xfrm>
        </p:spPr>
        <p:txBody>
          <a:bodyPr wrap="square"/>
          <a:lstStyle/>
          <a:p>
            <a:r>
              <a:rPr lang="en-US"/>
              <a:t>Click to edit Master title style</a:t>
            </a:r>
            <a:endParaRPr lang="en-US" dirty="0"/>
          </a:p>
        </p:txBody>
      </p:sp>
      <p:sp>
        <p:nvSpPr>
          <p:cNvPr id="3" name="Date Placeholder 2">
            <a:extLst>
              <a:ext uri="{FF2B5EF4-FFF2-40B4-BE49-F238E27FC236}">
                <a16:creationId xmlns:a16="http://schemas.microsoft.com/office/drawing/2014/main" id="{2068D80A-6560-46E3-AF30-9CEC54EA747C}"/>
              </a:ext>
            </a:extLst>
          </p:cNvPr>
          <p:cNvSpPr>
            <a:spLocks noGrp="1"/>
          </p:cNvSpPr>
          <p:nvPr>
            <p:ph type="dt" sz="half" idx="10"/>
          </p:nvPr>
        </p:nvSpPr>
        <p:spPr>
          <a:xfrm>
            <a:off x="438912" y="6153912"/>
            <a:ext cx="3456432" cy="502920"/>
          </a:xfrm>
          <a:prstGeom prst="rect">
            <a:avLst/>
          </a:prstGeom>
        </p:spPr>
        <p:txBody>
          <a:bodyPr/>
          <a:lstStyle/>
          <a:p>
            <a:fld id="{015F02D0-6806-43AF-9888-2359BF40C204}" type="datetime2">
              <a:rPr lang="en-US" smtClean="0"/>
              <a:t>Wednesday, September 20, 2023</a:t>
            </a:fld>
            <a:endParaRPr lang="en-US"/>
          </a:p>
        </p:txBody>
      </p:sp>
      <p:sp>
        <p:nvSpPr>
          <p:cNvPr id="4" name="Footer Placeholder 3">
            <a:extLst>
              <a:ext uri="{FF2B5EF4-FFF2-40B4-BE49-F238E27FC236}">
                <a16:creationId xmlns:a16="http://schemas.microsoft.com/office/drawing/2014/main" id="{4AB673C2-FB1E-46F5-8CFB-93B9DB807075}"/>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191E2120-410F-4382-81AB-37F161F72150}"/>
              </a:ext>
            </a:extLst>
          </p:cNvPr>
          <p:cNvSpPr>
            <a:spLocks noGrp="1"/>
          </p:cNvSpPr>
          <p:nvPr>
            <p:ph type="sldNum" sz="quarter" idx="12"/>
          </p:nvPr>
        </p:nvSpPr>
        <p:spPr/>
        <p:txBody>
          <a:bodyPr rIns="219456"/>
          <a:lstStyle/>
          <a:p>
            <a:fld id="{0D309695-DEC3-40DA-9DF5-330280C9D0E8}" type="slidenum">
              <a:rPr lang="en-US" smtClean="0"/>
              <a:t>‹#›</a:t>
            </a:fld>
            <a:endParaRPr lang="en-US"/>
          </a:p>
        </p:txBody>
      </p:sp>
    </p:spTree>
    <p:extLst>
      <p:ext uri="{BB962C8B-B14F-4D97-AF65-F5344CB8AC3E}">
        <p14:creationId xmlns:p14="http://schemas.microsoft.com/office/powerpoint/2010/main" val="19646002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2802222-E41B-48E7-BF06-5C5509D621C0}"/>
              </a:ext>
            </a:extLst>
          </p:cNvPr>
          <p:cNvSpPr>
            <a:spLocks noGrp="1"/>
          </p:cNvSpPr>
          <p:nvPr>
            <p:ph type="dt" sz="half" idx="10"/>
          </p:nvPr>
        </p:nvSpPr>
        <p:spPr>
          <a:xfrm>
            <a:off x="438912" y="6153912"/>
            <a:ext cx="3456432" cy="502920"/>
          </a:xfrm>
          <a:prstGeom prst="rect">
            <a:avLst/>
          </a:prstGeom>
        </p:spPr>
        <p:txBody>
          <a:bodyPr/>
          <a:lstStyle/>
          <a:p>
            <a:fld id="{8EE14D2D-B1AF-4197-82D6-FC1F8BD05681}" type="datetime2">
              <a:rPr lang="en-US" smtClean="0"/>
              <a:t>Wednesday, September 20, 2023</a:t>
            </a:fld>
            <a:endParaRPr lang="en-US"/>
          </a:p>
        </p:txBody>
      </p:sp>
      <p:sp>
        <p:nvSpPr>
          <p:cNvPr id="3" name="Footer Placeholder 2">
            <a:extLst>
              <a:ext uri="{FF2B5EF4-FFF2-40B4-BE49-F238E27FC236}">
                <a16:creationId xmlns:a16="http://schemas.microsoft.com/office/drawing/2014/main" id="{17A636E3-B721-46E8-882F-C123530F0FEF}"/>
              </a:ext>
            </a:extLst>
          </p:cNvPr>
          <p:cNvSpPr>
            <a:spLocks noGrp="1"/>
          </p:cNvSpPr>
          <p:nvPr>
            <p:ph type="ftr" sz="quarter" idx="11"/>
          </p:nvPr>
        </p:nvSpPr>
        <p:spPr/>
        <p:txBody>
          <a:bodyPr/>
          <a:lstStyle/>
          <a:p>
            <a:r>
              <a:rPr lang="en-US"/>
              <a:t>Sample Footer Text</a:t>
            </a:r>
          </a:p>
        </p:txBody>
      </p:sp>
      <p:sp>
        <p:nvSpPr>
          <p:cNvPr id="4" name="Slide Number Placeholder 3">
            <a:extLst>
              <a:ext uri="{FF2B5EF4-FFF2-40B4-BE49-F238E27FC236}">
                <a16:creationId xmlns:a16="http://schemas.microsoft.com/office/drawing/2014/main" id="{C4FC1178-3E0E-449A-B799-009C04C069AF}"/>
              </a:ext>
            </a:extLst>
          </p:cNvPr>
          <p:cNvSpPr>
            <a:spLocks noGrp="1"/>
          </p:cNvSpPr>
          <p:nvPr>
            <p:ph type="sldNum" sz="quarter" idx="12"/>
          </p:nvPr>
        </p:nvSpPr>
        <p:spPr/>
        <p:txBody>
          <a:bodyPr/>
          <a:lstStyle/>
          <a:p>
            <a:fld id="{0D309695-DEC3-40DA-9DF5-330280C9D0E8}" type="slidenum">
              <a:rPr lang="en-US" smtClean="0"/>
              <a:t>‹#›</a:t>
            </a:fld>
            <a:endParaRPr lang="en-US"/>
          </a:p>
        </p:txBody>
      </p:sp>
    </p:spTree>
    <p:extLst>
      <p:ext uri="{BB962C8B-B14F-4D97-AF65-F5344CB8AC3E}">
        <p14:creationId xmlns:p14="http://schemas.microsoft.com/office/powerpoint/2010/main" val="11139962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23392-4FF4-4922-A14E-8AA23A9BDD70}"/>
              </a:ext>
            </a:extLst>
          </p:cNvPr>
          <p:cNvSpPr>
            <a:spLocks noGrp="1"/>
          </p:cNvSpPr>
          <p:nvPr>
            <p:ph type="title"/>
          </p:nvPr>
        </p:nvSpPr>
        <p:spPr>
          <a:xfrm>
            <a:off x="448056" y="388800"/>
            <a:ext cx="3447288" cy="1069848"/>
          </a:xfrm>
        </p:spPr>
        <p:txBody>
          <a:bodyPr wrap="square" anchor="t">
            <a:normAutofit/>
          </a:bodyPr>
          <a:lstStyle>
            <a:lvl1pPr>
              <a:defRPr sz="28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04FB38E-5055-4C9B-9A3B-A7B3A4887944}"/>
              </a:ext>
            </a:extLst>
          </p:cNvPr>
          <p:cNvSpPr>
            <a:spLocks noGrp="1"/>
          </p:cNvSpPr>
          <p:nvPr>
            <p:ph idx="1"/>
          </p:nvPr>
        </p:nvSpPr>
        <p:spPr>
          <a:xfrm>
            <a:off x="4370832" y="393192"/>
            <a:ext cx="7379208" cy="5559552"/>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9E2EC2DB-2ED3-408C-BFF2-F413C9D8F91E}"/>
              </a:ext>
            </a:extLst>
          </p:cNvPr>
          <p:cNvSpPr>
            <a:spLocks noGrp="1"/>
          </p:cNvSpPr>
          <p:nvPr>
            <p:ph type="body" sz="half" idx="2"/>
          </p:nvPr>
        </p:nvSpPr>
        <p:spPr>
          <a:xfrm>
            <a:off x="448056" y="1733550"/>
            <a:ext cx="3447288" cy="421919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1374FDF-3000-4B2C-AC88-8CE34D680596}"/>
              </a:ext>
            </a:extLst>
          </p:cNvPr>
          <p:cNvSpPr>
            <a:spLocks noGrp="1"/>
          </p:cNvSpPr>
          <p:nvPr>
            <p:ph type="dt" sz="half" idx="10"/>
          </p:nvPr>
        </p:nvSpPr>
        <p:spPr>
          <a:xfrm>
            <a:off x="438912" y="6153912"/>
            <a:ext cx="3456432" cy="502920"/>
          </a:xfrm>
          <a:prstGeom prst="rect">
            <a:avLst/>
          </a:prstGeom>
        </p:spPr>
        <p:txBody>
          <a:bodyPr/>
          <a:lstStyle/>
          <a:p>
            <a:fld id="{98771CEB-9838-4245-91B8-EFBAFE2D8B44}" type="datetime2">
              <a:rPr lang="en-US" smtClean="0"/>
              <a:t>Wednesday, September 20, 2023</a:t>
            </a:fld>
            <a:endParaRPr lang="en-US"/>
          </a:p>
        </p:txBody>
      </p:sp>
      <p:sp>
        <p:nvSpPr>
          <p:cNvPr id="6" name="Footer Placeholder 5">
            <a:extLst>
              <a:ext uri="{FF2B5EF4-FFF2-40B4-BE49-F238E27FC236}">
                <a16:creationId xmlns:a16="http://schemas.microsoft.com/office/drawing/2014/main" id="{0DA0B7F4-5B8C-49BD-9BDA-FCBD13E24227}"/>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3502BC00-0803-4A53-8657-91CE0DB80E54}"/>
              </a:ext>
            </a:extLst>
          </p:cNvPr>
          <p:cNvSpPr>
            <a:spLocks noGrp="1"/>
          </p:cNvSpPr>
          <p:nvPr>
            <p:ph type="sldNum" sz="quarter" idx="12"/>
          </p:nvPr>
        </p:nvSpPr>
        <p:spPr/>
        <p:txBody>
          <a:bodyPr/>
          <a:lstStyle/>
          <a:p>
            <a:fld id="{0D309695-DEC3-40DA-9DF5-330280C9D0E8}" type="slidenum">
              <a:rPr lang="en-US" smtClean="0"/>
              <a:t>‹#›</a:t>
            </a:fld>
            <a:endParaRPr lang="en-US"/>
          </a:p>
        </p:txBody>
      </p:sp>
    </p:spTree>
    <p:extLst>
      <p:ext uri="{BB962C8B-B14F-4D97-AF65-F5344CB8AC3E}">
        <p14:creationId xmlns:p14="http://schemas.microsoft.com/office/powerpoint/2010/main" val="8440480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C2A98-C272-40D9-B75A-77A3D58678E0}"/>
              </a:ext>
            </a:extLst>
          </p:cNvPr>
          <p:cNvSpPr>
            <a:spLocks noGrp="1"/>
          </p:cNvSpPr>
          <p:nvPr>
            <p:ph type="title"/>
          </p:nvPr>
        </p:nvSpPr>
        <p:spPr>
          <a:xfrm>
            <a:off x="448056" y="388800"/>
            <a:ext cx="3447288" cy="1069848"/>
          </a:xfrm>
        </p:spPr>
        <p:txBody>
          <a:bodyPr wrap="square" anchor="t">
            <a:normAutofit/>
          </a:bodyPr>
          <a:lstStyle>
            <a:lvl1pPr>
              <a:defRPr sz="28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7AD50DAC-9AC3-4A9A-91B7-6C95E4362561}"/>
              </a:ext>
            </a:extLst>
          </p:cNvPr>
          <p:cNvSpPr>
            <a:spLocks noGrp="1"/>
          </p:cNvSpPr>
          <p:nvPr>
            <p:ph type="pic" idx="1"/>
          </p:nvPr>
        </p:nvSpPr>
        <p:spPr>
          <a:xfrm>
            <a:off x="4370832" y="441324"/>
            <a:ext cx="7373112" cy="551141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83721B04-C243-49A9-B5D3-483379290943}"/>
              </a:ext>
            </a:extLst>
          </p:cNvPr>
          <p:cNvSpPr>
            <a:spLocks noGrp="1"/>
          </p:cNvSpPr>
          <p:nvPr>
            <p:ph type="body" sz="half" idx="2"/>
          </p:nvPr>
        </p:nvSpPr>
        <p:spPr>
          <a:xfrm>
            <a:off x="448056" y="1735200"/>
            <a:ext cx="3447288" cy="421475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38E949C-DD35-44F6-B45A-35134D7E1299}"/>
              </a:ext>
            </a:extLst>
          </p:cNvPr>
          <p:cNvSpPr>
            <a:spLocks noGrp="1"/>
          </p:cNvSpPr>
          <p:nvPr>
            <p:ph type="dt" sz="half" idx="10"/>
          </p:nvPr>
        </p:nvSpPr>
        <p:spPr>
          <a:xfrm>
            <a:off x="438912" y="6153912"/>
            <a:ext cx="3456432" cy="502920"/>
          </a:xfrm>
          <a:prstGeom prst="rect">
            <a:avLst/>
          </a:prstGeom>
        </p:spPr>
        <p:txBody>
          <a:bodyPr/>
          <a:lstStyle/>
          <a:p>
            <a:fld id="{51D3F6BF-A585-41F8-88DF-7E5D069F892A}" type="datetime2">
              <a:rPr lang="en-US" smtClean="0"/>
              <a:t>Wednesday, September 20, 2023</a:t>
            </a:fld>
            <a:endParaRPr lang="en-US"/>
          </a:p>
        </p:txBody>
      </p:sp>
      <p:sp>
        <p:nvSpPr>
          <p:cNvPr id="6" name="Footer Placeholder 5">
            <a:extLst>
              <a:ext uri="{FF2B5EF4-FFF2-40B4-BE49-F238E27FC236}">
                <a16:creationId xmlns:a16="http://schemas.microsoft.com/office/drawing/2014/main" id="{6BC70102-4B8E-4FEC-9BB7-97FDC1EABF86}"/>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086693AF-08A9-4388-A9B8-174D53955998}"/>
              </a:ext>
            </a:extLst>
          </p:cNvPr>
          <p:cNvSpPr>
            <a:spLocks noGrp="1"/>
          </p:cNvSpPr>
          <p:nvPr>
            <p:ph type="sldNum" sz="quarter" idx="12"/>
          </p:nvPr>
        </p:nvSpPr>
        <p:spPr/>
        <p:txBody>
          <a:bodyPr/>
          <a:lstStyle/>
          <a:p>
            <a:fld id="{0D309695-DEC3-40DA-9DF5-330280C9D0E8}" type="slidenum">
              <a:rPr lang="en-US" smtClean="0"/>
              <a:t>‹#›</a:t>
            </a:fld>
            <a:endParaRPr lang="en-US"/>
          </a:p>
        </p:txBody>
      </p:sp>
    </p:spTree>
    <p:extLst>
      <p:ext uri="{BB962C8B-B14F-4D97-AF65-F5344CB8AC3E}">
        <p14:creationId xmlns:p14="http://schemas.microsoft.com/office/powerpoint/2010/main" val="777060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3DDBCE8-F60C-4E3A-83C0-BDE8DD2DE1FD}"/>
              </a:ext>
            </a:extLst>
          </p:cNvPr>
          <p:cNvSpPr>
            <a:spLocks noGrp="1"/>
          </p:cNvSpPr>
          <p:nvPr>
            <p:ph type="title"/>
          </p:nvPr>
        </p:nvSpPr>
        <p:spPr>
          <a:xfrm>
            <a:off x="448056" y="388800"/>
            <a:ext cx="11301984" cy="1141200"/>
          </a:xfrm>
          <a:prstGeom prst="rect">
            <a:avLst/>
          </a:prstGeom>
        </p:spPr>
        <p:txBody>
          <a:bodyPr vert="horz" lIns="0" tIns="0" rIns="0" bIns="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4BBC57F-72F2-48BC-B1EE-1F2C6155D72E}"/>
              </a:ext>
            </a:extLst>
          </p:cNvPr>
          <p:cNvSpPr>
            <a:spLocks noGrp="1"/>
          </p:cNvSpPr>
          <p:nvPr>
            <p:ph type="body" idx="1"/>
          </p:nvPr>
        </p:nvSpPr>
        <p:spPr>
          <a:xfrm>
            <a:off x="448056" y="1733550"/>
            <a:ext cx="11293200" cy="3783013"/>
          </a:xfrm>
          <a:prstGeom prst="rect">
            <a:avLst/>
          </a:prstGeom>
        </p:spPr>
        <p:txBody>
          <a:bodyPr vert="horz" lIns="0" tIns="0" rIns="9144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930FBC45-A4BC-4EE5-82B1-8BC79122559A}"/>
              </a:ext>
            </a:extLst>
          </p:cNvPr>
          <p:cNvSpPr>
            <a:spLocks noGrp="1"/>
          </p:cNvSpPr>
          <p:nvPr>
            <p:ph type="ftr" sz="quarter" idx="3"/>
          </p:nvPr>
        </p:nvSpPr>
        <p:spPr>
          <a:xfrm>
            <a:off x="4370832" y="6153912"/>
            <a:ext cx="5397056" cy="502920"/>
          </a:xfrm>
          <a:prstGeom prst="rect">
            <a:avLst/>
          </a:prstGeom>
        </p:spPr>
        <p:txBody>
          <a:bodyPr vert="horz" lIns="0" tIns="0" rIns="91440" bIns="0" rtlCol="0" anchor="ctr"/>
          <a:lstStyle>
            <a:lvl1pPr algn="l">
              <a:defRPr sz="900" cap="all" spc="200" baseline="0">
                <a:solidFill>
                  <a:schemeClr val="tx2">
                    <a:alpha val="55000"/>
                  </a:schemeClr>
                </a:solidFill>
              </a:defRPr>
            </a:lvl1pPr>
          </a:lstStyle>
          <a:p>
            <a:r>
              <a:rPr lang="en-US" spc="200" dirty="0"/>
              <a:t>Sample Footer Text</a:t>
            </a:r>
          </a:p>
        </p:txBody>
      </p:sp>
      <p:sp>
        <p:nvSpPr>
          <p:cNvPr id="6" name="Slide Number Placeholder 5">
            <a:extLst>
              <a:ext uri="{FF2B5EF4-FFF2-40B4-BE49-F238E27FC236}">
                <a16:creationId xmlns:a16="http://schemas.microsoft.com/office/drawing/2014/main" id="{725E1300-1995-409E-B058-59180872B694}"/>
              </a:ext>
            </a:extLst>
          </p:cNvPr>
          <p:cNvSpPr>
            <a:spLocks noGrp="1"/>
          </p:cNvSpPr>
          <p:nvPr>
            <p:ph type="sldNum" sz="quarter" idx="4"/>
          </p:nvPr>
        </p:nvSpPr>
        <p:spPr>
          <a:xfrm>
            <a:off x="10238232" y="6153912"/>
            <a:ext cx="1510856" cy="502920"/>
          </a:xfrm>
          <a:prstGeom prst="rect">
            <a:avLst/>
          </a:prstGeom>
        </p:spPr>
        <p:txBody>
          <a:bodyPr vert="horz" lIns="0" tIns="0" rIns="0" bIns="0" rtlCol="0" anchor="ctr"/>
          <a:lstStyle>
            <a:lvl1pPr algn="r">
              <a:defRPr sz="900">
                <a:solidFill>
                  <a:schemeClr val="tx2">
                    <a:alpha val="55000"/>
                  </a:schemeClr>
                </a:solidFill>
              </a:defRPr>
            </a:lvl1pPr>
          </a:lstStyle>
          <a:p>
            <a:fld id="{0D309695-DEC3-40DA-9DF5-330280C9D0E8}" type="slidenum">
              <a:rPr lang="en-US" smtClean="0"/>
              <a:pPr/>
              <a:t>‹#›</a:t>
            </a:fld>
            <a:endParaRPr lang="en-US" dirty="0"/>
          </a:p>
        </p:txBody>
      </p:sp>
      <p:sp>
        <p:nvSpPr>
          <p:cNvPr id="10" name="Date Placeholder 3">
            <a:extLst>
              <a:ext uri="{FF2B5EF4-FFF2-40B4-BE49-F238E27FC236}">
                <a16:creationId xmlns:a16="http://schemas.microsoft.com/office/drawing/2014/main" id="{639030E9-7F3B-403F-96B2-7C2C627C30A0}"/>
              </a:ext>
            </a:extLst>
          </p:cNvPr>
          <p:cNvSpPr>
            <a:spLocks noGrp="1"/>
          </p:cNvSpPr>
          <p:nvPr>
            <p:ph type="dt" sz="half" idx="2"/>
          </p:nvPr>
        </p:nvSpPr>
        <p:spPr>
          <a:xfrm>
            <a:off x="442912" y="6152968"/>
            <a:ext cx="3457576" cy="502920"/>
          </a:xfrm>
          <a:prstGeom prst="rect">
            <a:avLst/>
          </a:prstGeom>
        </p:spPr>
        <p:txBody>
          <a:bodyPr wrap="square" lIns="0" tIns="0" rIns="0" bIns="0" anchor="ctr" anchorCtr="0">
            <a:normAutofit/>
          </a:bodyPr>
          <a:lstStyle>
            <a:lvl1pPr>
              <a:defRPr sz="900" cap="all" spc="200" baseline="0">
                <a:solidFill>
                  <a:schemeClr val="tx1">
                    <a:alpha val="55000"/>
                  </a:schemeClr>
                </a:solidFill>
              </a:defRPr>
            </a:lvl1pPr>
          </a:lstStyle>
          <a:p>
            <a:fld id="{8256C2ED-54A4-480D-B5C8-65C0D62359B9}" type="datetime2">
              <a:rPr lang="en-US" smtClean="0"/>
              <a:pPr/>
              <a:t>Wednesday, September 20, 2023</a:t>
            </a:fld>
            <a:endParaRPr lang="en-US" dirty="0"/>
          </a:p>
        </p:txBody>
      </p:sp>
    </p:spTree>
    <p:extLst>
      <p:ext uri="{BB962C8B-B14F-4D97-AF65-F5344CB8AC3E}">
        <p14:creationId xmlns:p14="http://schemas.microsoft.com/office/powerpoint/2010/main" val="310990415"/>
      </p:ext>
    </p:extLst>
  </p:cSld>
  <p:clrMap bg1="dk1" tx1="lt1" bg2="dk2" tx2="lt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hf sldNum="0" hdr="0" ftr="0" dt="0"/>
  <p:txStyles>
    <p:titleStyle>
      <a:lvl1pPr algn="l" defTabSz="914400" rtl="0" eaLnBrk="1" latinLnBrk="0" hangingPunct="1">
        <a:lnSpc>
          <a:spcPct val="90000"/>
        </a:lnSpc>
        <a:spcBef>
          <a:spcPct val="0"/>
        </a:spcBef>
        <a:buNone/>
        <a:defRPr sz="3200" i="1" kern="1200">
          <a:solidFill>
            <a:schemeClr val="tx2"/>
          </a:solidFill>
          <a:latin typeface="+mj-lt"/>
          <a:ea typeface="+mj-ea"/>
          <a:cs typeface="+mj-cs"/>
        </a:defRPr>
      </a:lvl1pPr>
    </p:titleStyle>
    <p:bodyStyle>
      <a:lvl1pPr marL="450000" indent="-448056" algn="l" defTabSz="914400" rtl="0" eaLnBrk="1" latinLnBrk="0" hangingPunct="1">
        <a:lnSpc>
          <a:spcPct val="120000"/>
        </a:lnSpc>
        <a:spcBef>
          <a:spcPts val="1000"/>
        </a:spcBef>
        <a:buFont typeface="Calibri Light" panose="020F0302020204030204" pitchFamily="34" charset="0"/>
        <a:buChar char="→"/>
        <a:defRPr sz="2200" kern="1200">
          <a:solidFill>
            <a:schemeClr val="tx2">
              <a:alpha val="55000"/>
            </a:schemeClr>
          </a:solidFill>
          <a:latin typeface="+mn-lt"/>
          <a:ea typeface="+mn-ea"/>
          <a:cs typeface="+mn-cs"/>
        </a:defRPr>
      </a:lvl1pPr>
      <a:lvl2pPr marL="900000" indent="-448056" algn="l" defTabSz="914400" rtl="0" eaLnBrk="1" latinLnBrk="0" hangingPunct="1">
        <a:lnSpc>
          <a:spcPct val="120000"/>
        </a:lnSpc>
        <a:spcBef>
          <a:spcPts val="500"/>
        </a:spcBef>
        <a:buFont typeface="Calibri Light" panose="020F0302020204030204" pitchFamily="34" charset="0"/>
        <a:buChar char="→"/>
        <a:defRPr sz="2200" kern="1200">
          <a:solidFill>
            <a:schemeClr val="tx2">
              <a:alpha val="55000"/>
            </a:schemeClr>
          </a:solidFill>
          <a:latin typeface="+mn-lt"/>
          <a:ea typeface="+mn-ea"/>
          <a:cs typeface="+mn-cs"/>
        </a:defRPr>
      </a:lvl2pPr>
      <a:lvl3pPr marL="1350000" indent="-448056" algn="l" defTabSz="914400" rtl="0" eaLnBrk="1" latinLnBrk="0" hangingPunct="1">
        <a:lnSpc>
          <a:spcPct val="120000"/>
        </a:lnSpc>
        <a:spcBef>
          <a:spcPts val="500"/>
        </a:spcBef>
        <a:buFont typeface="Calibri Light" panose="020F0302020204030204" pitchFamily="34" charset="0"/>
        <a:buChar char="→"/>
        <a:defRPr sz="2200" kern="1200">
          <a:solidFill>
            <a:schemeClr val="tx2">
              <a:alpha val="55000"/>
            </a:schemeClr>
          </a:solidFill>
          <a:latin typeface="+mn-lt"/>
          <a:ea typeface="+mn-ea"/>
          <a:cs typeface="+mn-cs"/>
        </a:defRPr>
      </a:lvl3pPr>
      <a:lvl4pPr marL="1800000" indent="-448056" algn="l" defTabSz="914400" rtl="0" eaLnBrk="1" latinLnBrk="0" hangingPunct="1">
        <a:lnSpc>
          <a:spcPct val="120000"/>
        </a:lnSpc>
        <a:spcBef>
          <a:spcPts val="500"/>
        </a:spcBef>
        <a:buFont typeface="Calibri Light" panose="020F0302020204030204" pitchFamily="34" charset="0"/>
        <a:buChar char="→"/>
        <a:defRPr sz="2200" kern="1200">
          <a:solidFill>
            <a:schemeClr val="tx2">
              <a:alpha val="55000"/>
            </a:schemeClr>
          </a:solidFill>
          <a:latin typeface="+mn-lt"/>
          <a:ea typeface="+mn-ea"/>
          <a:cs typeface="+mn-cs"/>
        </a:defRPr>
      </a:lvl4pPr>
      <a:lvl5pPr marL="2250000" indent="-448056" algn="l" defTabSz="914400" rtl="0" eaLnBrk="1" latinLnBrk="0" hangingPunct="1">
        <a:lnSpc>
          <a:spcPct val="120000"/>
        </a:lnSpc>
        <a:spcBef>
          <a:spcPts val="500"/>
        </a:spcBef>
        <a:buFont typeface="Calibri Light" panose="020F0302020204030204" pitchFamily="34" charset="0"/>
        <a:buChar char="→"/>
        <a:defRPr sz="2200" kern="1200">
          <a:solidFill>
            <a:schemeClr val="tx2">
              <a:alpha val="5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mailto:moruffkazeem@yahoo.com" TargetMode="Externa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9.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9.xml"/><Relationship Id="rId1" Type="http://schemas.openxmlformats.org/officeDocument/2006/relationships/themeOverride" Target="../theme/themeOverride1.xml"/><Relationship Id="rId5" Type="http://schemas.openxmlformats.org/officeDocument/2006/relationships/image" Target="../media/image2.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9.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e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jpe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9.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9.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openai.com/" TargetMode="External"/><Relationship Id="rId1" Type="http://schemas.openxmlformats.org/officeDocument/2006/relationships/slideLayout" Target="../slideLayouts/slideLayout9.xml"/><Relationship Id="rId5" Type="http://schemas.openxmlformats.org/officeDocument/2006/relationships/image" Target="../media/image2.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2E5B6AE-5EFE-45F0-A2AE-ED771CA3D7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E88717F-EE5C-AA2F-8255-753DA5CC3DBB}"/>
              </a:ext>
            </a:extLst>
          </p:cNvPr>
          <p:cNvSpPr>
            <a:spLocks noGrp="1"/>
          </p:cNvSpPr>
          <p:nvPr>
            <p:ph type="ctrTitle"/>
          </p:nvPr>
        </p:nvSpPr>
        <p:spPr>
          <a:xfrm>
            <a:off x="3261360" y="450001"/>
            <a:ext cx="8605520" cy="6513200"/>
          </a:xfrm>
        </p:spPr>
        <p:txBody>
          <a:bodyPr anchor="b">
            <a:normAutofit fontScale="90000"/>
          </a:bodyPr>
          <a:lstStyle/>
          <a:p>
            <a:r>
              <a:rPr lang="en-US" sz="4000" dirty="0"/>
              <a:t>I</a:t>
            </a:r>
            <a:r>
              <a:rPr lang="en-US" sz="4000" dirty="0">
                <a:latin typeface="Comic Sans MS" panose="030F0702030302020204" pitchFamily="66" charset="0"/>
              </a:rPr>
              <a:t>CAN I.T FACULTY WEBINAR ON:</a:t>
            </a:r>
            <a:br>
              <a:rPr lang="en-US" sz="4400" dirty="0">
                <a:latin typeface="Comic Sans MS" panose="030F0702030302020204" pitchFamily="66" charset="0"/>
              </a:rPr>
            </a:br>
            <a:br>
              <a:rPr lang="en-US" sz="4400" dirty="0">
                <a:latin typeface="Comic Sans MS" panose="030F0702030302020204" pitchFamily="66" charset="0"/>
              </a:rPr>
            </a:br>
            <a:r>
              <a:rPr lang="en-US" sz="4000" i="0" dirty="0">
                <a:latin typeface="Centaur" panose="02030504050205020304" pitchFamily="18" charset="0"/>
              </a:rPr>
              <a:t>ARTIFICIAL INTELLIGENCE: </a:t>
            </a:r>
            <a:br>
              <a:rPr lang="en-US" sz="4000" i="0" dirty="0">
                <a:latin typeface="Centaur" panose="02030504050205020304" pitchFamily="18" charset="0"/>
              </a:rPr>
            </a:br>
            <a:r>
              <a:rPr lang="en-US" sz="4000" i="0" dirty="0">
                <a:latin typeface="Centaur" panose="02030504050205020304" pitchFamily="18" charset="0"/>
              </a:rPr>
              <a:t>A GAME CHANGER FOR ACCOUNTANTS</a:t>
            </a:r>
            <a:br>
              <a:rPr lang="en-US" sz="4400" dirty="0"/>
            </a:br>
            <a:br>
              <a:rPr lang="en-US" sz="4400" dirty="0"/>
            </a:br>
            <a:r>
              <a:rPr lang="en-US" sz="4400" dirty="0">
                <a:solidFill>
                  <a:srgbClr val="FFFF00"/>
                </a:solidFill>
              </a:rPr>
              <a:t>Practical demonstration of AI capabilities in finance, accounting &amp; analytics. </a:t>
            </a:r>
            <a:br>
              <a:rPr lang="en-US" sz="4400" dirty="0"/>
            </a:br>
            <a:br>
              <a:rPr lang="en-US" sz="4400" dirty="0"/>
            </a:br>
            <a:r>
              <a:rPr lang="en-US" sz="4400" dirty="0"/>
              <a:t>By: Moruf Kazeem MBA FCA</a:t>
            </a:r>
            <a:br>
              <a:rPr lang="en-US" sz="4400" dirty="0"/>
            </a:br>
            <a:r>
              <a:rPr lang="en-US" sz="4400" dirty="0">
                <a:hlinkClick r:id="rId2"/>
              </a:rPr>
              <a:t>moruffkazeem@yahoo.com</a:t>
            </a:r>
            <a:r>
              <a:rPr lang="en-US" sz="4400" dirty="0"/>
              <a:t>  </a:t>
            </a:r>
            <a:br>
              <a:rPr lang="en-US" sz="4400" dirty="0"/>
            </a:br>
            <a:r>
              <a:rPr lang="en-US" sz="4400" dirty="0"/>
              <a:t>07062608911</a:t>
            </a:r>
            <a:br>
              <a:rPr lang="en-US" sz="4400" dirty="0"/>
            </a:br>
            <a:endParaRPr lang="en-US" sz="4400" dirty="0"/>
          </a:p>
        </p:txBody>
      </p:sp>
      <p:cxnSp>
        <p:nvCxnSpPr>
          <p:cNvPr id="11" name="Straight Connector 10">
            <a:extLst>
              <a:ext uri="{FF2B5EF4-FFF2-40B4-BE49-F238E27FC236}">
                <a16:creationId xmlns:a16="http://schemas.microsoft.com/office/drawing/2014/main" id="{D255B435-D9F3-4A31-B89E-36741390DB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0000" y="450000"/>
            <a:ext cx="543240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A6B66886-B572-277C-1627-6482AD6AF6DD}"/>
              </a:ext>
            </a:extLst>
          </p:cNvPr>
          <p:cNvPicPr>
            <a:picLocks noChangeAspect="1"/>
          </p:cNvPicPr>
          <p:nvPr/>
        </p:nvPicPr>
        <p:blipFill>
          <a:blip r:embed="rId3">
            <a:extLst>
              <a:ext uri="{28A0092B-C50C-407E-A947-70E740481C1C}">
                <a14:useLocalDpi xmlns:a14="http://schemas.microsoft.com/office/drawing/2010/main" val="0"/>
              </a:ext>
            </a:extLst>
          </a:blip>
          <a:srcRect l="37254" r="37254"/>
          <a:stretch/>
        </p:blipFill>
        <p:spPr>
          <a:xfrm>
            <a:off x="325120" y="660402"/>
            <a:ext cx="2479040" cy="6085838"/>
          </a:xfrm>
          <a:prstGeom prst="rect">
            <a:avLst/>
          </a:prstGeom>
        </p:spPr>
      </p:pic>
      <p:sp>
        <p:nvSpPr>
          <p:cNvPr id="8" name="AutoShape 2">
            <a:extLst>
              <a:ext uri="{FF2B5EF4-FFF2-40B4-BE49-F238E27FC236}">
                <a16:creationId xmlns:a16="http://schemas.microsoft.com/office/drawing/2014/main" id="{7AB78409-5309-4E13-CEBC-6E4D230A5E4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4">
            <a:extLst>
              <a:ext uri="{FF2B5EF4-FFF2-40B4-BE49-F238E27FC236}">
                <a16:creationId xmlns:a16="http://schemas.microsoft.com/office/drawing/2014/main" id="{B441D6BA-03C1-330E-80AF-7719E4D0CBF9}"/>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a:extLst>
              <a:ext uri="{FF2B5EF4-FFF2-40B4-BE49-F238E27FC236}">
                <a16:creationId xmlns:a16="http://schemas.microsoft.com/office/drawing/2014/main" id="{97BD6E5A-BC29-C22E-5B6A-FAA8246BA1D8}"/>
              </a:ext>
            </a:extLst>
          </p:cNvPr>
          <p:cNvPicPr>
            <a:picLocks noChangeAspect="1"/>
          </p:cNvPicPr>
          <p:nvPr/>
        </p:nvPicPr>
        <p:blipFill>
          <a:blip r:embed="rId4"/>
          <a:stretch>
            <a:fillRect/>
          </a:stretch>
        </p:blipFill>
        <p:spPr>
          <a:xfrm>
            <a:off x="10474036" y="6393412"/>
            <a:ext cx="1590964" cy="369454"/>
          </a:xfrm>
          <a:prstGeom prst="rect">
            <a:avLst/>
          </a:prstGeom>
        </p:spPr>
      </p:pic>
    </p:spTree>
    <p:extLst>
      <p:ext uri="{BB962C8B-B14F-4D97-AF65-F5344CB8AC3E}">
        <p14:creationId xmlns:p14="http://schemas.microsoft.com/office/powerpoint/2010/main" val="39869173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05A5DA0C-0BF2-C93C-F811-C7272C04D514}"/>
              </a:ext>
            </a:extLst>
          </p:cNvPr>
          <p:cNvGraphicFramePr>
            <a:graphicFrameLocks noGrp="1"/>
          </p:cNvGraphicFramePr>
          <p:nvPr>
            <p:extLst>
              <p:ext uri="{D42A27DB-BD31-4B8C-83A1-F6EECF244321}">
                <p14:modId xmlns:p14="http://schemas.microsoft.com/office/powerpoint/2010/main" val="1974093587"/>
              </p:ext>
            </p:extLst>
          </p:nvPr>
        </p:nvGraphicFramePr>
        <p:xfrm>
          <a:off x="3342641" y="417120"/>
          <a:ext cx="8575040" cy="6080470"/>
        </p:xfrm>
        <a:graphic>
          <a:graphicData uri="http://schemas.openxmlformats.org/drawingml/2006/table">
            <a:tbl>
              <a:tblPr/>
              <a:tblGrid>
                <a:gridCol w="1700223">
                  <a:extLst>
                    <a:ext uri="{9D8B030D-6E8A-4147-A177-3AD203B41FA5}">
                      <a16:colId xmlns:a16="http://schemas.microsoft.com/office/drawing/2014/main" val="3131084599"/>
                    </a:ext>
                  </a:extLst>
                </a:gridCol>
                <a:gridCol w="4379923">
                  <a:extLst>
                    <a:ext uri="{9D8B030D-6E8A-4147-A177-3AD203B41FA5}">
                      <a16:colId xmlns:a16="http://schemas.microsoft.com/office/drawing/2014/main" val="3871384973"/>
                    </a:ext>
                  </a:extLst>
                </a:gridCol>
                <a:gridCol w="2494894">
                  <a:extLst>
                    <a:ext uri="{9D8B030D-6E8A-4147-A177-3AD203B41FA5}">
                      <a16:colId xmlns:a16="http://schemas.microsoft.com/office/drawing/2014/main" val="917120621"/>
                    </a:ext>
                  </a:extLst>
                </a:gridCol>
              </a:tblGrid>
              <a:tr h="369491">
                <a:tc>
                  <a:txBody>
                    <a:bodyPr/>
                    <a:lstStyle/>
                    <a:p>
                      <a:pPr algn="l" fontAlgn="b"/>
                      <a:r>
                        <a:rPr lang="en-US" sz="2000" b="1" i="0" u="none" strike="noStrike">
                          <a:solidFill>
                            <a:srgbClr val="FFFFFF"/>
                          </a:solidFill>
                          <a:effectLst/>
                          <a:latin typeface="Comic Sans MS" panose="030F0702030302020204" pitchFamily="66" charset="0"/>
                        </a:rPr>
                        <a:t>A.I. Tool</a:t>
                      </a:r>
                    </a:p>
                  </a:txBody>
                  <a:tcPr marL="5922" marR="5922" marT="592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l" fontAlgn="b"/>
                      <a:r>
                        <a:rPr lang="en-US" sz="2000" b="1" i="0" u="none" strike="noStrike">
                          <a:solidFill>
                            <a:srgbClr val="FFFFFF"/>
                          </a:solidFill>
                          <a:effectLst/>
                          <a:latin typeface="Comic Sans MS" panose="030F0702030302020204" pitchFamily="66" charset="0"/>
                        </a:rPr>
                        <a:t>What it does</a:t>
                      </a:r>
                    </a:p>
                  </a:txBody>
                  <a:tcPr marL="5922" marR="5922" marT="59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l" fontAlgn="ctr"/>
                      <a:r>
                        <a:rPr lang="en-US" sz="2000" b="1" i="0" u="none" strike="noStrike">
                          <a:solidFill>
                            <a:srgbClr val="FFFFFF"/>
                          </a:solidFill>
                          <a:effectLst/>
                          <a:latin typeface="Comic Sans MS" panose="030F0702030302020204" pitchFamily="66" charset="0"/>
                        </a:rPr>
                        <a:t>Website</a:t>
                      </a:r>
                    </a:p>
                  </a:txBody>
                  <a:tcPr marL="5922" marR="5922" marT="592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extLst>
                  <a:ext uri="{0D108BD9-81ED-4DB2-BD59-A6C34878D82A}">
                    <a16:rowId xmlns:a16="http://schemas.microsoft.com/office/drawing/2014/main" val="1646384801"/>
                  </a:ext>
                </a:extLst>
              </a:tr>
              <a:tr h="682138">
                <a:tc>
                  <a:txBody>
                    <a:bodyPr/>
                    <a:lstStyle/>
                    <a:p>
                      <a:pPr algn="l" fontAlgn="b"/>
                      <a:r>
                        <a:rPr lang="en-US" sz="2000" b="0" i="0" u="none" strike="noStrike" dirty="0" err="1">
                          <a:solidFill>
                            <a:srgbClr val="FFFF00"/>
                          </a:solidFill>
                          <a:effectLst/>
                          <a:latin typeface="Comic Sans MS" panose="030F0702030302020204" pitchFamily="66" charset="0"/>
                        </a:rPr>
                        <a:t>DataSift</a:t>
                      </a:r>
                      <a:endParaRPr lang="en-US" sz="2000" b="0" i="0" u="none" strike="noStrike" dirty="0">
                        <a:solidFill>
                          <a:srgbClr val="FFFF00"/>
                        </a:solidFill>
                        <a:effectLst/>
                        <a:latin typeface="Comic Sans MS" panose="030F0702030302020204" pitchFamily="66" charset="0"/>
                      </a:endParaRPr>
                    </a:p>
                  </a:txBody>
                  <a:tcPr marL="5922" marR="5922" marT="592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effectLst/>
                          <a:latin typeface="Comic Sans MS" panose="030F0702030302020204" pitchFamily="66" charset="0"/>
                        </a:rPr>
                        <a:t>Cleans and preprocesses data for analysis</a:t>
                      </a:r>
                    </a:p>
                  </a:txBody>
                  <a:tcPr marL="5922" marR="5922" marT="59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2000" b="0" i="0" u="none" strike="noStrike">
                          <a:effectLst/>
                          <a:latin typeface="Comic Sans MS" panose="030F0702030302020204" pitchFamily="66" charset="0"/>
                        </a:rPr>
                        <a:t>www.datasift.io</a:t>
                      </a:r>
                    </a:p>
                  </a:txBody>
                  <a:tcPr marL="5922" marR="5922" marT="592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29292037"/>
                  </a:ext>
                </a:extLst>
              </a:tr>
              <a:tr h="259591">
                <a:tc>
                  <a:txBody>
                    <a:bodyPr/>
                    <a:lstStyle/>
                    <a:p>
                      <a:pPr algn="l" fontAlgn="ctr"/>
                      <a:r>
                        <a:rPr lang="en-US" sz="1600" b="1" i="0" u="none" strike="noStrike">
                          <a:solidFill>
                            <a:srgbClr val="FFFF00"/>
                          </a:solidFill>
                          <a:effectLst/>
                          <a:latin typeface="Comic Sans MS" panose="030F0702030302020204" pitchFamily="66" charset="0"/>
                        </a:rPr>
                        <a:t> </a:t>
                      </a:r>
                    </a:p>
                  </a:txBody>
                  <a:tcPr marL="5922" marR="5922" marT="592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just" fontAlgn="ctr"/>
                      <a:r>
                        <a:rPr lang="en-US" sz="1600" b="0" i="0" u="none" strike="noStrike">
                          <a:effectLst/>
                          <a:latin typeface="Comic Sans MS" panose="030F0702030302020204" pitchFamily="66" charset="0"/>
                        </a:rPr>
                        <a:t> </a:t>
                      </a:r>
                    </a:p>
                  </a:txBody>
                  <a:tcPr marL="5922" marR="5922" marT="59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just" fontAlgn="ctr"/>
                      <a:r>
                        <a:rPr lang="en-US" sz="1600" b="0" i="0" u="none" strike="noStrike">
                          <a:effectLst/>
                          <a:latin typeface="Comic Sans MS" panose="030F0702030302020204" pitchFamily="66" charset="0"/>
                        </a:rPr>
                        <a:t> </a:t>
                      </a:r>
                    </a:p>
                  </a:txBody>
                  <a:tcPr marL="5922" marR="5922" marT="592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extLst>
                  <a:ext uri="{0D108BD9-81ED-4DB2-BD59-A6C34878D82A}">
                    <a16:rowId xmlns:a16="http://schemas.microsoft.com/office/drawing/2014/main" val="969210720"/>
                  </a:ext>
                </a:extLst>
              </a:tr>
              <a:tr h="682138">
                <a:tc>
                  <a:txBody>
                    <a:bodyPr/>
                    <a:lstStyle/>
                    <a:p>
                      <a:pPr algn="l" fontAlgn="b"/>
                      <a:r>
                        <a:rPr lang="en-US" sz="2000" b="0" i="0" u="none" strike="noStrike">
                          <a:solidFill>
                            <a:srgbClr val="FFFF00"/>
                          </a:solidFill>
                          <a:effectLst/>
                          <a:latin typeface="Comic Sans MS" panose="030F0702030302020204" pitchFamily="66" charset="0"/>
                        </a:rPr>
                        <a:t>ExcelBrain</a:t>
                      </a:r>
                    </a:p>
                  </a:txBody>
                  <a:tcPr marL="5922" marR="5922" marT="592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effectLst/>
                          <a:latin typeface="Comic Sans MS" panose="030F0702030302020204" pitchFamily="66" charset="0"/>
                        </a:rPr>
                        <a:t>Offers real-time Excel assistance and suggestions</a:t>
                      </a:r>
                    </a:p>
                  </a:txBody>
                  <a:tcPr marL="5922" marR="5922" marT="59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2000" b="0" i="0" u="none" strike="noStrike">
                          <a:effectLst/>
                          <a:latin typeface="Comic Sans MS" panose="030F0702030302020204" pitchFamily="66" charset="0"/>
                        </a:rPr>
                        <a:t>www.excelbrain.com</a:t>
                      </a:r>
                    </a:p>
                  </a:txBody>
                  <a:tcPr marL="5922" marR="5922" marT="592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70879140"/>
                  </a:ext>
                </a:extLst>
              </a:tr>
              <a:tr h="259591">
                <a:tc>
                  <a:txBody>
                    <a:bodyPr/>
                    <a:lstStyle/>
                    <a:p>
                      <a:pPr algn="l" fontAlgn="ctr"/>
                      <a:r>
                        <a:rPr lang="en-US" sz="1600" b="1" i="0" u="none" strike="noStrike">
                          <a:solidFill>
                            <a:srgbClr val="FFFF00"/>
                          </a:solidFill>
                          <a:effectLst/>
                          <a:latin typeface="Comic Sans MS" panose="030F0702030302020204" pitchFamily="66" charset="0"/>
                        </a:rPr>
                        <a:t> </a:t>
                      </a:r>
                    </a:p>
                  </a:txBody>
                  <a:tcPr marL="5922" marR="5922" marT="592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just" fontAlgn="ctr"/>
                      <a:r>
                        <a:rPr lang="en-US" sz="1600" b="0" i="0" u="none" strike="noStrike">
                          <a:effectLst/>
                          <a:latin typeface="Comic Sans MS" panose="030F0702030302020204" pitchFamily="66" charset="0"/>
                        </a:rPr>
                        <a:t> </a:t>
                      </a:r>
                    </a:p>
                  </a:txBody>
                  <a:tcPr marL="5922" marR="5922" marT="59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just" fontAlgn="ctr"/>
                      <a:r>
                        <a:rPr lang="en-US" sz="1600" b="0" i="0" u="none" strike="noStrike">
                          <a:effectLst/>
                          <a:latin typeface="Comic Sans MS" panose="030F0702030302020204" pitchFamily="66" charset="0"/>
                        </a:rPr>
                        <a:t> </a:t>
                      </a:r>
                    </a:p>
                  </a:txBody>
                  <a:tcPr marL="5922" marR="5922" marT="592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extLst>
                  <a:ext uri="{0D108BD9-81ED-4DB2-BD59-A6C34878D82A}">
                    <a16:rowId xmlns:a16="http://schemas.microsoft.com/office/drawing/2014/main" val="3811350702"/>
                  </a:ext>
                </a:extLst>
              </a:tr>
              <a:tr h="682138">
                <a:tc>
                  <a:txBody>
                    <a:bodyPr/>
                    <a:lstStyle/>
                    <a:p>
                      <a:pPr algn="l" fontAlgn="b"/>
                      <a:r>
                        <a:rPr lang="en-US" sz="2000" b="0" i="0" u="none" strike="noStrike">
                          <a:solidFill>
                            <a:srgbClr val="FFFF00"/>
                          </a:solidFill>
                          <a:effectLst/>
                          <a:latin typeface="Comic Sans MS" panose="030F0702030302020204" pitchFamily="66" charset="0"/>
                        </a:rPr>
                        <a:t>PowerSlide</a:t>
                      </a:r>
                    </a:p>
                  </a:txBody>
                  <a:tcPr marL="5922" marR="5922" marT="592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dirty="0">
                          <a:effectLst/>
                          <a:latin typeface="Comic Sans MS" panose="030F0702030302020204" pitchFamily="66" charset="0"/>
                        </a:rPr>
                        <a:t>Enhances PowerPoint slides with AI-driven visuals</a:t>
                      </a:r>
                    </a:p>
                  </a:txBody>
                  <a:tcPr marL="5922" marR="5922" marT="59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2000" b="0" i="0" u="none" strike="noStrike" dirty="0">
                          <a:effectLst/>
                          <a:latin typeface="Comic Sans MS" panose="030F0702030302020204" pitchFamily="66" charset="0"/>
                        </a:rPr>
                        <a:t>www.powerslide.ai</a:t>
                      </a:r>
                    </a:p>
                  </a:txBody>
                  <a:tcPr marL="5922" marR="5922" marT="592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04211739"/>
                  </a:ext>
                </a:extLst>
              </a:tr>
              <a:tr h="259591">
                <a:tc>
                  <a:txBody>
                    <a:bodyPr/>
                    <a:lstStyle/>
                    <a:p>
                      <a:pPr algn="l" fontAlgn="ctr"/>
                      <a:r>
                        <a:rPr lang="en-US" sz="1600" b="1" i="0" u="none" strike="noStrike">
                          <a:solidFill>
                            <a:srgbClr val="FFFF00"/>
                          </a:solidFill>
                          <a:effectLst/>
                          <a:latin typeface="Comic Sans MS" panose="030F0702030302020204" pitchFamily="66" charset="0"/>
                        </a:rPr>
                        <a:t> </a:t>
                      </a:r>
                    </a:p>
                  </a:txBody>
                  <a:tcPr marL="5922" marR="5922" marT="592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just" fontAlgn="ctr"/>
                      <a:r>
                        <a:rPr lang="en-US" sz="1600" b="0" i="0" u="none" strike="noStrike">
                          <a:effectLst/>
                          <a:latin typeface="Comic Sans MS" panose="030F0702030302020204" pitchFamily="66" charset="0"/>
                        </a:rPr>
                        <a:t> </a:t>
                      </a:r>
                    </a:p>
                  </a:txBody>
                  <a:tcPr marL="5922" marR="5922" marT="59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just" fontAlgn="ctr"/>
                      <a:r>
                        <a:rPr lang="en-US" sz="1600" b="0" i="0" u="none" strike="noStrike">
                          <a:effectLst/>
                          <a:latin typeface="Comic Sans MS" panose="030F0702030302020204" pitchFamily="66" charset="0"/>
                        </a:rPr>
                        <a:t> </a:t>
                      </a:r>
                    </a:p>
                  </a:txBody>
                  <a:tcPr marL="5922" marR="5922" marT="592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extLst>
                  <a:ext uri="{0D108BD9-81ED-4DB2-BD59-A6C34878D82A}">
                    <a16:rowId xmlns:a16="http://schemas.microsoft.com/office/drawing/2014/main" val="18375293"/>
                  </a:ext>
                </a:extLst>
              </a:tr>
              <a:tr h="682138">
                <a:tc>
                  <a:txBody>
                    <a:bodyPr/>
                    <a:lstStyle/>
                    <a:p>
                      <a:pPr algn="l" fontAlgn="b"/>
                      <a:r>
                        <a:rPr lang="en-US" sz="2000" b="0" i="0" u="none" strike="noStrike">
                          <a:solidFill>
                            <a:srgbClr val="FFFF00"/>
                          </a:solidFill>
                          <a:effectLst/>
                          <a:latin typeface="Comic Sans MS" panose="030F0702030302020204" pitchFamily="66" charset="0"/>
                        </a:rPr>
                        <a:t>VBAWizard</a:t>
                      </a:r>
                    </a:p>
                  </a:txBody>
                  <a:tcPr marL="5922" marR="5922" marT="592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2000" b="0" i="0" u="none" strike="noStrike">
                          <a:effectLst/>
                          <a:latin typeface="Comic Sans MS" panose="030F0702030302020204" pitchFamily="66" charset="0"/>
                        </a:rPr>
                        <a:t>Provides VBA code templates for Excel automation</a:t>
                      </a:r>
                    </a:p>
                  </a:txBody>
                  <a:tcPr marL="5922" marR="5922" marT="59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2000" b="0" i="0" u="none" strike="noStrike">
                          <a:effectLst/>
                          <a:latin typeface="Comic Sans MS" panose="030F0702030302020204" pitchFamily="66" charset="0"/>
                        </a:rPr>
                        <a:t>www.vbawizard.com</a:t>
                      </a:r>
                    </a:p>
                  </a:txBody>
                  <a:tcPr marL="5922" marR="5922" marT="592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04823913"/>
                  </a:ext>
                </a:extLst>
              </a:tr>
              <a:tr h="259591">
                <a:tc>
                  <a:txBody>
                    <a:bodyPr/>
                    <a:lstStyle/>
                    <a:p>
                      <a:pPr algn="l" fontAlgn="ctr"/>
                      <a:r>
                        <a:rPr lang="en-US" sz="1600" b="1" i="0" u="none" strike="noStrike">
                          <a:solidFill>
                            <a:srgbClr val="FFFF00"/>
                          </a:solidFill>
                          <a:effectLst/>
                          <a:latin typeface="Comic Sans MS" panose="030F0702030302020204" pitchFamily="66" charset="0"/>
                        </a:rPr>
                        <a:t> </a:t>
                      </a:r>
                    </a:p>
                  </a:txBody>
                  <a:tcPr marL="5922" marR="5922" marT="592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just" fontAlgn="ctr"/>
                      <a:r>
                        <a:rPr lang="en-US" sz="1600" b="0" i="0" u="none" strike="noStrike">
                          <a:effectLst/>
                          <a:latin typeface="Comic Sans MS" panose="030F0702030302020204" pitchFamily="66" charset="0"/>
                        </a:rPr>
                        <a:t> </a:t>
                      </a:r>
                    </a:p>
                  </a:txBody>
                  <a:tcPr marL="5922" marR="5922" marT="59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just" fontAlgn="ctr"/>
                      <a:r>
                        <a:rPr lang="en-US" sz="1600" b="0" i="0" u="none" strike="noStrike">
                          <a:effectLst/>
                          <a:latin typeface="Comic Sans MS" panose="030F0702030302020204" pitchFamily="66" charset="0"/>
                        </a:rPr>
                        <a:t> </a:t>
                      </a:r>
                    </a:p>
                  </a:txBody>
                  <a:tcPr marL="5922" marR="5922" marT="592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extLst>
                  <a:ext uri="{0D108BD9-81ED-4DB2-BD59-A6C34878D82A}">
                    <a16:rowId xmlns:a16="http://schemas.microsoft.com/office/drawing/2014/main" val="3512725231"/>
                  </a:ext>
                </a:extLst>
              </a:tr>
              <a:tr h="682138">
                <a:tc>
                  <a:txBody>
                    <a:bodyPr/>
                    <a:lstStyle/>
                    <a:p>
                      <a:pPr algn="l" fontAlgn="b"/>
                      <a:r>
                        <a:rPr lang="en-US" sz="2000" b="0" i="0" u="none" strike="noStrike">
                          <a:solidFill>
                            <a:srgbClr val="FFFF00"/>
                          </a:solidFill>
                          <a:effectLst/>
                          <a:latin typeface="Comic Sans MS" panose="030F0702030302020204" pitchFamily="66" charset="0"/>
                        </a:rPr>
                        <a:t>DataAnalyzer</a:t>
                      </a:r>
                    </a:p>
                  </a:txBody>
                  <a:tcPr marL="5922" marR="5922" marT="592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effectLst/>
                          <a:latin typeface="Comic Sans MS" panose="030F0702030302020204" pitchFamily="66" charset="0"/>
                        </a:rPr>
                        <a:t>Analyzes datasets, identifies patterns, and trends</a:t>
                      </a:r>
                    </a:p>
                  </a:txBody>
                  <a:tcPr marL="5922" marR="5922" marT="59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2000" b="0" i="0" u="none" strike="noStrike">
                          <a:effectLst/>
                          <a:latin typeface="Comic Sans MS" panose="030F0702030302020204" pitchFamily="66" charset="0"/>
                        </a:rPr>
                        <a:t>www.dataanalyzer.ai</a:t>
                      </a:r>
                    </a:p>
                  </a:txBody>
                  <a:tcPr marL="5922" marR="5922" marT="592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60587807"/>
                  </a:ext>
                </a:extLst>
              </a:tr>
              <a:tr h="259591">
                <a:tc>
                  <a:txBody>
                    <a:bodyPr/>
                    <a:lstStyle/>
                    <a:p>
                      <a:pPr algn="l" fontAlgn="ctr"/>
                      <a:r>
                        <a:rPr lang="en-US" sz="1600" b="1" i="0" u="none" strike="noStrike">
                          <a:solidFill>
                            <a:srgbClr val="FFFF00"/>
                          </a:solidFill>
                          <a:effectLst/>
                          <a:latin typeface="Comic Sans MS" panose="030F0702030302020204" pitchFamily="66" charset="0"/>
                        </a:rPr>
                        <a:t> </a:t>
                      </a:r>
                    </a:p>
                  </a:txBody>
                  <a:tcPr marL="5922" marR="5922" marT="592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just" fontAlgn="ctr"/>
                      <a:r>
                        <a:rPr lang="en-US" sz="1600" b="0" i="0" u="none" strike="noStrike">
                          <a:effectLst/>
                          <a:latin typeface="Comic Sans MS" panose="030F0702030302020204" pitchFamily="66" charset="0"/>
                        </a:rPr>
                        <a:t> </a:t>
                      </a:r>
                    </a:p>
                  </a:txBody>
                  <a:tcPr marL="5922" marR="5922" marT="59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just" fontAlgn="ctr"/>
                      <a:r>
                        <a:rPr lang="en-US" sz="1600" b="0" i="0" u="none" strike="noStrike">
                          <a:effectLst/>
                          <a:latin typeface="Comic Sans MS" panose="030F0702030302020204" pitchFamily="66" charset="0"/>
                        </a:rPr>
                        <a:t> </a:t>
                      </a:r>
                    </a:p>
                  </a:txBody>
                  <a:tcPr marL="5922" marR="5922" marT="592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extLst>
                  <a:ext uri="{0D108BD9-81ED-4DB2-BD59-A6C34878D82A}">
                    <a16:rowId xmlns:a16="http://schemas.microsoft.com/office/drawing/2014/main" val="3696131067"/>
                  </a:ext>
                </a:extLst>
              </a:tr>
              <a:tr h="691612">
                <a:tc>
                  <a:txBody>
                    <a:bodyPr/>
                    <a:lstStyle/>
                    <a:p>
                      <a:pPr algn="l" fontAlgn="b"/>
                      <a:r>
                        <a:rPr lang="en-US" sz="2000" b="0" i="0" u="none" strike="noStrike" dirty="0" err="1">
                          <a:solidFill>
                            <a:srgbClr val="FFFF00"/>
                          </a:solidFill>
                          <a:effectLst/>
                          <a:latin typeface="Comic Sans MS" panose="030F0702030302020204" pitchFamily="66" charset="0"/>
                        </a:rPr>
                        <a:t>ExcelifyAI</a:t>
                      </a:r>
                      <a:endParaRPr lang="en-US" sz="2000" b="0" i="0" u="none" strike="noStrike" dirty="0">
                        <a:solidFill>
                          <a:srgbClr val="FFFF00"/>
                        </a:solidFill>
                        <a:effectLst/>
                        <a:latin typeface="Comic Sans MS" panose="030F0702030302020204" pitchFamily="66" charset="0"/>
                      </a:endParaRPr>
                    </a:p>
                  </a:txBody>
                  <a:tcPr marL="5922" marR="5922" marT="592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effectLst/>
                          <a:latin typeface="Comic Sans MS" panose="030F0702030302020204" pitchFamily="66" charset="0"/>
                        </a:rPr>
                        <a:t>Converts natural language queries into Excel actions</a:t>
                      </a:r>
                    </a:p>
                  </a:txBody>
                  <a:tcPr marL="5922" marR="5922" marT="59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2000" b="0" i="0" u="none" strike="noStrike">
                          <a:effectLst/>
                          <a:latin typeface="Comic Sans MS" panose="030F0702030302020204" pitchFamily="66" charset="0"/>
                        </a:rPr>
                        <a:t>www.excelifyai.com</a:t>
                      </a:r>
                    </a:p>
                  </a:txBody>
                  <a:tcPr marL="5922" marR="5922" marT="592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39680468"/>
                  </a:ext>
                </a:extLst>
              </a:tr>
              <a:tr h="282329">
                <a:tc>
                  <a:txBody>
                    <a:bodyPr/>
                    <a:lstStyle/>
                    <a:p>
                      <a:pPr algn="l" fontAlgn="ctr"/>
                      <a:r>
                        <a:rPr lang="en-US" sz="2000" b="1" i="0" u="none" strike="noStrike">
                          <a:effectLst/>
                          <a:latin typeface="Comic Sans MS" panose="030F0702030302020204" pitchFamily="66" charset="0"/>
                        </a:rPr>
                        <a:t> </a:t>
                      </a:r>
                    </a:p>
                  </a:txBody>
                  <a:tcPr marL="5922" marR="5922" marT="592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just" fontAlgn="ctr"/>
                      <a:r>
                        <a:rPr lang="en-US" sz="2000" b="0" i="0" u="none" strike="noStrike" dirty="0">
                          <a:effectLst/>
                          <a:latin typeface="Comic Sans MS" panose="030F0702030302020204" pitchFamily="66" charset="0"/>
                        </a:rPr>
                        <a:t> </a:t>
                      </a:r>
                    </a:p>
                  </a:txBody>
                  <a:tcPr marL="5922" marR="5922" marT="59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just" fontAlgn="ctr"/>
                      <a:r>
                        <a:rPr lang="en-US" sz="2000" b="0" i="0" u="none" strike="noStrike" dirty="0">
                          <a:effectLst/>
                          <a:latin typeface="Comic Sans MS" panose="030F0702030302020204" pitchFamily="66" charset="0"/>
                        </a:rPr>
                        <a:t> </a:t>
                      </a:r>
                    </a:p>
                  </a:txBody>
                  <a:tcPr marL="5922" marR="5922" marT="592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extLst>
                  <a:ext uri="{0D108BD9-81ED-4DB2-BD59-A6C34878D82A}">
                    <a16:rowId xmlns:a16="http://schemas.microsoft.com/office/drawing/2014/main" val="1982125597"/>
                  </a:ext>
                </a:extLst>
              </a:tr>
            </a:tbl>
          </a:graphicData>
        </a:graphic>
      </p:graphicFrame>
      <p:pic>
        <p:nvPicPr>
          <p:cNvPr id="8" name="Picture 2" descr="Chatbot Stock Photos, Royalty Free Chatbot Images ...">
            <a:extLst>
              <a:ext uri="{FF2B5EF4-FFF2-40B4-BE49-F238E27FC236}">
                <a16:creationId xmlns:a16="http://schemas.microsoft.com/office/drawing/2014/main" id="{B1BF2E7A-F737-BC92-2336-5386C11484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878" y="472170"/>
            <a:ext cx="2208371" cy="2870470"/>
          </a:xfrm>
          <a:prstGeom prst="ellipse">
            <a:avLst/>
          </a:prstGeom>
          <a:ln w="63500" cap="rnd">
            <a:solidFill>
              <a:schemeClr val="bg2">
                <a:lumMod val="50000"/>
                <a:lumOff val="50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97BBF3F0-FDA5-D1B6-003C-99CCE687336A}"/>
              </a:ext>
            </a:extLst>
          </p:cNvPr>
          <p:cNvPicPr>
            <a:picLocks noChangeAspect="1"/>
          </p:cNvPicPr>
          <p:nvPr/>
        </p:nvPicPr>
        <p:blipFill>
          <a:blip r:embed="rId3"/>
          <a:stretch>
            <a:fillRect/>
          </a:stretch>
        </p:blipFill>
        <p:spPr>
          <a:xfrm>
            <a:off x="670878" y="3626167"/>
            <a:ext cx="2208371" cy="2870470"/>
          </a:xfrm>
          <a:prstGeom prst="ellipse">
            <a:avLst/>
          </a:prstGeom>
          <a:ln w="63500" cap="rnd">
            <a:solidFill>
              <a:schemeClr val="bg2">
                <a:lumMod val="50000"/>
                <a:lumOff val="50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3" name="Picture 2">
            <a:extLst>
              <a:ext uri="{FF2B5EF4-FFF2-40B4-BE49-F238E27FC236}">
                <a16:creationId xmlns:a16="http://schemas.microsoft.com/office/drawing/2014/main" id="{F9F7FEA9-75DF-7FD8-B951-8D2A0E4A12CF}"/>
              </a:ext>
            </a:extLst>
          </p:cNvPr>
          <p:cNvPicPr>
            <a:picLocks noChangeAspect="1"/>
          </p:cNvPicPr>
          <p:nvPr/>
        </p:nvPicPr>
        <p:blipFill>
          <a:blip r:embed="rId4"/>
          <a:stretch>
            <a:fillRect/>
          </a:stretch>
        </p:blipFill>
        <p:spPr>
          <a:xfrm>
            <a:off x="10326717" y="6488546"/>
            <a:ext cx="1590964" cy="369454"/>
          </a:xfrm>
          <a:prstGeom prst="rect">
            <a:avLst/>
          </a:prstGeom>
        </p:spPr>
      </p:pic>
    </p:spTree>
    <p:extLst>
      <p:ext uri="{BB962C8B-B14F-4D97-AF65-F5344CB8AC3E}">
        <p14:creationId xmlns:p14="http://schemas.microsoft.com/office/powerpoint/2010/main" val="28168540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7170" name="Picture 2" descr="4,860 Chatgpt Images, Stock Photos &amp; Vectors | Shutterstock">
            <a:extLst>
              <a:ext uri="{FF2B5EF4-FFF2-40B4-BE49-F238E27FC236}">
                <a16:creationId xmlns:a16="http://schemas.microsoft.com/office/drawing/2014/main" id="{5A4D50B2-BF9E-B354-6529-343B9FBB3C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9596" y="598308"/>
            <a:ext cx="2213864" cy="165706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7" name="Picture 2" descr="4,860 Chatgpt Images, Stock Photos &amp; Vectors | Shutterstock">
            <a:extLst>
              <a:ext uri="{FF2B5EF4-FFF2-40B4-BE49-F238E27FC236}">
                <a16:creationId xmlns:a16="http://schemas.microsoft.com/office/drawing/2014/main" id="{57C454E8-C216-6E29-7D32-DE478CC28B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9855" y="4633429"/>
            <a:ext cx="2213864" cy="171011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3" name="Picture 2" descr="ChatGPT Has Accelerated the Flywheel">
            <a:extLst>
              <a:ext uri="{FF2B5EF4-FFF2-40B4-BE49-F238E27FC236}">
                <a16:creationId xmlns:a16="http://schemas.microsoft.com/office/drawing/2014/main" id="{AA6F5F6B-9E3F-9129-DC6B-B0D795CF56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9596" y="2508875"/>
            <a:ext cx="2213864" cy="187105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237A1677-56B3-FB68-F3D2-F84C06A82D6A}"/>
              </a:ext>
            </a:extLst>
          </p:cNvPr>
          <p:cNvPicPr>
            <a:picLocks noChangeAspect="1"/>
          </p:cNvPicPr>
          <p:nvPr/>
        </p:nvPicPr>
        <p:blipFill>
          <a:blip r:embed="rId5"/>
          <a:stretch>
            <a:fillRect/>
          </a:stretch>
        </p:blipFill>
        <p:spPr>
          <a:xfrm>
            <a:off x="10069973" y="6372378"/>
            <a:ext cx="1590964" cy="369454"/>
          </a:xfrm>
          <a:prstGeom prst="rect">
            <a:avLst/>
          </a:prstGeom>
        </p:spPr>
      </p:pic>
      <p:graphicFrame>
        <p:nvGraphicFramePr>
          <p:cNvPr id="9" name="Table 8">
            <a:extLst>
              <a:ext uri="{FF2B5EF4-FFF2-40B4-BE49-F238E27FC236}">
                <a16:creationId xmlns:a16="http://schemas.microsoft.com/office/drawing/2014/main" id="{0A10E799-EA36-FFEC-D550-CE0AFCF3FB40}"/>
              </a:ext>
            </a:extLst>
          </p:cNvPr>
          <p:cNvGraphicFramePr>
            <a:graphicFrameLocks noGrp="1"/>
          </p:cNvGraphicFramePr>
          <p:nvPr>
            <p:extLst>
              <p:ext uri="{D42A27DB-BD31-4B8C-83A1-F6EECF244321}">
                <p14:modId xmlns:p14="http://schemas.microsoft.com/office/powerpoint/2010/main" val="2086835837"/>
              </p:ext>
            </p:extLst>
          </p:nvPr>
        </p:nvGraphicFramePr>
        <p:xfrm>
          <a:off x="3234907" y="598308"/>
          <a:ext cx="8410754" cy="5329902"/>
        </p:xfrm>
        <a:graphic>
          <a:graphicData uri="http://schemas.openxmlformats.org/drawingml/2006/table">
            <a:tbl>
              <a:tblPr/>
              <a:tblGrid>
                <a:gridCol w="1823242">
                  <a:extLst>
                    <a:ext uri="{9D8B030D-6E8A-4147-A177-3AD203B41FA5}">
                      <a16:colId xmlns:a16="http://schemas.microsoft.com/office/drawing/2014/main" val="653371196"/>
                    </a:ext>
                  </a:extLst>
                </a:gridCol>
                <a:gridCol w="3736632">
                  <a:extLst>
                    <a:ext uri="{9D8B030D-6E8A-4147-A177-3AD203B41FA5}">
                      <a16:colId xmlns:a16="http://schemas.microsoft.com/office/drawing/2014/main" val="2001759764"/>
                    </a:ext>
                  </a:extLst>
                </a:gridCol>
                <a:gridCol w="2850880">
                  <a:extLst>
                    <a:ext uri="{9D8B030D-6E8A-4147-A177-3AD203B41FA5}">
                      <a16:colId xmlns:a16="http://schemas.microsoft.com/office/drawing/2014/main" val="3157277451"/>
                    </a:ext>
                  </a:extLst>
                </a:gridCol>
              </a:tblGrid>
              <a:tr h="266604">
                <a:tc>
                  <a:txBody>
                    <a:bodyPr/>
                    <a:lstStyle/>
                    <a:p>
                      <a:pPr algn="l" fontAlgn="b"/>
                      <a:r>
                        <a:rPr lang="en-US" sz="1600" b="1" i="0" u="none" strike="noStrike">
                          <a:solidFill>
                            <a:srgbClr val="FFFFFF"/>
                          </a:solidFill>
                          <a:effectLst/>
                          <a:latin typeface="Comic Sans MS" panose="030F0702030302020204" pitchFamily="66" charset="0"/>
                        </a:rPr>
                        <a:t>A.I. Tool</a:t>
                      </a:r>
                    </a:p>
                  </a:txBody>
                  <a:tcPr marL="5028" marR="5028" marT="502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l" fontAlgn="b"/>
                      <a:r>
                        <a:rPr lang="en-US" sz="1600" b="1" i="0" u="none" strike="noStrike">
                          <a:solidFill>
                            <a:srgbClr val="FFFFFF"/>
                          </a:solidFill>
                          <a:effectLst/>
                          <a:latin typeface="Comic Sans MS" panose="030F0702030302020204" pitchFamily="66" charset="0"/>
                        </a:rPr>
                        <a:t>What it does</a:t>
                      </a:r>
                    </a:p>
                  </a:txBody>
                  <a:tcPr marL="5028" marR="5028" marT="5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l" fontAlgn="ctr"/>
                      <a:r>
                        <a:rPr lang="en-US" sz="1600" b="1" i="0" u="none" strike="noStrike">
                          <a:solidFill>
                            <a:srgbClr val="FFFFFF"/>
                          </a:solidFill>
                          <a:effectLst/>
                          <a:latin typeface="Comic Sans MS" panose="030F0702030302020204" pitchFamily="66" charset="0"/>
                        </a:rPr>
                        <a:t>Website</a:t>
                      </a:r>
                    </a:p>
                  </a:txBody>
                  <a:tcPr marL="5028" marR="5028" marT="502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extLst>
                  <a:ext uri="{0D108BD9-81ED-4DB2-BD59-A6C34878D82A}">
                    <a16:rowId xmlns:a16="http://schemas.microsoft.com/office/drawing/2014/main" val="1133786931"/>
                  </a:ext>
                </a:extLst>
              </a:tr>
              <a:tr h="587897">
                <a:tc>
                  <a:txBody>
                    <a:bodyPr/>
                    <a:lstStyle/>
                    <a:p>
                      <a:pPr algn="l" fontAlgn="ctr"/>
                      <a:r>
                        <a:rPr lang="en-US" sz="1600" b="0" i="0" u="none" strike="noStrike" dirty="0" err="1">
                          <a:solidFill>
                            <a:srgbClr val="FFFF00"/>
                          </a:solidFill>
                          <a:effectLst/>
                          <a:latin typeface="Comic Sans MS" panose="030F0702030302020204" pitchFamily="66" charset="0"/>
                        </a:rPr>
                        <a:t>Copymatic</a:t>
                      </a:r>
                      <a:r>
                        <a:rPr lang="en-US" sz="1600" b="0" i="0" u="none" strike="noStrike" dirty="0">
                          <a:solidFill>
                            <a:srgbClr val="FFFF00"/>
                          </a:solidFill>
                          <a:effectLst/>
                          <a:latin typeface="Comic Sans MS" panose="030F0702030302020204" pitchFamily="66" charset="0"/>
                        </a:rPr>
                        <a:t> (Text)</a:t>
                      </a:r>
                    </a:p>
                  </a:txBody>
                  <a:tcPr marL="5028" marR="5028" marT="502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FFFFFF"/>
                          </a:solidFill>
                          <a:effectLst/>
                          <a:latin typeface="Comic Sans MS" panose="030F0702030302020204" pitchFamily="66" charset="0"/>
                        </a:rPr>
                        <a:t>An AI-powered writing assistant that can help you write better content.</a:t>
                      </a:r>
                    </a:p>
                  </a:txBody>
                  <a:tcPr marL="5028" marR="5028" marT="5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a:solidFill>
                            <a:srgbClr val="FFFFFF"/>
                          </a:solidFill>
                          <a:effectLst/>
                          <a:latin typeface="Comic Sans MS" panose="030F0702030302020204" pitchFamily="66" charset="0"/>
                        </a:rPr>
                        <a:t>http://www.copymatic.ai/</a:t>
                      </a:r>
                    </a:p>
                  </a:txBody>
                  <a:tcPr marL="5028" marR="5028" marT="502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90021889"/>
                  </a:ext>
                </a:extLst>
              </a:tr>
              <a:tr h="193320">
                <a:tc>
                  <a:txBody>
                    <a:bodyPr/>
                    <a:lstStyle/>
                    <a:p>
                      <a:pPr algn="l" fontAlgn="ctr"/>
                      <a:r>
                        <a:rPr lang="en-US" sz="1400" b="1" i="0" u="none" strike="noStrike">
                          <a:solidFill>
                            <a:srgbClr val="FFFF00"/>
                          </a:solidFill>
                          <a:effectLst/>
                          <a:latin typeface="Comic Sans MS" panose="030F0702030302020204" pitchFamily="66" charset="0"/>
                        </a:rPr>
                        <a:t> </a:t>
                      </a:r>
                    </a:p>
                  </a:txBody>
                  <a:tcPr marL="5028" marR="5028" marT="502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just" fontAlgn="ctr"/>
                      <a:r>
                        <a:rPr lang="en-US" sz="1400" b="0" i="0" u="none" strike="noStrike">
                          <a:solidFill>
                            <a:srgbClr val="FFFFFF"/>
                          </a:solidFill>
                          <a:effectLst/>
                          <a:latin typeface="Comic Sans MS" panose="030F0702030302020204" pitchFamily="66" charset="0"/>
                        </a:rPr>
                        <a:t> </a:t>
                      </a:r>
                    </a:p>
                  </a:txBody>
                  <a:tcPr marL="5028" marR="5028" marT="5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just" fontAlgn="ctr"/>
                      <a:r>
                        <a:rPr lang="en-US" sz="1400" b="0" i="0" u="none" strike="noStrike">
                          <a:solidFill>
                            <a:srgbClr val="FFFFFF"/>
                          </a:solidFill>
                          <a:effectLst/>
                          <a:latin typeface="Comic Sans MS" panose="030F0702030302020204" pitchFamily="66" charset="0"/>
                        </a:rPr>
                        <a:t> </a:t>
                      </a:r>
                    </a:p>
                  </a:txBody>
                  <a:tcPr marL="5028" marR="5028" marT="502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extLst>
                  <a:ext uri="{0D108BD9-81ED-4DB2-BD59-A6C34878D82A}">
                    <a16:rowId xmlns:a16="http://schemas.microsoft.com/office/drawing/2014/main" val="623984915"/>
                  </a:ext>
                </a:extLst>
              </a:tr>
              <a:tr h="546881">
                <a:tc>
                  <a:txBody>
                    <a:bodyPr/>
                    <a:lstStyle/>
                    <a:p>
                      <a:pPr algn="l" fontAlgn="b"/>
                      <a:r>
                        <a:rPr lang="en-US" sz="1600" b="0" i="0" u="none" strike="noStrike">
                          <a:solidFill>
                            <a:srgbClr val="FFFF00"/>
                          </a:solidFill>
                          <a:effectLst/>
                          <a:latin typeface="Comic Sans MS" panose="030F0702030302020204" pitchFamily="66" charset="0"/>
                        </a:rPr>
                        <a:t>StockImg AI (Design)</a:t>
                      </a:r>
                    </a:p>
                  </a:txBody>
                  <a:tcPr marL="5028" marR="5028" marT="502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FFFFFF"/>
                          </a:solidFill>
                          <a:effectLst/>
                          <a:latin typeface="Comic Sans MS" panose="030F0702030302020204" pitchFamily="66" charset="0"/>
                        </a:rPr>
                        <a:t>An AI-powered platform that helps you find and license stock images.</a:t>
                      </a:r>
                    </a:p>
                  </a:txBody>
                  <a:tcPr marL="5028" marR="5028" marT="5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a:solidFill>
                            <a:srgbClr val="FFFFFF"/>
                          </a:solidFill>
                          <a:effectLst/>
                          <a:latin typeface="Comic Sans MS" panose="030F0702030302020204" pitchFamily="66" charset="0"/>
                        </a:rPr>
                        <a:t>http://www.stockimg.ai/</a:t>
                      </a:r>
                    </a:p>
                  </a:txBody>
                  <a:tcPr marL="5028" marR="5028" marT="502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63535815"/>
                  </a:ext>
                </a:extLst>
              </a:tr>
              <a:tr h="193320">
                <a:tc>
                  <a:txBody>
                    <a:bodyPr/>
                    <a:lstStyle/>
                    <a:p>
                      <a:pPr algn="l" fontAlgn="ctr"/>
                      <a:r>
                        <a:rPr lang="en-US" sz="1400" b="1" i="0" u="none" strike="noStrike">
                          <a:solidFill>
                            <a:srgbClr val="FFFF00"/>
                          </a:solidFill>
                          <a:effectLst/>
                          <a:latin typeface="Comic Sans MS" panose="030F0702030302020204" pitchFamily="66" charset="0"/>
                        </a:rPr>
                        <a:t> </a:t>
                      </a:r>
                    </a:p>
                  </a:txBody>
                  <a:tcPr marL="5028" marR="5028" marT="502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just" fontAlgn="ctr"/>
                      <a:r>
                        <a:rPr lang="en-US" sz="1400" b="0" i="0" u="none" strike="noStrike">
                          <a:solidFill>
                            <a:srgbClr val="FFFFFF"/>
                          </a:solidFill>
                          <a:effectLst/>
                          <a:latin typeface="Comic Sans MS" panose="030F0702030302020204" pitchFamily="66" charset="0"/>
                        </a:rPr>
                        <a:t> </a:t>
                      </a:r>
                    </a:p>
                  </a:txBody>
                  <a:tcPr marL="5028" marR="5028" marT="5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just" fontAlgn="ctr"/>
                      <a:r>
                        <a:rPr lang="en-US" sz="1400" b="0" i="0" u="none" strike="noStrike">
                          <a:solidFill>
                            <a:srgbClr val="FFFFFF"/>
                          </a:solidFill>
                          <a:effectLst/>
                          <a:latin typeface="Comic Sans MS" panose="030F0702030302020204" pitchFamily="66" charset="0"/>
                        </a:rPr>
                        <a:t> </a:t>
                      </a:r>
                    </a:p>
                  </a:txBody>
                  <a:tcPr marL="5028" marR="5028" marT="502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extLst>
                  <a:ext uri="{0D108BD9-81ED-4DB2-BD59-A6C34878D82A}">
                    <a16:rowId xmlns:a16="http://schemas.microsoft.com/office/drawing/2014/main" val="715527461"/>
                  </a:ext>
                </a:extLst>
              </a:tr>
              <a:tr h="553717">
                <a:tc>
                  <a:txBody>
                    <a:bodyPr/>
                    <a:lstStyle/>
                    <a:p>
                      <a:pPr algn="l" fontAlgn="b"/>
                      <a:r>
                        <a:rPr lang="en-US" sz="1600" b="0" i="0" u="none" strike="noStrike" dirty="0" err="1">
                          <a:solidFill>
                            <a:srgbClr val="FFFF00"/>
                          </a:solidFill>
                          <a:effectLst/>
                          <a:latin typeface="Comic Sans MS" panose="030F0702030302020204" pitchFamily="66" charset="0"/>
                        </a:rPr>
                        <a:t>HelloScribe</a:t>
                      </a:r>
                      <a:r>
                        <a:rPr lang="en-US" sz="1600" b="0" i="0" u="none" strike="noStrike" dirty="0">
                          <a:solidFill>
                            <a:srgbClr val="FFFF00"/>
                          </a:solidFill>
                          <a:effectLst/>
                          <a:latin typeface="Comic Sans MS" panose="030F0702030302020204" pitchFamily="66" charset="0"/>
                        </a:rPr>
                        <a:t> (Writing)</a:t>
                      </a:r>
                    </a:p>
                  </a:txBody>
                  <a:tcPr marL="5028" marR="5028" marT="502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FFFFFF"/>
                          </a:solidFill>
                          <a:effectLst/>
                          <a:latin typeface="Comic Sans MS" panose="030F0702030302020204" pitchFamily="66" charset="0"/>
                        </a:rPr>
                        <a:t>An AI-powered tool that can help you transcribe audio and video recordings.</a:t>
                      </a:r>
                    </a:p>
                  </a:txBody>
                  <a:tcPr marL="5028" marR="5028" marT="5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a:solidFill>
                            <a:srgbClr val="FFFFFF"/>
                          </a:solidFill>
                          <a:effectLst/>
                          <a:latin typeface="Comic Sans MS" panose="030F0702030302020204" pitchFamily="66" charset="0"/>
                        </a:rPr>
                        <a:t>http://www.helloscribe.ai/</a:t>
                      </a:r>
                    </a:p>
                  </a:txBody>
                  <a:tcPr marL="5028" marR="5028" marT="502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60608239"/>
                  </a:ext>
                </a:extLst>
              </a:tr>
              <a:tr h="193320">
                <a:tc>
                  <a:txBody>
                    <a:bodyPr/>
                    <a:lstStyle/>
                    <a:p>
                      <a:pPr algn="l" fontAlgn="ctr"/>
                      <a:r>
                        <a:rPr lang="en-US" sz="1400" b="1" i="0" u="none" strike="noStrike">
                          <a:solidFill>
                            <a:srgbClr val="FFFF00"/>
                          </a:solidFill>
                          <a:effectLst/>
                          <a:latin typeface="Comic Sans MS" panose="030F0702030302020204" pitchFamily="66" charset="0"/>
                        </a:rPr>
                        <a:t> </a:t>
                      </a:r>
                    </a:p>
                  </a:txBody>
                  <a:tcPr marL="5028" marR="5028" marT="502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just" fontAlgn="ctr"/>
                      <a:r>
                        <a:rPr lang="en-US" sz="1400" b="0" i="0" u="none" strike="noStrike" dirty="0">
                          <a:solidFill>
                            <a:srgbClr val="FFFFFF"/>
                          </a:solidFill>
                          <a:effectLst/>
                          <a:latin typeface="Comic Sans MS" panose="030F0702030302020204" pitchFamily="66" charset="0"/>
                        </a:rPr>
                        <a:t> </a:t>
                      </a:r>
                    </a:p>
                  </a:txBody>
                  <a:tcPr marL="5028" marR="5028" marT="5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just" fontAlgn="ctr"/>
                      <a:r>
                        <a:rPr lang="en-US" sz="1400" b="0" i="0" u="none" strike="noStrike">
                          <a:solidFill>
                            <a:srgbClr val="FFFFFF"/>
                          </a:solidFill>
                          <a:effectLst/>
                          <a:latin typeface="Comic Sans MS" panose="030F0702030302020204" pitchFamily="66" charset="0"/>
                        </a:rPr>
                        <a:t> </a:t>
                      </a:r>
                    </a:p>
                  </a:txBody>
                  <a:tcPr marL="5028" marR="5028" marT="502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extLst>
                  <a:ext uri="{0D108BD9-81ED-4DB2-BD59-A6C34878D82A}">
                    <a16:rowId xmlns:a16="http://schemas.microsoft.com/office/drawing/2014/main" val="3210206550"/>
                  </a:ext>
                </a:extLst>
              </a:tr>
              <a:tr h="587897">
                <a:tc>
                  <a:txBody>
                    <a:bodyPr/>
                    <a:lstStyle/>
                    <a:p>
                      <a:pPr algn="l" fontAlgn="b"/>
                      <a:r>
                        <a:rPr lang="en-US" sz="1600" b="0" i="0" u="none" strike="noStrike">
                          <a:solidFill>
                            <a:srgbClr val="FFFF00"/>
                          </a:solidFill>
                          <a:effectLst/>
                          <a:latin typeface="Comic Sans MS" panose="030F0702030302020204" pitchFamily="66" charset="0"/>
                        </a:rPr>
                        <a:t>Palette.fm (Photoshop)</a:t>
                      </a:r>
                    </a:p>
                  </a:txBody>
                  <a:tcPr marL="5028" marR="5028" marT="502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FFFFFF"/>
                          </a:solidFill>
                          <a:effectLst/>
                          <a:latin typeface="Comic Sans MS" panose="030F0702030302020204" pitchFamily="66" charset="0"/>
                        </a:rPr>
                        <a:t>An AI-powered platform that helps you create music.</a:t>
                      </a:r>
                    </a:p>
                  </a:txBody>
                  <a:tcPr marL="5028" marR="5028" marT="5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a:solidFill>
                            <a:srgbClr val="FFFFFF"/>
                          </a:solidFill>
                          <a:effectLst/>
                          <a:latin typeface="Comic Sans MS" panose="030F0702030302020204" pitchFamily="66" charset="0"/>
                        </a:rPr>
                        <a:t>http://www.palette.fm/</a:t>
                      </a:r>
                    </a:p>
                  </a:txBody>
                  <a:tcPr marL="5028" marR="5028" marT="502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20920177"/>
                  </a:ext>
                </a:extLst>
              </a:tr>
              <a:tr h="193320">
                <a:tc>
                  <a:txBody>
                    <a:bodyPr/>
                    <a:lstStyle/>
                    <a:p>
                      <a:pPr algn="l" fontAlgn="ctr"/>
                      <a:r>
                        <a:rPr lang="en-US" sz="1400" b="1" i="0" u="none" strike="noStrike">
                          <a:solidFill>
                            <a:srgbClr val="FFFF00"/>
                          </a:solidFill>
                          <a:effectLst/>
                          <a:latin typeface="Comic Sans MS" panose="030F0702030302020204" pitchFamily="66" charset="0"/>
                        </a:rPr>
                        <a:t> </a:t>
                      </a:r>
                    </a:p>
                  </a:txBody>
                  <a:tcPr marL="5028" marR="5028" marT="502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just" fontAlgn="ctr"/>
                      <a:r>
                        <a:rPr lang="en-US" sz="1400" b="0" i="0" u="none" strike="noStrike" dirty="0">
                          <a:solidFill>
                            <a:srgbClr val="FFFFFF"/>
                          </a:solidFill>
                          <a:effectLst/>
                          <a:latin typeface="Comic Sans MS" panose="030F0702030302020204" pitchFamily="66" charset="0"/>
                        </a:rPr>
                        <a:t> </a:t>
                      </a:r>
                    </a:p>
                  </a:txBody>
                  <a:tcPr marL="5028" marR="5028" marT="5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just" fontAlgn="ctr"/>
                      <a:r>
                        <a:rPr lang="en-US" sz="1400" b="0" i="0" u="none" strike="noStrike">
                          <a:solidFill>
                            <a:srgbClr val="FFFFFF"/>
                          </a:solidFill>
                          <a:effectLst/>
                          <a:latin typeface="Comic Sans MS" panose="030F0702030302020204" pitchFamily="66" charset="0"/>
                        </a:rPr>
                        <a:t> </a:t>
                      </a:r>
                    </a:p>
                  </a:txBody>
                  <a:tcPr marL="5028" marR="5028" marT="502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extLst>
                  <a:ext uri="{0D108BD9-81ED-4DB2-BD59-A6C34878D82A}">
                    <a16:rowId xmlns:a16="http://schemas.microsoft.com/office/drawing/2014/main" val="4007599616"/>
                  </a:ext>
                </a:extLst>
              </a:tr>
              <a:tr h="738289">
                <a:tc>
                  <a:txBody>
                    <a:bodyPr/>
                    <a:lstStyle/>
                    <a:p>
                      <a:pPr algn="l" fontAlgn="b"/>
                      <a:r>
                        <a:rPr lang="en-US" sz="1600" b="0" i="0" u="none" strike="noStrike">
                          <a:solidFill>
                            <a:srgbClr val="FFFF00"/>
                          </a:solidFill>
                          <a:effectLst/>
                          <a:latin typeface="Comic Sans MS" panose="030F0702030302020204" pitchFamily="66" charset="0"/>
                        </a:rPr>
                        <a:t>Ortto (Email Writing)</a:t>
                      </a:r>
                    </a:p>
                  </a:txBody>
                  <a:tcPr marL="5028" marR="5028" marT="502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FFFFFF"/>
                          </a:solidFill>
                          <a:effectLst/>
                          <a:latin typeface="Comic Sans MS" panose="030F0702030302020204" pitchFamily="66" charset="0"/>
                        </a:rPr>
                        <a:t>An AI-powered tool that can help you translate languages.</a:t>
                      </a:r>
                    </a:p>
                  </a:txBody>
                  <a:tcPr marL="5028" marR="5028" marT="5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a:solidFill>
                            <a:srgbClr val="FFFFFF"/>
                          </a:solidFill>
                          <a:effectLst/>
                          <a:latin typeface="Comic Sans MS" panose="030F0702030302020204" pitchFamily="66" charset="0"/>
                        </a:rPr>
                        <a:t>http://www.ortto.com/artificial-intelligence-marketing</a:t>
                      </a:r>
                    </a:p>
                  </a:txBody>
                  <a:tcPr marL="5028" marR="5028" marT="502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72510153"/>
                  </a:ext>
                </a:extLst>
              </a:tr>
              <a:tr h="193320">
                <a:tc>
                  <a:txBody>
                    <a:bodyPr/>
                    <a:lstStyle/>
                    <a:p>
                      <a:pPr algn="l" fontAlgn="ctr"/>
                      <a:r>
                        <a:rPr lang="en-US" sz="1400" b="1" i="0" u="none" strike="noStrike">
                          <a:solidFill>
                            <a:srgbClr val="FFFF00"/>
                          </a:solidFill>
                          <a:effectLst/>
                          <a:latin typeface="Comic Sans MS" panose="030F0702030302020204" pitchFamily="66" charset="0"/>
                        </a:rPr>
                        <a:t> </a:t>
                      </a:r>
                    </a:p>
                  </a:txBody>
                  <a:tcPr marL="5028" marR="5028" marT="502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just" fontAlgn="ctr"/>
                      <a:r>
                        <a:rPr lang="en-US" sz="1400" b="0" i="0" u="none" strike="noStrike">
                          <a:solidFill>
                            <a:srgbClr val="FFFFFF"/>
                          </a:solidFill>
                          <a:effectLst/>
                          <a:latin typeface="Comic Sans MS" panose="030F0702030302020204" pitchFamily="66" charset="0"/>
                        </a:rPr>
                        <a:t> </a:t>
                      </a:r>
                    </a:p>
                  </a:txBody>
                  <a:tcPr marL="5028" marR="5028" marT="5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just" fontAlgn="ctr"/>
                      <a:r>
                        <a:rPr lang="en-US" sz="1400" b="0" i="0" u="none" strike="noStrike">
                          <a:solidFill>
                            <a:srgbClr val="FFFFFF"/>
                          </a:solidFill>
                          <a:effectLst/>
                          <a:latin typeface="Comic Sans MS" panose="030F0702030302020204" pitchFamily="66" charset="0"/>
                        </a:rPr>
                        <a:t> </a:t>
                      </a:r>
                    </a:p>
                  </a:txBody>
                  <a:tcPr marL="5028" marR="5028" marT="502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extLst>
                  <a:ext uri="{0D108BD9-81ED-4DB2-BD59-A6C34878D82A}">
                    <a16:rowId xmlns:a16="http://schemas.microsoft.com/office/drawing/2014/main" val="643358786"/>
                  </a:ext>
                </a:extLst>
              </a:tr>
              <a:tr h="738289">
                <a:tc>
                  <a:txBody>
                    <a:bodyPr/>
                    <a:lstStyle/>
                    <a:p>
                      <a:pPr algn="l" fontAlgn="b"/>
                      <a:r>
                        <a:rPr lang="en-US" sz="1600" b="0" i="0" u="none" strike="noStrike" dirty="0" err="1">
                          <a:solidFill>
                            <a:srgbClr val="FFFF00"/>
                          </a:solidFill>
                          <a:effectLst/>
                          <a:latin typeface="Comic Sans MS" panose="030F0702030302020204" pitchFamily="66" charset="0"/>
                        </a:rPr>
                        <a:t>Fotor's</a:t>
                      </a:r>
                      <a:r>
                        <a:rPr lang="en-US" sz="1600" b="0" i="0" u="none" strike="noStrike" dirty="0">
                          <a:solidFill>
                            <a:srgbClr val="FFFF00"/>
                          </a:solidFill>
                          <a:effectLst/>
                          <a:latin typeface="Comic Sans MS" panose="030F0702030302020204" pitchFamily="66" charset="0"/>
                        </a:rPr>
                        <a:t> AI (interior </a:t>
                      </a:r>
                      <a:r>
                        <a:rPr lang="en-US" sz="1600" b="0" i="0" u="none" strike="noStrike" dirty="0" err="1">
                          <a:solidFill>
                            <a:srgbClr val="FFFF00"/>
                          </a:solidFill>
                          <a:effectLst/>
                          <a:latin typeface="Comic Sans MS" panose="030F0702030302020204" pitchFamily="66" charset="0"/>
                        </a:rPr>
                        <a:t>desIgn</a:t>
                      </a:r>
                      <a:r>
                        <a:rPr lang="en-US" sz="1600" b="0" i="0" u="none" strike="noStrike" dirty="0">
                          <a:solidFill>
                            <a:srgbClr val="FFFF00"/>
                          </a:solidFill>
                          <a:effectLst/>
                          <a:latin typeface="Comic Sans MS" panose="030F0702030302020204" pitchFamily="66" charset="0"/>
                        </a:rPr>
                        <a:t>)</a:t>
                      </a:r>
                    </a:p>
                  </a:txBody>
                  <a:tcPr marL="5028" marR="5028" marT="502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FFFFFF"/>
                          </a:solidFill>
                          <a:effectLst/>
                          <a:latin typeface="Comic Sans MS" panose="030F0702030302020204" pitchFamily="66" charset="0"/>
                        </a:rPr>
                        <a:t>Text to image generator will output the best 3D decoration images based on the home</a:t>
                      </a:r>
                    </a:p>
                  </a:txBody>
                  <a:tcPr marL="5028" marR="5028" marT="5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a:solidFill>
                            <a:srgbClr val="FFFFFF"/>
                          </a:solidFill>
                          <a:effectLst/>
                          <a:latin typeface="Comic Sans MS" panose="030F0702030302020204" pitchFamily="66" charset="0"/>
                        </a:rPr>
                        <a:t>http://www.fotor.com/features/ai-interior-design/</a:t>
                      </a:r>
                    </a:p>
                  </a:txBody>
                  <a:tcPr marL="5028" marR="5028" marT="502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91871989"/>
                  </a:ext>
                </a:extLst>
              </a:tr>
              <a:tr h="193320">
                <a:tc>
                  <a:txBody>
                    <a:bodyPr/>
                    <a:lstStyle/>
                    <a:p>
                      <a:pPr algn="l" fontAlgn="ctr"/>
                      <a:r>
                        <a:rPr lang="en-US" sz="1400" b="1" i="0" u="none" strike="noStrike" dirty="0">
                          <a:solidFill>
                            <a:srgbClr val="FFFFFF"/>
                          </a:solidFill>
                          <a:effectLst/>
                          <a:latin typeface="Comic Sans MS" panose="030F0702030302020204" pitchFamily="66" charset="0"/>
                        </a:rPr>
                        <a:t> </a:t>
                      </a:r>
                    </a:p>
                  </a:txBody>
                  <a:tcPr marL="5028" marR="5028" marT="502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just" fontAlgn="ctr"/>
                      <a:r>
                        <a:rPr lang="en-US" sz="1400" b="0" i="0" u="none" strike="noStrike">
                          <a:solidFill>
                            <a:srgbClr val="FFFFFF"/>
                          </a:solidFill>
                          <a:effectLst/>
                          <a:latin typeface="Comic Sans MS" panose="030F0702030302020204" pitchFamily="66" charset="0"/>
                        </a:rPr>
                        <a:t> </a:t>
                      </a:r>
                    </a:p>
                  </a:txBody>
                  <a:tcPr marL="5028" marR="5028" marT="5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just" fontAlgn="ctr"/>
                      <a:r>
                        <a:rPr lang="en-US" sz="1400" b="0" i="0" u="none" strike="noStrike" dirty="0">
                          <a:solidFill>
                            <a:srgbClr val="FFFFFF"/>
                          </a:solidFill>
                          <a:effectLst/>
                          <a:latin typeface="Comic Sans MS" panose="030F0702030302020204" pitchFamily="66" charset="0"/>
                        </a:rPr>
                        <a:t> </a:t>
                      </a:r>
                    </a:p>
                  </a:txBody>
                  <a:tcPr marL="5028" marR="5028" marT="502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extLst>
                  <a:ext uri="{0D108BD9-81ED-4DB2-BD59-A6C34878D82A}">
                    <a16:rowId xmlns:a16="http://schemas.microsoft.com/office/drawing/2014/main" val="2908990667"/>
                  </a:ext>
                </a:extLst>
              </a:tr>
            </a:tbl>
          </a:graphicData>
        </a:graphic>
      </p:graphicFrame>
    </p:spTree>
    <p:extLst>
      <p:ext uri="{BB962C8B-B14F-4D97-AF65-F5344CB8AC3E}">
        <p14:creationId xmlns:p14="http://schemas.microsoft.com/office/powerpoint/2010/main" val="333426593"/>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hatbot Stock Photos, Royalty Free Chatbot Images ...">
            <a:extLst>
              <a:ext uri="{FF2B5EF4-FFF2-40B4-BE49-F238E27FC236}">
                <a16:creationId xmlns:a16="http://schemas.microsoft.com/office/drawing/2014/main" id="{B1BF2E7A-F737-BC92-2336-5386C11484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878" y="472170"/>
            <a:ext cx="2208371" cy="2870470"/>
          </a:xfrm>
          <a:prstGeom prst="ellipse">
            <a:avLst/>
          </a:prstGeom>
          <a:ln w="63500" cap="rnd">
            <a:solidFill>
              <a:schemeClr val="bg2">
                <a:lumMod val="50000"/>
                <a:lumOff val="50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97BBF3F0-FDA5-D1B6-003C-99CCE687336A}"/>
              </a:ext>
            </a:extLst>
          </p:cNvPr>
          <p:cNvPicPr>
            <a:picLocks noChangeAspect="1"/>
          </p:cNvPicPr>
          <p:nvPr/>
        </p:nvPicPr>
        <p:blipFill>
          <a:blip r:embed="rId3"/>
          <a:stretch>
            <a:fillRect/>
          </a:stretch>
        </p:blipFill>
        <p:spPr>
          <a:xfrm>
            <a:off x="670878" y="3626167"/>
            <a:ext cx="2208371" cy="2870470"/>
          </a:xfrm>
          <a:prstGeom prst="ellipse">
            <a:avLst/>
          </a:prstGeom>
          <a:ln w="63500" cap="rnd">
            <a:solidFill>
              <a:schemeClr val="bg2">
                <a:lumMod val="50000"/>
                <a:lumOff val="50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3" name="Picture 2">
            <a:extLst>
              <a:ext uri="{FF2B5EF4-FFF2-40B4-BE49-F238E27FC236}">
                <a16:creationId xmlns:a16="http://schemas.microsoft.com/office/drawing/2014/main" id="{F9F7FEA9-75DF-7FD8-B951-8D2A0E4A12CF}"/>
              </a:ext>
            </a:extLst>
          </p:cNvPr>
          <p:cNvPicPr>
            <a:picLocks noChangeAspect="1"/>
          </p:cNvPicPr>
          <p:nvPr/>
        </p:nvPicPr>
        <p:blipFill>
          <a:blip r:embed="rId4"/>
          <a:stretch>
            <a:fillRect/>
          </a:stretch>
        </p:blipFill>
        <p:spPr>
          <a:xfrm>
            <a:off x="10046069" y="6429108"/>
            <a:ext cx="1590964" cy="369454"/>
          </a:xfrm>
          <a:prstGeom prst="rect">
            <a:avLst/>
          </a:prstGeom>
        </p:spPr>
      </p:pic>
      <p:graphicFrame>
        <p:nvGraphicFramePr>
          <p:cNvPr id="4" name="Table 3">
            <a:extLst>
              <a:ext uri="{FF2B5EF4-FFF2-40B4-BE49-F238E27FC236}">
                <a16:creationId xmlns:a16="http://schemas.microsoft.com/office/drawing/2014/main" id="{31D6285E-C687-158C-6930-FF29D6636C3A}"/>
              </a:ext>
            </a:extLst>
          </p:cNvPr>
          <p:cNvGraphicFramePr>
            <a:graphicFrameLocks noGrp="1"/>
          </p:cNvGraphicFramePr>
          <p:nvPr>
            <p:extLst>
              <p:ext uri="{D42A27DB-BD31-4B8C-83A1-F6EECF244321}">
                <p14:modId xmlns:p14="http://schemas.microsoft.com/office/powerpoint/2010/main" val="1873332366"/>
              </p:ext>
            </p:extLst>
          </p:nvPr>
        </p:nvGraphicFramePr>
        <p:xfrm>
          <a:off x="3427998" y="334011"/>
          <a:ext cx="8209035" cy="6017257"/>
        </p:xfrm>
        <a:graphic>
          <a:graphicData uri="http://schemas.openxmlformats.org/drawingml/2006/table">
            <a:tbl>
              <a:tblPr/>
              <a:tblGrid>
                <a:gridCol w="1764862">
                  <a:extLst>
                    <a:ext uri="{9D8B030D-6E8A-4147-A177-3AD203B41FA5}">
                      <a16:colId xmlns:a16="http://schemas.microsoft.com/office/drawing/2014/main" val="381934072"/>
                    </a:ext>
                  </a:extLst>
                </a:gridCol>
                <a:gridCol w="3837360">
                  <a:extLst>
                    <a:ext uri="{9D8B030D-6E8A-4147-A177-3AD203B41FA5}">
                      <a16:colId xmlns:a16="http://schemas.microsoft.com/office/drawing/2014/main" val="2048875007"/>
                    </a:ext>
                  </a:extLst>
                </a:gridCol>
                <a:gridCol w="2606813">
                  <a:extLst>
                    <a:ext uri="{9D8B030D-6E8A-4147-A177-3AD203B41FA5}">
                      <a16:colId xmlns:a16="http://schemas.microsoft.com/office/drawing/2014/main" val="906243734"/>
                    </a:ext>
                  </a:extLst>
                </a:gridCol>
              </a:tblGrid>
              <a:tr h="267050">
                <a:tc>
                  <a:txBody>
                    <a:bodyPr/>
                    <a:lstStyle/>
                    <a:p>
                      <a:pPr algn="l" fontAlgn="b"/>
                      <a:r>
                        <a:rPr lang="en-US" sz="1400" b="1" i="0" u="none" strike="noStrike">
                          <a:solidFill>
                            <a:srgbClr val="FFFFFF"/>
                          </a:solidFill>
                          <a:effectLst/>
                          <a:latin typeface="Comic Sans MS" panose="030F0702030302020204" pitchFamily="66" charset="0"/>
                        </a:rPr>
                        <a:t>A.I. Tool</a:t>
                      </a:r>
                    </a:p>
                  </a:txBody>
                  <a:tcPr marL="4374" marR="4374" marT="437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algn="l" fontAlgn="b"/>
                      <a:r>
                        <a:rPr lang="en-US" sz="1400" b="1" i="0" u="none" strike="noStrike">
                          <a:solidFill>
                            <a:srgbClr val="FFFFFF"/>
                          </a:solidFill>
                          <a:effectLst/>
                          <a:latin typeface="Comic Sans MS" panose="030F0702030302020204" pitchFamily="66" charset="0"/>
                        </a:rPr>
                        <a:t>What it does</a:t>
                      </a:r>
                    </a:p>
                  </a:txBody>
                  <a:tcPr marL="4374" marR="4374" marT="43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algn="l" fontAlgn="ctr"/>
                      <a:r>
                        <a:rPr lang="en-US" sz="1400" b="1" i="0" u="none" strike="noStrike">
                          <a:solidFill>
                            <a:srgbClr val="FFFFFF"/>
                          </a:solidFill>
                          <a:effectLst/>
                          <a:latin typeface="Comic Sans MS" panose="030F0702030302020204" pitchFamily="66" charset="0"/>
                        </a:rPr>
                        <a:t>Website</a:t>
                      </a:r>
                    </a:p>
                  </a:txBody>
                  <a:tcPr marL="4374" marR="4374" marT="437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extLst>
                  <a:ext uri="{0D108BD9-81ED-4DB2-BD59-A6C34878D82A}">
                    <a16:rowId xmlns:a16="http://schemas.microsoft.com/office/drawing/2014/main" val="1878705207"/>
                  </a:ext>
                </a:extLst>
              </a:tr>
              <a:tr h="587510">
                <a:tc>
                  <a:txBody>
                    <a:bodyPr/>
                    <a:lstStyle/>
                    <a:p>
                      <a:pPr algn="l" fontAlgn="b"/>
                      <a:r>
                        <a:rPr lang="en-US" sz="1400" b="0" i="0" u="none" strike="noStrike" dirty="0">
                          <a:solidFill>
                            <a:srgbClr val="FFFF00"/>
                          </a:solidFill>
                          <a:effectLst/>
                          <a:latin typeface="Comic Sans MS" panose="030F0702030302020204" pitchFamily="66" charset="0"/>
                        </a:rPr>
                        <a:t>Pollinations (Image generation)</a:t>
                      </a:r>
                    </a:p>
                  </a:txBody>
                  <a:tcPr marL="4374" marR="4374" marT="437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effectLst/>
                          <a:latin typeface="Comic Sans MS" panose="030F0702030302020204" pitchFamily="66" charset="0"/>
                        </a:rPr>
                        <a:t>A platform that helps you build and manage AI projects with a team.</a:t>
                      </a:r>
                    </a:p>
                  </a:txBody>
                  <a:tcPr marL="4374" marR="4374" marT="43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400" b="0" i="0" u="none" strike="noStrike">
                          <a:effectLst/>
                          <a:latin typeface="Comic Sans MS" panose="030F0702030302020204" pitchFamily="66" charset="0"/>
                        </a:rPr>
                        <a:t>http://www.pollinations.ai/</a:t>
                      </a:r>
                    </a:p>
                  </a:txBody>
                  <a:tcPr marL="4374" marR="4374" marT="437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94455875"/>
                  </a:ext>
                </a:extLst>
              </a:tr>
              <a:tr h="192750">
                <a:tc>
                  <a:txBody>
                    <a:bodyPr/>
                    <a:lstStyle/>
                    <a:p>
                      <a:pPr algn="l" fontAlgn="ctr"/>
                      <a:r>
                        <a:rPr lang="en-US" sz="1400" b="1" i="0" u="none" strike="noStrike">
                          <a:solidFill>
                            <a:srgbClr val="FFFF00"/>
                          </a:solidFill>
                          <a:effectLst/>
                          <a:latin typeface="Comic Sans MS" panose="030F0702030302020204" pitchFamily="66" charset="0"/>
                        </a:rPr>
                        <a:t> </a:t>
                      </a:r>
                    </a:p>
                  </a:txBody>
                  <a:tcPr marL="4374" marR="4374" marT="437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just" fontAlgn="ctr"/>
                      <a:r>
                        <a:rPr lang="en-US" sz="1400" b="0" i="0" u="none" strike="noStrike">
                          <a:effectLst/>
                          <a:latin typeface="Comic Sans MS" panose="030F0702030302020204" pitchFamily="66" charset="0"/>
                        </a:rPr>
                        <a:t> </a:t>
                      </a:r>
                    </a:p>
                  </a:txBody>
                  <a:tcPr marL="4374" marR="4374" marT="43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just" fontAlgn="ctr"/>
                      <a:r>
                        <a:rPr lang="en-US" sz="1400" b="0" i="0" u="none" strike="noStrike">
                          <a:effectLst/>
                          <a:latin typeface="Comic Sans MS" panose="030F0702030302020204" pitchFamily="66" charset="0"/>
                        </a:rPr>
                        <a:t> </a:t>
                      </a:r>
                    </a:p>
                  </a:txBody>
                  <a:tcPr marL="4374" marR="4374" marT="437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extLst>
                  <a:ext uri="{0D108BD9-81ED-4DB2-BD59-A6C34878D82A}">
                    <a16:rowId xmlns:a16="http://schemas.microsoft.com/office/drawing/2014/main" val="18918747"/>
                  </a:ext>
                </a:extLst>
              </a:tr>
              <a:tr h="620892">
                <a:tc>
                  <a:txBody>
                    <a:bodyPr/>
                    <a:lstStyle/>
                    <a:p>
                      <a:pPr algn="l" fontAlgn="b"/>
                      <a:r>
                        <a:rPr lang="en-US" sz="1400" b="0" i="0" u="none" strike="noStrike">
                          <a:solidFill>
                            <a:srgbClr val="FFFF00"/>
                          </a:solidFill>
                          <a:effectLst/>
                          <a:latin typeface="Comic Sans MS" panose="030F0702030302020204" pitchFamily="66" charset="0"/>
                        </a:rPr>
                        <a:t>Xpression Camera (avAtar)</a:t>
                      </a:r>
                    </a:p>
                  </a:txBody>
                  <a:tcPr marL="4374" marR="4374" marT="437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effectLst/>
                          <a:latin typeface="Comic Sans MS" panose="030F0702030302020204" pitchFamily="66" charset="0"/>
                        </a:rPr>
                        <a:t>An AI-powered camera that can help you create expressive photos and videos.</a:t>
                      </a:r>
                    </a:p>
                  </a:txBody>
                  <a:tcPr marL="4374" marR="4374" marT="43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400" b="0" i="0" u="none" strike="noStrike">
                          <a:effectLst/>
                          <a:latin typeface="Comic Sans MS" panose="030F0702030302020204" pitchFamily="66" charset="0"/>
                        </a:rPr>
                        <a:t>http://www.xpressioncamera.com/</a:t>
                      </a:r>
                    </a:p>
                  </a:txBody>
                  <a:tcPr marL="4374" marR="4374" marT="437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77055771"/>
                  </a:ext>
                </a:extLst>
              </a:tr>
              <a:tr h="192750">
                <a:tc>
                  <a:txBody>
                    <a:bodyPr/>
                    <a:lstStyle/>
                    <a:p>
                      <a:pPr algn="l" fontAlgn="ctr"/>
                      <a:r>
                        <a:rPr lang="en-US" sz="1400" b="1" i="0" u="none" strike="noStrike">
                          <a:solidFill>
                            <a:srgbClr val="FFFF00"/>
                          </a:solidFill>
                          <a:effectLst/>
                          <a:latin typeface="Comic Sans MS" panose="030F0702030302020204" pitchFamily="66" charset="0"/>
                        </a:rPr>
                        <a:t> </a:t>
                      </a:r>
                    </a:p>
                  </a:txBody>
                  <a:tcPr marL="4374" marR="4374" marT="437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just" fontAlgn="ctr"/>
                      <a:r>
                        <a:rPr lang="en-US" sz="1400" b="0" i="0" u="none" strike="noStrike">
                          <a:effectLst/>
                          <a:latin typeface="Comic Sans MS" panose="030F0702030302020204" pitchFamily="66" charset="0"/>
                        </a:rPr>
                        <a:t> </a:t>
                      </a:r>
                    </a:p>
                  </a:txBody>
                  <a:tcPr marL="4374" marR="4374" marT="43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just" fontAlgn="ctr"/>
                      <a:r>
                        <a:rPr lang="en-US" sz="1400" b="0" i="0" u="none" strike="noStrike">
                          <a:effectLst/>
                          <a:latin typeface="Comic Sans MS" panose="030F0702030302020204" pitchFamily="66" charset="0"/>
                        </a:rPr>
                        <a:t> </a:t>
                      </a:r>
                    </a:p>
                  </a:txBody>
                  <a:tcPr marL="4374" marR="4374" marT="437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extLst>
                  <a:ext uri="{0D108BD9-81ED-4DB2-BD59-A6C34878D82A}">
                    <a16:rowId xmlns:a16="http://schemas.microsoft.com/office/drawing/2014/main" val="3036595071"/>
                  </a:ext>
                </a:extLst>
              </a:tr>
              <a:tr h="580834">
                <a:tc>
                  <a:txBody>
                    <a:bodyPr/>
                    <a:lstStyle/>
                    <a:p>
                      <a:pPr algn="l" fontAlgn="b"/>
                      <a:r>
                        <a:rPr lang="en-US" sz="1400" b="0" i="0" u="none" strike="noStrike">
                          <a:solidFill>
                            <a:srgbClr val="FFFF00"/>
                          </a:solidFill>
                          <a:effectLst/>
                          <a:latin typeface="Comic Sans MS" panose="030F0702030302020204" pitchFamily="66" charset="0"/>
                        </a:rPr>
                        <a:t>Harvey (customer support)</a:t>
                      </a:r>
                    </a:p>
                  </a:txBody>
                  <a:tcPr marL="4374" marR="4374" marT="437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effectLst/>
                          <a:latin typeface="Comic Sans MS" panose="030F0702030302020204" pitchFamily="66" charset="0"/>
                        </a:rPr>
                        <a:t>An AI-powered tool that can help you write code.</a:t>
                      </a:r>
                    </a:p>
                  </a:txBody>
                  <a:tcPr marL="4374" marR="4374" marT="43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400" b="0" i="0" u="none" strike="noStrike">
                          <a:effectLst/>
                          <a:latin typeface="Comic Sans MS" panose="030F0702030302020204" pitchFamily="66" charset="0"/>
                        </a:rPr>
                        <a:t>http://www.hiverhq.com/harvey-ai-customer-support</a:t>
                      </a:r>
                    </a:p>
                  </a:txBody>
                  <a:tcPr marL="4374" marR="4374" marT="437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15238208"/>
                  </a:ext>
                </a:extLst>
              </a:tr>
              <a:tr h="192750">
                <a:tc>
                  <a:txBody>
                    <a:bodyPr/>
                    <a:lstStyle/>
                    <a:p>
                      <a:pPr algn="l" fontAlgn="ctr"/>
                      <a:r>
                        <a:rPr lang="en-US" sz="1400" b="1" i="0" u="none" strike="noStrike">
                          <a:solidFill>
                            <a:srgbClr val="FFFF00"/>
                          </a:solidFill>
                          <a:effectLst/>
                          <a:latin typeface="Comic Sans MS" panose="030F0702030302020204" pitchFamily="66" charset="0"/>
                        </a:rPr>
                        <a:t> </a:t>
                      </a:r>
                    </a:p>
                  </a:txBody>
                  <a:tcPr marL="4374" marR="4374" marT="437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just" fontAlgn="ctr"/>
                      <a:r>
                        <a:rPr lang="en-US" sz="1400" b="0" i="0" u="none" strike="noStrike">
                          <a:effectLst/>
                          <a:latin typeface="Comic Sans MS" panose="030F0702030302020204" pitchFamily="66" charset="0"/>
                        </a:rPr>
                        <a:t> </a:t>
                      </a:r>
                    </a:p>
                  </a:txBody>
                  <a:tcPr marL="4374" marR="4374" marT="43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just" fontAlgn="ctr"/>
                      <a:r>
                        <a:rPr lang="en-US" sz="1400" b="0" i="0" u="none" strike="noStrike">
                          <a:effectLst/>
                          <a:latin typeface="Comic Sans MS" panose="030F0702030302020204" pitchFamily="66" charset="0"/>
                        </a:rPr>
                        <a:t> </a:t>
                      </a:r>
                    </a:p>
                  </a:txBody>
                  <a:tcPr marL="4374" marR="4374" marT="437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extLst>
                  <a:ext uri="{0D108BD9-81ED-4DB2-BD59-A6C34878D82A}">
                    <a16:rowId xmlns:a16="http://schemas.microsoft.com/office/drawing/2014/main" val="2221495788"/>
                  </a:ext>
                </a:extLst>
              </a:tr>
              <a:tr h="594187">
                <a:tc>
                  <a:txBody>
                    <a:bodyPr/>
                    <a:lstStyle/>
                    <a:p>
                      <a:pPr algn="l" fontAlgn="b"/>
                      <a:r>
                        <a:rPr lang="en-US" sz="1400" b="0" i="0" u="none" strike="noStrike">
                          <a:solidFill>
                            <a:srgbClr val="FFFF00"/>
                          </a:solidFill>
                          <a:effectLst/>
                          <a:latin typeface="Comic Sans MS" panose="030F0702030302020204" pitchFamily="66" charset="0"/>
                        </a:rPr>
                        <a:t>Quizgecko (education)</a:t>
                      </a:r>
                    </a:p>
                  </a:txBody>
                  <a:tcPr marL="4374" marR="4374" marT="437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effectLst/>
                          <a:latin typeface="Comic Sans MS" panose="030F0702030302020204" pitchFamily="66" charset="0"/>
                        </a:rPr>
                        <a:t>An AI-powered platform that helps you create and manage quizzes.</a:t>
                      </a:r>
                    </a:p>
                  </a:txBody>
                  <a:tcPr marL="4374" marR="4374" marT="43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400" b="0" i="0" u="none" strike="noStrike">
                          <a:effectLst/>
                          <a:latin typeface="Comic Sans MS" panose="030F0702030302020204" pitchFamily="66" charset="0"/>
                        </a:rPr>
                        <a:t>http://www.quizgecko.com/</a:t>
                      </a:r>
                    </a:p>
                  </a:txBody>
                  <a:tcPr marL="4374" marR="4374" marT="437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55967591"/>
                  </a:ext>
                </a:extLst>
              </a:tr>
              <a:tr h="192750">
                <a:tc>
                  <a:txBody>
                    <a:bodyPr/>
                    <a:lstStyle/>
                    <a:p>
                      <a:pPr algn="l" fontAlgn="ctr"/>
                      <a:r>
                        <a:rPr lang="en-US" sz="1400" b="1" i="0" u="none" strike="noStrike">
                          <a:solidFill>
                            <a:srgbClr val="FFFF00"/>
                          </a:solidFill>
                          <a:effectLst/>
                          <a:latin typeface="Comic Sans MS" panose="030F0702030302020204" pitchFamily="66" charset="0"/>
                        </a:rPr>
                        <a:t> </a:t>
                      </a:r>
                    </a:p>
                  </a:txBody>
                  <a:tcPr marL="4374" marR="4374" marT="437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just" fontAlgn="ctr"/>
                      <a:r>
                        <a:rPr lang="en-US" sz="1400" b="0" i="0" u="none" strike="noStrike">
                          <a:effectLst/>
                          <a:latin typeface="Comic Sans MS" panose="030F0702030302020204" pitchFamily="66" charset="0"/>
                        </a:rPr>
                        <a:t> </a:t>
                      </a:r>
                    </a:p>
                  </a:txBody>
                  <a:tcPr marL="4374" marR="4374" marT="43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just" fontAlgn="ctr"/>
                      <a:r>
                        <a:rPr lang="en-US" sz="1400" b="0" i="0" u="none" strike="noStrike">
                          <a:effectLst/>
                          <a:latin typeface="Comic Sans MS" panose="030F0702030302020204" pitchFamily="66" charset="0"/>
                        </a:rPr>
                        <a:t> </a:t>
                      </a:r>
                    </a:p>
                  </a:txBody>
                  <a:tcPr marL="4374" marR="4374" marT="437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extLst>
                  <a:ext uri="{0D108BD9-81ED-4DB2-BD59-A6C34878D82A}">
                    <a16:rowId xmlns:a16="http://schemas.microsoft.com/office/drawing/2014/main" val="2862180195"/>
                  </a:ext>
                </a:extLst>
              </a:tr>
              <a:tr h="480690">
                <a:tc>
                  <a:txBody>
                    <a:bodyPr/>
                    <a:lstStyle/>
                    <a:p>
                      <a:pPr algn="l" fontAlgn="b"/>
                      <a:r>
                        <a:rPr lang="en-US" sz="1400" b="0" i="0" u="none" strike="noStrike">
                          <a:solidFill>
                            <a:srgbClr val="FFFF00"/>
                          </a:solidFill>
                          <a:effectLst/>
                          <a:latin typeface="Comic Sans MS" panose="030F0702030302020204" pitchFamily="66" charset="0"/>
                        </a:rPr>
                        <a:t>AutoRegex (coding)</a:t>
                      </a:r>
                    </a:p>
                  </a:txBody>
                  <a:tcPr marL="4374" marR="4374" marT="437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effectLst/>
                          <a:latin typeface="Comic Sans MS" panose="030F0702030302020204" pitchFamily="66" charset="0"/>
                        </a:rPr>
                        <a:t>An AI-powered tool that can help you create and manage regular expressions.</a:t>
                      </a:r>
                    </a:p>
                  </a:txBody>
                  <a:tcPr marL="4374" marR="4374" marT="43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400" b="0" i="0" u="none" strike="noStrike">
                          <a:effectLst/>
                          <a:latin typeface="Comic Sans MS" panose="030F0702030302020204" pitchFamily="66" charset="0"/>
                        </a:rPr>
                        <a:t>http://www.autoregex.xyz/</a:t>
                      </a:r>
                    </a:p>
                  </a:txBody>
                  <a:tcPr marL="4374" marR="4374" marT="437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59084571"/>
                  </a:ext>
                </a:extLst>
              </a:tr>
              <a:tr h="192750">
                <a:tc>
                  <a:txBody>
                    <a:bodyPr/>
                    <a:lstStyle/>
                    <a:p>
                      <a:pPr algn="l" fontAlgn="ctr"/>
                      <a:r>
                        <a:rPr lang="en-US" sz="1400" b="1" i="0" u="none" strike="noStrike">
                          <a:solidFill>
                            <a:srgbClr val="FFFF00"/>
                          </a:solidFill>
                          <a:effectLst/>
                          <a:latin typeface="Comic Sans MS" panose="030F0702030302020204" pitchFamily="66" charset="0"/>
                        </a:rPr>
                        <a:t> </a:t>
                      </a:r>
                    </a:p>
                  </a:txBody>
                  <a:tcPr marL="4374" marR="4374" marT="437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just" fontAlgn="ctr"/>
                      <a:r>
                        <a:rPr lang="en-US" sz="1400" b="0" i="0" u="none" strike="noStrike">
                          <a:effectLst/>
                          <a:latin typeface="Comic Sans MS" panose="030F0702030302020204" pitchFamily="66" charset="0"/>
                        </a:rPr>
                        <a:t> </a:t>
                      </a:r>
                    </a:p>
                  </a:txBody>
                  <a:tcPr marL="4374" marR="4374" marT="43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just" fontAlgn="ctr"/>
                      <a:r>
                        <a:rPr lang="en-US" sz="1400" b="0" i="0" u="none" strike="noStrike">
                          <a:effectLst/>
                          <a:latin typeface="Comic Sans MS" panose="030F0702030302020204" pitchFamily="66" charset="0"/>
                        </a:rPr>
                        <a:t> </a:t>
                      </a:r>
                    </a:p>
                  </a:txBody>
                  <a:tcPr marL="4374" marR="4374" marT="437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extLst>
                  <a:ext uri="{0D108BD9-81ED-4DB2-BD59-A6C34878D82A}">
                    <a16:rowId xmlns:a16="http://schemas.microsoft.com/office/drawing/2014/main" val="3188470244"/>
                  </a:ext>
                </a:extLst>
              </a:tr>
              <a:tr h="787797">
                <a:tc>
                  <a:txBody>
                    <a:bodyPr/>
                    <a:lstStyle/>
                    <a:p>
                      <a:pPr algn="l" fontAlgn="b"/>
                      <a:r>
                        <a:rPr lang="en-US" sz="1400" b="0" i="0" u="none" strike="noStrike">
                          <a:solidFill>
                            <a:srgbClr val="FFFF00"/>
                          </a:solidFill>
                          <a:effectLst/>
                          <a:latin typeface="Comic Sans MS" panose="030F0702030302020204" pitchFamily="66" charset="0"/>
                        </a:rPr>
                        <a:t>Altered (audioenhancer)</a:t>
                      </a:r>
                    </a:p>
                  </a:txBody>
                  <a:tcPr marL="4374" marR="4374" marT="437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effectLst/>
                          <a:latin typeface="Comic Sans MS" panose="030F0702030302020204" pitchFamily="66" charset="0"/>
                        </a:rPr>
                        <a:t>An AI-powered platform that helps</a:t>
                      </a:r>
                      <a:br>
                        <a:rPr lang="en-US" sz="1400" b="0" i="0" u="none" strike="noStrike" dirty="0">
                          <a:effectLst/>
                          <a:latin typeface="Comic Sans MS" panose="030F0702030302020204" pitchFamily="66" charset="0"/>
                        </a:rPr>
                      </a:br>
                      <a:r>
                        <a:rPr lang="en-US" sz="1400" b="0" i="0" u="none" strike="noStrike" dirty="0">
                          <a:effectLst/>
                          <a:latin typeface="Comic Sans MS" panose="030F0702030302020204" pitchFamily="66" charset="0"/>
                        </a:rPr>
                        <a:t>you create and manage augmented reality</a:t>
                      </a:r>
                      <a:br>
                        <a:rPr lang="en-US" sz="1400" b="0" i="0" u="none" strike="noStrike" dirty="0">
                          <a:effectLst/>
                          <a:latin typeface="Comic Sans MS" panose="030F0702030302020204" pitchFamily="66" charset="0"/>
                        </a:rPr>
                      </a:br>
                      <a:r>
                        <a:rPr lang="en-US" sz="1400" b="0" i="0" u="none" strike="noStrike" dirty="0">
                          <a:effectLst/>
                          <a:latin typeface="Comic Sans MS" panose="030F0702030302020204" pitchFamily="66" charset="0"/>
                        </a:rPr>
                        <a:t>experiences</a:t>
                      </a:r>
                    </a:p>
                  </a:txBody>
                  <a:tcPr marL="4374" marR="4374" marT="43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400" b="0" i="0" u="none" strike="noStrike">
                          <a:effectLst/>
                          <a:latin typeface="Comic Sans MS" panose="030F0702030302020204" pitchFamily="66" charset="0"/>
                        </a:rPr>
                        <a:t>http://www.altered.ai/</a:t>
                      </a:r>
                    </a:p>
                  </a:txBody>
                  <a:tcPr marL="4374" marR="4374" marT="437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69639710"/>
                  </a:ext>
                </a:extLst>
              </a:tr>
              <a:tr h="192750">
                <a:tc>
                  <a:txBody>
                    <a:bodyPr/>
                    <a:lstStyle/>
                    <a:p>
                      <a:pPr algn="l" fontAlgn="ctr"/>
                      <a:r>
                        <a:rPr lang="en-US" sz="1400" b="1" i="0" u="none" strike="noStrike">
                          <a:solidFill>
                            <a:srgbClr val="FFFF00"/>
                          </a:solidFill>
                          <a:effectLst/>
                          <a:latin typeface="Comic Sans MS" panose="030F0702030302020204" pitchFamily="66" charset="0"/>
                        </a:rPr>
                        <a:t> </a:t>
                      </a:r>
                    </a:p>
                  </a:txBody>
                  <a:tcPr marL="4374" marR="4374" marT="437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just" fontAlgn="ctr"/>
                      <a:r>
                        <a:rPr lang="en-US" sz="1400" b="0" i="0" u="none" strike="noStrike">
                          <a:effectLst/>
                          <a:latin typeface="Comic Sans MS" panose="030F0702030302020204" pitchFamily="66" charset="0"/>
                        </a:rPr>
                        <a:t> </a:t>
                      </a:r>
                    </a:p>
                  </a:txBody>
                  <a:tcPr marL="4374" marR="4374" marT="43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just" fontAlgn="ctr"/>
                      <a:r>
                        <a:rPr lang="en-US" sz="1400" b="0" i="0" u="none" strike="noStrike">
                          <a:effectLst/>
                          <a:latin typeface="Comic Sans MS" panose="030F0702030302020204" pitchFamily="66" charset="0"/>
                        </a:rPr>
                        <a:t> </a:t>
                      </a:r>
                    </a:p>
                  </a:txBody>
                  <a:tcPr marL="4374" marR="4374" marT="437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extLst>
                  <a:ext uri="{0D108BD9-81ED-4DB2-BD59-A6C34878D82A}">
                    <a16:rowId xmlns:a16="http://schemas.microsoft.com/office/drawing/2014/main" val="992947789"/>
                  </a:ext>
                </a:extLst>
              </a:tr>
              <a:tr h="574159">
                <a:tc>
                  <a:txBody>
                    <a:bodyPr/>
                    <a:lstStyle/>
                    <a:p>
                      <a:pPr algn="l" fontAlgn="b"/>
                      <a:r>
                        <a:rPr lang="en-US" sz="1400" b="0" i="0" u="none" strike="noStrike" dirty="0">
                          <a:solidFill>
                            <a:srgbClr val="FFFF00"/>
                          </a:solidFill>
                          <a:effectLst/>
                          <a:latin typeface="Comic Sans MS" panose="030F0702030302020204" pitchFamily="66" charset="0"/>
                        </a:rPr>
                        <a:t>Socratic by Google (Research)</a:t>
                      </a:r>
                    </a:p>
                  </a:txBody>
                  <a:tcPr marL="4374" marR="4374" marT="437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effectLst/>
                          <a:latin typeface="Comic Sans MS" panose="030F0702030302020204" pitchFamily="66" charset="0"/>
                        </a:rPr>
                        <a:t>An AI-powered tool that can help you learn new things.</a:t>
                      </a:r>
                    </a:p>
                  </a:txBody>
                  <a:tcPr marL="4374" marR="4374" marT="43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400" b="0" i="0" u="none" strike="noStrike">
                          <a:effectLst/>
                          <a:latin typeface="Comic Sans MS" panose="030F0702030302020204" pitchFamily="66" charset="0"/>
                        </a:rPr>
                        <a:t>http://www.socratic.org/</a:t>
                      </a:r>
                    </a:p>
                  </a:txBody>
                  <a:tcPr marL="4374" marR="4374" marT="437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50138527"/>
                  </a:ext>
                </a:extLst>
              </a:tr>
              <a:tr h="192750">
                <a:tc>
                  <a:txBody>
                    <a:bodyPr/>
                    <a:lstStyle/>
                    <a:p>
                      <a:pPr algn="l" fontAlgn="ctr"/>
                      <a:r>
                        <a:rPr lang="en-US" sz="1400" b="1" i="0" u="none" strike="noStrike">
                          <a:effectLst/>
                          <a:latin typeface="Comic Sans MS" panose="030F0702030302020204" pitchFamily="66" charset="0"/>
                        </a:rPr>
                        <a:t> </a:t>
                      </a:r>
                    </a:p>
                  </a:txBody>
                  <a:tcPr marL="4374" marR="4374" marT="437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algn="just" fontAlgn="ctr"/>
                      <a:r>
                        <a:rPr lang="en-US" sz="1400" b="0" i="0" u="none" strike="noStrike">
                          <a:effectLst/>
                          <a:latin typeface="Comic Sans MS" panose="030F0702030302020204" pitchFamily="66" charset="0"/>
                        </a:rPr>
                        <a:t> </a:t>
                      </a:r>
                    </a:p>
                  </a:txBody>
                  <a:tcPr marL="4374" marR="4374" marT="43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algn="just" fontAlgn="ctr"/>
                      <a:r>
                        <a:rPr lang="en-US" sz="1400" b="0" i="0" u="none" strike="noStrike" dirty="0">
                          <a:effectLst/>
                          <a:latin typeface="Comic Sans MS" panose="030F0702030302020204" pitchFamily="66" charset="0"/>
                        </a:rPr>
                        <a:t> </a:t>
                      </a:r>
                    </a:p>
                  </a:txBody>
                  <a:tcPr marL="4374" marR="4374" marT="437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extLst>
                  <a:ext uri="{0D108BD9-81ED-4DB2-BD59-A6C34878D82A}">
                    <a16:rowId xmlns:a16="http://schemas.microsoft.com/office/drawing/2014/main" val="3826478131"/>
                  </a:ext>
                </a:extLst>
              </a:tr>
            </a:tbl>
          </a:graphicData>
        </a:graphic>
      </p:graphicFrame>
    </p:spTree>
    <p:extLst>
      <p:ext uri="{BB962C8B-B14F-4D97-AF65-F5344CB8AC3E}">
        <p14:creationId xmlns:p14="http://schemas.microsoft.com/office/powerpoint/2010/main" val="5843364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36E44-41E5-F886-D54F-A2793AE41232}"/>
              </a:ext>
            </a:extLst>
          </p:cNvPr>
          <p:cNvSpPr>
            <a:spLocks noGrp="1"/>
          </p:cNvSpPr>
          <p:nvPr>
            <p:ph type="title"/>
          </p:nvPr>
        </p:nvSpPr>
        <p:spPr>
          <a:xfrm>
            <a:off x="314960" y="388800"/>
            <a:ext cx="2854960" cy="850669"/>
          </a:xfrm>
        </p:spPr>
        <p:txBody>
          <a:bodyPr>
            <a:normAutofit/>
          </a:bodyPr>
          <a:lstStyle/>
          <a:p>
            <a:r>
              <a:rPr lang="en-US" dirty="0">
                <a:solidFill>
                  <a:srgbClr val="FFFF00"/>
                </a:solidFill>
                <a:latin typeface="Comic Sans MS" panose="030F0702030302020204" pitchFamily="66" charset="0"/>
              </a:rPr>
              <a:t>Limitations of ChatGPT</a:t>
            </a:r>
          </a:p>
        </p:txBody>
      </p:sp>
      <p:graphicFrame>
        <p:nvGraphicFramePr>
          <p:cNvPr id="3" name="Table 2">
            <a:extLst>
              <a:ext uri="{FF2B5EF4-FFF2-40B4-BE49-F238E27FC236}">
                <a16:creationId xmlns:a16="http://schemas.microsoft.com/office/drawing/2014/main" id="{05BF8796-B160-8F93-6892-5DBC6A28C9B1}"/>
              </a:ext>
            </a:extLst>
          </p:cNvPr>
          <p:cNvGraphicFramePr>
            <a:graphicFrameLocks noGrp="1"/>
          </p:cNvGraphicFramePr>
          <p:nvPr>
            <p:extLst>
              <p:ext uri="{D42A27DB-BD31-4B8C-83A1-F6EECF244321}">
                <p14:modId xmlns:p14="http://schemas.microsoft.com/office/powerpoint/2010/main" val="2209790242"/>
              </p:ext>
            </p:extLst>
          </p:nvPr>
        </p:nvGraphicFramePr>
        <p:xfrm>
          <a:off x="3399472" y="388800"/>
          <a:ext cx="8477568" cy="6080401"/>
        </p:xfrm>
        <a:graphic>
          <a:graphicData uri="http://schemas.openxmlformats.org/drawingml/2006/table">
            <a:tbl>
              <a:tblPr/>
              <a:tblGrid>
                <a:gridCol w="2137728">
                  <a:extLst>
                    <a:ext uri="{9D8B030D-6E8A-4147-A177-3AD203B41FA5}">
                      <a16:colId xmlns:a16="http://schemas.microsoft.com/office/drawing/2014/main" val="676521819"/>
                    </a:ext>
                  </a:extLst>
                </a:gridCol>
                <a:gridCol w="6339840">
                  <a:extLst>
                    <a:ext uri="{9D8B030D-6E8A-4147-A177-3AD203B41FA5}">
                      <a16:colId xmlns:a16="http://schemas.microsoft.com/office/drawing/2014/main" val="4214544400"/>
                    </a:ext>
                  </a:extLst>
                </a:gridCol>
              </a:tblGrid>
              <a:tr h="423305">
                <a:tc>
                  <a:txBody>
                    <a:bodyPr/>
                    <a:lstStyle/>
                    <a:p>
                      <a:pPr algn="just" fontAlgn="ctr"/>
                      <a:endParaRPr lang="en-US" sz="1800" b="1" i="0" u="none" strike="noStrike" dirty="0">
                        <a:solidFill>
                          <a:srgbClr val="FFFFFF"/>
                        </a:solidFill>
                        <a:effectLst/>
                        <a:latin typeface="Comic Sans MS" panose="030F0702030302020204" pitchFamily="66" charset="0"/>
                      </a:endParaRP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just" fontAlgn="ctr"/>
                      <a:endParaRPr lang="en-US" sz="1800" b="1" i="0" u="none" strike="noStrike" dirty="0">
                        <a:solidFill>
                          <a:srgbClr val="FFFFFF"/>
                        </a:solidFill>
                        <a:effectLst/>
                        <a:latin typeface="Comic Sans MS" panose="030F0702030302020204" pitchFamily="66" charset="0"/>
                      </a:endParaRP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extLst>
                  <a:ext uri="{0D108BD9-81ED-4DB2-BD59-A6C34878D82A}">
                    <a16:rowId xmlns:a16="http://schemas.microsoft.com/office/drawing/2014/main" val="3600672230"/>
                  </a:ext>
                </a:extLst>
              </a:tr>
              <a:tr h="1269916">
                <a:tc>
                  <a:txBody>
                    <a:bodyPr/>
                    <a:lstStyle/>
                    <a:p>
                      <a:pPr algn="l" fontAlgn="ctr"/>
                      <a:r>
                        <a:rPr lang="en-US" sz="1800" b="1" i="0" u="none" strike="noStrike" dirty="0">
                          <a:solidFill>
                            <a:srgbClr val="FFFF00"/>
                          </a:solidFill>
                          <a:effectLst/>
                          <a:latin typeface="Comic Sans MS" panose="030F0702030302020204" pitchFamily="66" charset="0"/>
                        </a:rPr>
                        <a:t>Lack of Human Judgment</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800" b="0" i="0" u="none" strike="noStrike" dirty="0">
                          <a:solidFill>
                            <a:srgbClr val="FFFFFF"/>
                          </a:solidFill>
                          <a:effectLst/>
                          <a:latin typeface="Comic Sans MS" panose="030F0702030302020204" pitchFamily="66" charset="0"/>
                        </a:rPr>
                        <a:t>AI tools lack the ability to exercise human judgment and critical thinking which can lead to errors or misinterpretation of complex financial situations.</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45601014"/>
                  </a:ext>
                </a:extLst>
              </a:tr>
              <a:tr h="323449">
                <a:tc>
                  <a:txBody>
                    <a:bodyPr/>
                    <a:lstStyle/>
                    <a:p>
                      <a:pPr algn="l" fontAlgn="ctr"/>
                      <a:r>
                        <a:rPr lang="en-US" sz="1800" b="1" i="0" u="none" strike="noStrike">
                          <a:solidFill>
                            <a:srgbClr val="FFFF00"/>
                          </a:solidFill>
                          <a:effectLst/>
                          <a:latin typeface="Comic Sans MS" panose="030F0702030302020204" pitchFamily="66" charset="0"/>
                        </a:rPr>
                        <a:t> </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just" fontAlgn="ctr"/>
                      <a:r>
                        <a:rPr lang="en-US" sz="1800" b="0" i="0" u="none" strike="noStrike">
                          <a:solidFill>
                            <a:srgbClr val="FFFFFF"/>
                          </a:solidFill>
                          <a:effectLst/>
                          <a:latin typeface="Comic Sans MS" panose="030F0702030302020204" pitchFamily="66" charset="0"/>
                        </a:rPr>
                        <a:t> </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extLst>
                  <a:ext uri="{0D108BD9-81ED-4DB2-BD59-A6C34878D82A}">
                    <a16:rowId xmlns:a16="http://schemas.microsoft.com/office/drawing/2014/main" val="968948752"/>
                  </a:ext>
                </a:extLst>
              </a:tr>
              <a:tr h="1031128">
                <a:tc>
                  <a:txBody>
                    <a:bodyPr/>
                    <a:lstStyle/>
                    <a:p>
                      <a:pPr algn="l" fontAlgn="ctr"/>
                      <a:r>
                        <a:rPr lang="en-US" sz="1800" b="1" i="0" u="none" strike="noStrike">
                          <a:solidFill>
                            <a:srgbClr val="FFFF00"/>
                          </a:solidFill>
                          <a:effectLst/>
                          <a:latin typeface="Comic Sans MS" panose="030F0702030302020204" pitchFamily="66" charset="0"/>
                        </a:rPr>
                        <a:t>Data Dependence</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800" b="0" i="0" u="none" strike="noStrike">
                          <a:solidFill>
                            <a:srgbClr val="FFFFFF"/>
                          </a:solidFill>
                          <a:effectLst/>
                          <a:latin typeface="Comic Sans MS" panose="030F0702030302020204" pitchFamily="66" charset="0"/>
                        </a:rPr>
                        <a:t>AI tools heavily rely on accurate and relevant data. If the input data is incomplete or outdated, the AI's output can be flawed.</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80416633"/>
                  </a:ext>
                </a:extLst>
              </a:tr>
              <a:tr h="323449">
                <a:tc>
                  <a:txBody>
                    <a:bodyPr/>
                    <a:lstStyle/>
                    <a:p>
                      <a:pPr algn="l" fontAlgn="ctr"/>
                      <a:r>
                        <a:rPr lang="en-US" sz="1800" b="1" i="0" u="none" strike="noStrike">
                          <a:solidFill>
                            <a:srgbClr val="FFFF00"/>
                          </a:solidFill>
                          <a:effectLst/>
                          <a:latin typeface="Comic Sans MS" panose="030F0702030302020204" pitchFamily="66" charset="0"/>
                        </a:rPr>
                        <a:t> </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just" fontAlgn="ctr"/>
                      <a:r>
                        <a:rPr lang="en-US" sz="1800" b="0" i="0" u="none" strike="noStrike">
                          <a:solidFill>
                            <a:srgbClr val="FFFFFF"/>
                          </a:solidFill>
                          <a:effectLst/>
                          <a:latin typeface="Comic Sans MS" panose="030F0702030302020204" pitchFamily="66" charset="0"/>
                        </a:rPr>
                        <a:t> </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extLst>
                  <a:ext uri="{0D108BD9-81ED-4DB2-BD59-A6C34878D82A}">
                    <a16:rowId xmlns:a16="http://schemas.microsoft.com/office/drawing/2014/main" val="2185279798"/>
                  </a:ext>
                </a:extLst>
              </a:tr>
              <a:tr h="890026">
                <a:tc>
                  <a:txBody>
                    <a:bodyPr/>
                    <a:lstStyle/>
                    <a:p>
                      <a:pPr algn="l" fontAlgn="ctr"/>
                      <a:r>
                        <a:rPr lang="en-US" sz="1800" b="1" i="0" u="none" strike="noStrike">
                          <a:solidFill>
                            <a:srgbClr val="FFFF00"/>
                          </a:solidFill>
                          <a:effectLst/>
                          <a:latin typeface="Comic Sans MS" panose="030F0702030302020204" pitchFamily="66" charset="0"/>
                        </a:rPr>
                        <a:t>Lack of Creativity</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800" b="0" i="0" u="none" strike="noStrike">
                          <a:solidFill>
                            <a:srgbClr val="FFFFFF"/>
                          </a:solidFill>
                          <a:effectLst/>
                          <a:latin typeface="Comic Sans MS" panose="030F0702030302020204" pitchFamily="66" charset="0"/>
                        </a:rPr>
                        <a:t>AI tools are not creative problem solvers in complex business situations.</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4161892"/>
                  </a:ext>
                </a:extLst>
              </a:tr>
              <a:tr h="323449">
                <a:tc>
                  <a:txBody>
                    <a:bodyPr/>
                    <a:lstStyle/>
                    <a:p>
                      <a:pPr algn="l" fontAlgn="ctr"/>
                      <a:r>
                        <a:rPr lang="en-US" sz="1800" b="1" i="0" u="none" strike="noStrike">
                          <a:solidFill>
                            <a:srgbClr val="FFFF00"/>
                          </a:solidFill>
                          <a:effectLst/>
                          <a:latin typeface="Comic Sans MS" panose="030F0702030302020204" pitchFamily="66" charset="0"/>
                        </a:rPr>
                        <a:t> </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just" fontAlgn="ctr"/>
                      <a:r>
                        <a:rPr lang="en-US" sz="1800" b="0" i="0" u="none" strike="noStrike" dirty="0">
                          <a:solidFill>
                            <a:srgbClr val="FFFFFF"/>
                          </a:solidFill>
                          <a:effectLst/>
                          <a:latin typeface="Comic Sans MS" panose="030F0702030302020204" pitchFamily="66" charset="0"/>
                        </a:rPr>
                        <a:t> </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extLst>
                  <a:ext uri="{0D108BD9-81ED-4DB2-BD59-A6C34878D82A}">
                    <a16:rowId xmlns:a16="http://schemas.microsoft.com/office/drawing/2014/main" val="4025981032"/>
                  </a:ext>
                </a:extLst>
              </a:tr>
              <a:tr h="1172230">
                <a:tc>
                  <a:txBody>
                    <a:bodyPr/>
                    <a:lstStyle/>
                    <a:p>
                      <a:pPr algn="l" fontAlgn="ctr"/>
                      <a:r>
                        <a:rPr lang="en-US" sz="1800" b="1" i="0" u="none" strike="noStrike" dirty="0">
                          <a:solidFill>
                            <a:srgbClr val="FFFF00"/>
                          </a:solidFill>
                          <a:effectLst/>
                          <a:latin typeface="Comic Sans MS" panose="030F0702030302020204" pitchFamily="66" charset="0"/>
                        </a:rPr>
                        <a:t>Initial Setup and Training</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800" b="0" i="0" u="none" strike="noStrike">
                          <a:solidFill>
                            <a:srgbClr val="FFFFFF"/>
                          </a:solidFill>
                          <a:effectLst/>
                          <a:latin typeface="Comic Sans MS" panose="030F0702030302020204" pitchFamily="66" charset="0"/>
                        </a:rPr>
                        <a:t>Implementing AI tools in accounting requires significant initial setup and training which can be costly for SME businesses. (e.g., GPT-4)</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65154999"/>
                  </a:ext>
                </a:extLst>
              </a:tr>
              <a:tr h="323449">
                <a:tc>
                  <a:txBody>
                    <a:bodyPr/>
                    <a:lstStyle/>
                    <a:p>
                      <a:pPr algn="l" fontAlgn="ctr"/>
                      <a:r>
                        <a:rPr lang="en-US" sz="1800" b="1" i="0" u="none" strike="noStrike">
                          <a:effectLst/>
                          <a:latin typeface="Comic Sans MS" panose="030F0702030302020204" pitchFamily="66" charset="0"/>
                        </a:rPr>
                        <a:t> </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just" fontAlgn="ctr"/>
                      <a:r>
                        <a:rPr lang="en-US" sz="1800" b="0" i="0" u="none" strike="noStrike" dirty="0">
                          <a:effectLst/>
                          <a:latin typeface="Comic Sans MS" panose="030F0702030302020204" pitchFamily="66" charset="0"/>
                        </a:rPr>
                        <a:t> </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extLst>
                  <a:ext uri="{0D108BD9-81ED-4DB2-BD59-A6C34878D82A}">
                    <a16:rowId xmlns:a16="http://schemas.microsoft.com/office/drawing/2014/main" val="2919039637"/>
                  </a:ext>
                </a:extLst>
              </a:tr>
            </a:tbl>
          </a:graphicData>
        </a:graphic>
      </p:graphicFrame>
      <p:pic>
        <p:nvPicPr>
          <p:cNvPr id="9218" name="Picture 2" descr="Chatbot Images – Browse 124,966 Stock Photos, Vectors, and ...">
            <a:extLst>
              <a:ext uri="{FF2B5EF4-FFF2-40B4-BE49-F238E27FC236}">
                <a16:creationId xmlns:a16="http://schemas.microsoft.com/office/drawing/2014/main" id="{B92C64A9-BFEE-889C-4E9E-3F99B1451D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056" y="1293787"/>
            <a:ext cx="2142744" cy="1408775"/>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pic>
        <p:nvPicPr>
          <p:cNvPr id="7" name="Picture 2" descr="Chatbot Images – Browse 124,966 Stock Photos, Vectors, and ...">
            <a:extLst>
              <a:ext uri="{FF2B5EF4-FFF2-40B4-BE49-F238E27FC236}">
                <a16:creationId xmlns:a16="http://schemas.microsoft.com/office/drawing/2014/main" id="{1594581E-4EF9-A0A7-6F98-869A50D830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056" y="3088641"/>
            <a:ext cx="2142744" cy="1330960"/>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pic>
        <p:nvPicPr>
          <p:cNvPr id="8" name="Picture 2" descr="Chatbot Images – Browse 124,966 Stock Photos, Vectors, and ...">
            <a:extLst>
              <a:ext uri="{FF2B5EF4-FFF2-40B4-BE49-F238E27FC236}">
                <a16:creationId xmlns:a16="http://schemas.microsoft.com/office/drawing/2014/main" id="{6A30844E-A126-9DC1-8131-145B311D0F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056" y="4805680"/>
            <a:ext cx="2142744" cy="1536383"/>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4" name="Picture 3">
            <a:extLst>
              <a:ext uri="{FF2B5EF4-FFF2-40B4-BE49-F238E27FC236}">
                <a16:creationId xmlns:a16="http://schemas.microsoft.com/office/drawing/2014/main" id="{5257D3F4-8413-1653-364C-D1B5539E0D21}"/>
              </a:ext>
            </a:extLst>
          </p:cNvPr>
          <p:cNvPicPr>
            <a:picLocks noChangeAspect="1"/>
          </p:cNvPicPr>
          <p:nvPr/>
        </p:nvPicPr>
        <p:blipFill>
          <a:blip r:embed="rId3"/>
          <a:stretch>
            <a:fillRect/>
          </a:stretch>
        </p:blipFill>
        <p:spPr>
          <a:xfrm>
            <a:off x="10286076" y="6488546"/>
            <a:ext cx="1590964" cy="369454"/>
          </a:xfrm>
          <a:prstGeom prst="rect">
            <a:avLst/>
          </a:prstGeom>
        </p:spPr>
      </p:pic>
    </p:spTree>
    <p:extLst>
      <p:ext uri="{BB962C8B-B14F-4D97-AF65-F5344CB8AC3E}">
        <p14:creationId xmlns:p14="http://schemas.microsoft.com/office/powerpoint/2010/main" val="26146094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95B6C9E1-0C57-E1D0-FDCA-9FB7B4D92E97}"/>
              </a:ext>
            </a:extLst>
          </p:cNvPr>
          <p:cNvGraphicFramePr>
            <a:graphicFrameLocks noGrp="1"/>
          </p:cNvGraphicFramePr>
          <p:nvPr>
            <p:extLst>
              <p:ext uri="{D42A27DB-BD31-4B8C-83A1-F6EECF244321}">
                <p14:modId xmlns:p14="http://schemas.microsoft.com/office/powerpoint/2010/main" val="853870818"/>
              </p:ext>
            </p:extLst>
          </p:nvPr>
        </p:nvGraphicFramePr>
        <p:xfrm>
          <a:off x="3379152" y="388800"/>
          <a:ext cx="8467408" cy="6080401"/>
        </p:xfrm>
        <a:graphic>
          <a:graphicData uri="http://schemas.openxmlformats.org/drawingml/2006/table">
            <a:tbl>
              <a:tblPr/>
              <a:tblGrid>
                <a:gridCol w="2589848">
                  <a:extLst>
                    <a:ext uri="{9D8B030D-6E8A-4147-A177-3AD203B41FA5}">
                      <a16:colId xmlns:a16="http://schemas.microsoft.com/office/drawing/2014/main" val="1308425061"/>
                    </a:ext>
                  </a:extLst>
                </a:gridCol>
                <a:gridCol w="5877560">
                  <a:extLst>
                    <a:ext uri="{9D8B030D-6E8A-4147-A177-3AD203B41FA5}">
                      <a16:colId xmlns:a16="http://schemas.microsoft.com/office/drawing/2014/main" val="2128966533"/>
                    </a:ext>
                  </a:extLst>
                </a:gridCol>
              </a:tblGrid>
              <a:tr h="375147">
                <a:tc>
                  <a:txBody>
                    <a:bodyPr/>
                    <a:lstStyle/>
                    <a:p>
                      <a:pPr algn="l" fontAlgn="ctr"/>
                      <a:r>
                        <a:rPr lang="en-US" sz="1800" b="1" i="0" u="none" strike="noStrike">
                          <a:solidFill>
                            <a:srgbClr val="FFFFFF"/>
                          </a:solidFill>
                          <a:effectLst/>
                          <a:latin typeface="Comic Sans MS" panose="030F0702030302020204" pitchFamily="66" charset="0"/>
                        </a:rPr>
                        <a:t> </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just" fontAlgn="ctr"/>
                      <a:r>
                        <a:rPr lang="en-US" sz="1800" b="0" i="0" u="none" strike="noStrike">
                          <a:solidFill>
                            <a:srgbClr val="FFFFFF"/>
                          </a:solidFill>
                          <a:effectLst/>
                          <a:latin typeface="Comic Sans MS" panose="030F0702030302020204" pitchFamily="66" charset="0"/>
                        </a:rPr>
                        <a:t> </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extLst>
                  <a:ext uri="{0D108BD9-81ED-4DB2-BD59-A6C34878D82A}">
                    <a16:rowId xmlns:a16="http://schemas.microsoft.com/office/drawing/2014/main" val="2916079926"/>
                  </a:ext>
                </a:extLst>
              </a:tr>
              <a:tr h="1057461">
                <a:tc>
                  <a:txBody>
                    <a:bodyPr/>
                    <a:lstStyle/>
                    <a:p>
                      <a:pPr algn="l" fontAlgn="ctr"/>
                      <a:r>
                        <a:rPr lang="en-US" sz="1800" b="1" i="0" u="none" strike="noStrike" dirty="0">
                          <a:solidFill>
                            <a:srgbClr val="FFFF00"/>
                          </a:solidFill>
                          <a:effectLst/>
                          <a:latin typeface="Comic Sans MS" panose="030F0702030302020204" pitchFamily="66" charset="0"/>
                        </a:rPr>
                        <a:t>Maintenance and Updates</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800" b="0" i="0" u="none" strike="noStrike">
                          <a:solidFill>
                            <a:srgbClr val="FFFFFF"/>
                          </a:solidFill>
                          <a:effectLst/>
                          <a:latin typeface="Comic Sans MS" panose="030F0702030302020204" pitchFamily="66" charset="0"/>
                        </a:rPr>
                        <a:t>Failure to keep the AI tool up to date can lead to deteriorating performance and increased risks.</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78846680"/>
                  </a:ext>
                </a:extLst>
              </a:tr>
              <a:tr h="375147">
                <a:tc>
                  <a:txBody>
                    <a:bodyPr/>
                    <a:lstStyle/>
                    <a:p>
                      <a:pPr algn="l" fontAlgn="ctr"/>
                      <a:r>
                        <a:rPr lang="en-US" sz="1800" b="1" i="0" u="none" strike="noStrike">
                          <a:solidFill>
                            <a:srgbClr val="FFFF00"/>
                          </a:solidFill>
                          <a:effectLst/>
                          <a:latin typeface="Comic Sans MS" panose="030F0702030302020204" pitchFamily="66" charset="0"/>
                        </a:rPr>
                        <a:t> </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just" fontAlgn="ctr"/>
                      <a:r>
                        <a:rPr lang="en-US" sz="1800" b="0" i="0" u="none" strike="noStrike">
                          <a:solidFill>
                            <a:srgbClr val="FFFFFF"/>
                          </a:solidFill>
                          <a:effectLst/>
                          <a:latin typeface="Comic Sans MS" panose="030F0702030302020204" pitchFamily="66" charset="0"/>
                        </a:rPr>
                        <a:t> </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extLst>
                  <a:ext uri="{0D108BD9-81ED-4DB2-BD59-A6C34878D82A}">
                    <a16:rowId xmlns:a16="http://schemas.microsoft.com/office/drawing/2014/main" val="1591497368"/>
                  </a:ext>
                </a:extLst>
              </a:tr>
              <a:tr h="1044872">
                <a:tc>
                  <a:txBody>
                    <a:bodyPr/>
                    <a:lstStyle/>
                    <a:p>
                      <a:pPr algn="l" fontAlgn="ctr"/>
                      <a:r>
                        <a:rPr lang="en-US" sz="1800" b="1" i="0" u="none" strike="noStrike">
                          <a:solidFill>
                            <a:srgbClr val="FFFF00"/>
                          </a:solidFill>
                          <a:effectLst/>
                          <a:latin typeface="Comic Sans MS" panose="030F0702030302020204" pitchFamily="66" charset="0"/>
                        </a:rPr>
                        <a:t>Security Risks</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800" b="0" i="0" u="none" strike="noStrike" dirty="0">
                          <a:solidFill>
                            <a:srgbClr val="FFFFFF"/>
                          </a:solidFill>
                          <a:effectLst/>
                          <a:latin typeface="Comic Sans MS" panose="030F0702030302020204" pitchFamily="66" charset="0"/>
                        </a:rPr>
                        <a:t>AI tools can be vulnerable to cyberattacks, security breaches, and data breaches.</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76317409"/>
                  </a:ext>
                </a:extLst>
              </a:tr>
              <a:tr h="375147">
                <a:tc>
                  <a:txBody>
                    <a:bodyPr/>
                    <a:lstStyle/>
                    <a:p>
                      <a:pPr algn="l" fontAlgn="ctr"/>
                      <a:r>
                        <a:rPr lang="en-US" sz="1800" b="1" i="0" u="none" strike="noStrike">
                          <a:solidFill>
                            <a:srgbClr val="FFFF00"/>
                          </a:solidFill>
                          <a:effectLst/>
                          <a:latin typeface="Comic Sans MS" panose="030F0702030302020204" pitchFamily="66" charset="0"/>
                        </a:rPr>
                        <a:t> </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just" fontAlgn="ctr"/>
                      <a:r>
                        <a:rPr lang="en-US" sz="1800" b="0" i="0" u="none" strike="noStrike">
                          <a:solidFill>
                            <a:srgbClr val="FFFFFF"/>
                          </a:solidFill>
                          <a:effectLst/>
                          <a:latin typeface="Comic Sans MS" panose="030F0702030302020204" pitchFamily="66" charset="0"/>
                        </a:rPr>
                        <a:t> </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extLst>
                  <a:ext uri="{0D108BD9-81ED-4DB2-BD59-A6C34878D82A}">
                    <a16:rowId xmlns:a16="http://schemas.microsoft.com/office/drawing/2014/main" val="637724877"/>
                  </a:ext>
                </a:extLst>
              </a:tr>
              <a:tr h="1032283">
                <a:tc>
                  <a:txBody>
                    <a:bodyPr/>
                    <a:lstStyle/>
                    <a:p>
                      <a:pPr algn="l" fontAlgn="ctr"/>
                      <a:r>
                        <a:rPr lang="en-US" sz="1800" b="1" i="0" u="none" strike="noStrike">
                          <a:solidFill>
                            <a:srgbClr val="FFFF00"/>
                          </a:solidFill>
                          <a:effectLst/>
                          <a:latin typeface="Comic Sans MS" panose="030F0702030302020204" pitchFamily="66" charset="0"/>
                        </a:rPr>
                        <a:t>Resistance to Change</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800" b="0" i="0" u="none" strike="noStrike">
                          <a:solidFill>
                            <a:srgbClr val="FFFFFF"/>
                          </a:solidFill>
                          <a:effectLst/>
                          <a:latin typeface="Comic Sans MS" panose="030F0702030302020204" pitchFamily="66" charset="0"/>
                        </a:rPr>
                        <a:t>Employees may resist the adoption of AI tools, hindering the successful integration of AI into accounting processes.</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84016582"/>
                  </a:ext>
                </a:extLst>
              </a:tr>
              <a:tr h="375147">
                <a:tc>
                  <a:txBody>
                    <a:bodyPr/>
                    <a:lstStyle/>
                    <a:p>
                      <a:pPr algn="l" fontAlgn="ctr"/>
                      <a:r>
                        <a:rPr lang="en-US" sz="1800" b="1" i="0" u="none" strike="noStrike">
                          <a:solidFill>
                            <a:srgbClr val="FFFF00"/>
                          </a:solidFill>
                          <a:effectLst/>
                          <a:latin typeface="Comic Sans MS" panose="030F0702030302020204" pitchFamily="66" charset="0"/>
                        </a:rPr>
                        <a:t> </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just" fontAlgn="ctr"/>
                      <a:r>
                        <a:rPr lang="en-US" sz="1800" b="0" i="0" u="none" strike="noStrike">
                          <a:solidFill>
                            <a:srgbClr val="FFFFFF"/>
                          </a:solidFill>
                          <a:effectLst/>
                          <a:latin typeface="Comic Sans MS" panose="030F0702030302020204" pitchFamily="66" charset="0"/>
                        </a:rPr>
                        <a:t> </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extLst>
                  <a:ext uri="{0D108BD9-81ED-4DB2-BD59-A6C34878D82A}">
                    <a16:rowId xmlns:a16="http://schemas.microsoft.com/office/drawing/2014/main" val="4175146629"/>
                  </a:ext>
                </a:extLst>
              </a:tr>
              <a:tr h="1070050">
                <a:tc>
                  <a:txBody>
                    <a:bodyPr/>
                    <a:lstStyle/>
                    <a:p>
                      <a:pPr algn="l" fontAlgn="ctr"/>
                      <a:r>
                        <a:rPr lang="en-US" sz="1800" b="1" i="0" u="none" strike="noStrike" dirty="0">
                          <a:solidFill>
                            <a:srgbClr val="FFFF00"/>
                          </a:solidFill>
                          <a:effectLst/>
                          <a:latin typeface="Comic Sans MS" panose="030F0702030302020204" pitchFamily="66" charset="0"/>
                        </a:rPr>
                        <a:t>It Kills Initiatives</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800" b="0" i="0" u="none" strike="noStrike" dirty="0">
                          <a:solidFill>
                            <a:srgbClr val="FFFFFF"/>
                          </a:solidFill>
                          <a:effectLst/>
                          <a:latin typeface="Comic Sans MS" panose="030F0702030302020204" pitchFamily="66" charset="0"/>
                        </a:rPr>
                        <a:t>Excessive use of AI can lead to laziness………inability to think outside the box. </a:t>
                      </a:r>
                    </a:p>
                    <a:p>
                      <a:pPr algn="just" fontAlgn="ctr"/>
                      <a:r>
                        <a:rPr lang="en-US" sz="1800" b="0" i="0" u="none" strike="noStrike" dirty="0">
                          <a:solidFill>
                            <a:srgbClr val="FFFFFF"/>
                          </a:solidFill>
                          <a:effectLst/>
                          <a:latin typeface="Comic Sans MS" panose="030F0702030302020204" pitchFamily="66" charset="0"/>
                        </a:rPr>
                        <a:t>Plagiarism etc. </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44918819"/>
                  </a:ext>
                </a:extLst>
              </a:tr>
              <a:tr h="375147">
                <a:tc>
                  <a:txBody>
                    <a:bodyPr/>
                    <a:lstStyle/>
                    <a:p>
                      <a:pPr algn="l" fontAlgn="ctr"/>
                      <a:r>
                        <a:rPr lang="en-US" sz="1800" b="1" i="0" u="none" strike="noStrike">
                          <a:solidFill>
                            <a:srgbClr val="FFFFFF"/>
                          </a:solidFill>
                          <a:effectLst/>
                          <a:latin typeface="Comic Sans MS" panose="030F0702030302020204" pitchFamily="66" charset="0"/>
                        </a:rPr>
                        <a:t> </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just" fontAlgn="ctr"/>
                      <a:r>
                        <a:rPr lang="en-US" sz="1800" b="0" i="0" u="none" strike="noStrike" dirty="0">
                          <a:solidFill>
                            <a:srgbClr val="FFFFFF"/>
                          </a:solidFill>
                          <a:effectLst/>
                          <a:latin typeface="Comic Sans MS" panose="030F0702030302020204" pitchFamily="66" charset="0"/>
                        </a:rPr>
                        <a:t> </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extLst>
                  <a:ext uri="{0D108BD9-81ED-4DB2-BD59-A6C34878D82A}">
                    <a16:rowId xmlns:a16="http://schemas.microsoft.com/office/drawing/2014/main" val="922851720"/>
                  </a:ext>
                </a:extLst>
              </a:tr>
            </a:tbl>
          </a:graphicData>
        </a:graphic>
      </p:graphicFrame>
      <p:pic>
        <p:nvPicPr>
          <p:cNvPr id="10242" name="Picture 2" descr="AI, Artificial Intelligence concept,3d rendering,conceptual image.">
            <a:extLst>
              <a:ext uri="{FF2B5EF4-FFF2-40B4-BE49-F238E27FC236}">
                <a16:creationId xmlns:a16="http://schemas.microsoft.com/office/drawing/2014/main" id="{EA976A41-6BB5-E1D2-72B1-42B1AABABF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5440" y="388799"/>
            <a:ext cx="2844800" cy="608040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29126141-7C34-F65A-8B0A-16A4A27DC9DD}"/>
              </a:ext>
            </a:extLst>
          </p:cNvPr>
          <p:cNvPicPr>
            <a:picLocks noChangeAspect="1"/>
          </p:cNvPicPr>
          <p:nvPr/>
        </p:nvPicPr>
        <p:blipFill>
          <a:blip r:embed="rId3"/>
          <a:stretch>
            <a:fillRect/>
          </a:stretch>
        </p:blipFill>
        <p:spPr>
          <a:xfrm>
            <a:off x="10255596" y="6488546"/>
            <a:ext cx="1590964" cy="369454"/>
          </a:xfrm>
          <a:prstGeom prst="rect">
            <a:avLst/>
          </a:prstGeom>
        </p:spPr>
      </p:pic>
    </p:spTree>
    <p:extLst>
      <p:ext uri="{BB962C8B-B14F-4D97-AF65-F5344CB8AC3E}">
        <p14:creationId xmlns:p14="http://schemas.microsoft.com/office/powerpoint/2010/main" val="42182467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95B6C9E1-0C57-E1D0-FDCA-9FB7B4D92E97}"/>
              </a:ext>
            </a:extLst>
          </p:cNvPr>
          <p:cNvGraphicFramePr>
            <a:graphicFrameLocks noGrp="1"/>
          </p:cNvGraphicFramePr>
          <p:nvPr>
            <p:extLst>
              <p:ext uri="{D42A27DB-BD31-4B8C-83A1-F6EECF244321}">
                <p14:modId xmlns:p14="http://schemas.microsoft.com/office/powerpoint/2010/main" val="1611811280"/>
              </p:ext>
            </p:extLst>
          </p:nvPr>
        </p:nvGraphicFramePr>
        <p:xfrm>
          <a:off x="2621280" y="470078"/>
          <a:ext cx="6593840" cy="5766096"/>
        </p:xfrm>
        <a:graphic>
          <a:graphicData uri="http://schemas.openxmlformats.org/drawingml/2006/table">
            <a:tbl>
              <a:tblPr/>
              <a:tblGrid>
                <a:gridCol w="6593840">
                  <a:extLst>
                    <a:ext uri="{9D8B030D-6E8A-4147-A177-3AD203B41FA5}">
                      <a16:colId xmlns:a16="http://schemas.microsoft.com/office/drawing/2014/main" val="2128966533"/>
                    </a:ext>
                  </a:extLst>
                </a:gridCol>
              </a:tblGrid>
              <a:tr h="543338">
                <a:tc>
                  <a:txBody>
                    <a:bodyPr/>
                    <a:lstStyle/>
                    <a:p>
                      <a:pPr algn="just" fontAlgn="ctr"/>
                      <a:r>
                        <a:rPr lang="en-US" sz="2400" b="0" i="0" u="none" strike="noStrike" dirty="0">
                          <a:solidFill>
                            <a:srgbClr val="FFFF00"/>
                          </a:solidFill>
                          <a:effectLst/>
                          <a:latin typeface="Comic Sans MS" panose="030F0702030302020204" pitchFamily="66" charset="0"/>
                        </a:rPr>
                        <a:t>Conclusion</a:t>
                      </a:r>
                    </a:p>
                    <a:p>
                      <a:pPr algn="just" fontAlgn="ctr"/>
                      <a:endParaRPr lang="en-US" sz="1800" b="0" i="0" u="none" strike="noStrike" dirty="0">
                        <a:solidFill>
                          <a:srgbClr val="FFFFFF"/>
                        </a:solidFill>
                        <a:effectLst/>
                        <a:latin typeface="Comic Sans MS" panose="030F0702030302020204" pitchFamily="66" charset="0"/>
                      </a:endParaRP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extLst>
                  <a:ext uri="{0D108BD9-81ED-4DB2-BD59-A6C34878D82A}">
                    <a16:rowId xmlns:a16="http://schemas.microsoft.com/office/drawing/2014/main" val="2916079926"/>
                  </a:ext>
                </a:extLst>
              </a:tr>
              <a:tr h="4571748">
                <a:tc>
                  <a:txBody>
                    <a:bodyPr/>
                    <a:lstStyle/>
                    <a:p>
                      <a:pPr algn="just" fontAlgn="ctr">
                        <a:lnSpc>
                          <a:spcPct val="200000"/>
                        </a:lnSpc>
                      </a:pPr>
                      <a:r>
                        <a:rPr lang="en-US" sz="1800" b="0" i="0" u="none" strike="noStrike" dirty="0">
                          <a:solidFill>
                            <a:srgbClr val="FFFFFF"/>
                          </a:solidFill>
                          <a:effectLst/>
                          <a:latin typeface="Comic Sans MS" panose="030F0702030302020204" pitchFamily="66" charset="0"/>
                        </a:rPr>
                        <a:t>AI won’t replace people, but those embracing AI will replace those who don’t. </a:t>
                      </a:r>
                    </a:p>
                    <a:p>
                      <a:pPr algn="just" fontAlgn="ctr">
                        <a:lnSpc>
                          <a:spcPct val="200000"/>
                        </a:lnSpc>
                      </a:pPr>
                      <a:r>
                        <a:rPr lang="en-US" sz="1800" b="0" i="0" u="none" strike="noStrike" dirty="0">
                          <a:solidFill>
                            <a:srgbClr val="FFFFFF"/>
                          </a:solidFill>
                          <a:effectLst/>
                          <a:latin typeface="Comic Sans MS" panose="030F0702030302020204" pitchFamily="66" charset="0"/>
                        </a:rPr>
                        <a:t>The global skill gap widens due to AI and automation,</a:t>
                      </a:r>
                      <a:r>
                        <a:rPr lang="en-US" sz="1800" b="0" i="0" u="none" strike="noStrike" baseline="0" dirty="0">
                          <a:solidFill>
                            <a:srgbClr val="FFFFFF"/>
                          </a:solidFill>
                          <a:effectLst/>
                          <a:latin typeface="Comic Sans MS" panose="030F0702030302020204" pitchFamily="66" charset="0"/>
                        </a:rPr>
                        <a:t> with 44% of workers’ skills predicted to be disrupted between 2023 and 2028.</a:t>
                      </a:r>
                    </a:p>
                    <a:p>
                      <a:pPr algn="just" fontAlgn="ctr">
                        <a:lnSpc>
                          <a:spcPct val="200000"/>
                        </a:lnSpc>
                      </a:pPr>
                      <a:r>
                        <a:rPr lang="en-US" sz="1800" b="0" i="0" u="none" strike="noStrike" baseline="0" dirty="0">
                          <a:solidFill>
                            <a:srgbClr val="FFFFFF"/>
                          </a:solidFill>
                          <a:effectLst/>
                          <a:latin typeface="Comic Sans MS" panose="030F0702030302020204" pitchFamily="66" charset="0"/>
                        </a:rPr>
                        <a:t>Generative AI is expected to significantly change job roles and skills, but only 28% of CEOs have assessed its impact. </a:t>
                      </a:r>
                    </a:p>
                    <a:p>
                      <a:pPr marL="0" marR="0" lvl="0" indent="0" algn="just" defTabSz="914400" rtl="0" eaLnBrk="1" fontAlgn="ctr" latinLnBrk="0" hangingPunct="1">
                        <a:lnSpc>
                          <a:spcPct val="200000"/>
                        </a:lnSpc>
                        <a:spcBef>
                          <a:spcPts val="0"/>
                        </a:spcBef>
                        <a:spcAft>
                          <a:spcPts val="0"/>
                        </a:spcAft>
                        <a:buClrTx/>
                        <a:buSzTx/>
                        <a:buFontTx/>
                        <a:buNone/>
                        <a:tabLst/>
                        <a:defRPr/>
                      </a:pPr>
                      <a:r>
                        <a:rPr lang="en-US" sz="1800" b="0" i="1" u="none" strike="noStrike" dirty="0">
                          <a:solidFill>
                            <a:srgbClr val="FFFF00"/>
                          </a:solidFill>
                          <a:effectLst/>
                          <a:latin typeface="Comic Sans MS" panose="030F0702030302020204" pitchFamily="66" charset="0"/>
                        </a:rPr>
                        <a:t>IMB STUDIES </a:t>
                      </a:r>
                    </a:p>
                    <a:p>
                      <a:pPr algn="just" fontAlgn="ctr"/>
                      <a:endParaRPr lang="en-US" sz="1800" b="0" i="0" u="none" strike="noStrike" dirty="0">
                        <a:solidFill>
                          <a:srgbClr val="FFFFFF"/>
                        </a:solidFill>
                        <a:effectLst/>
                        <a:latin typeface="Comic Sans MS" panose="030F0702030302020204" pitchFamily="66" charset="0"/>
                      </a:endParaRP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78846680"/>
                  </a:ext>
                </a:extLst>
              </a:tr>
              <a:tr h="449876">
                <a:tc>
                  <a:txBody>
                    <a:bodyPr/>
                    <a:lstStyle/>
                    <a:p>
                      <a:pPr algn="just" fontAlgn="ctr"/>
                      <a:r>
                        <a:rPr lang="en-US" sz="1800" b="0" i="0" u="none" strike="noStrike" dirty="0">
                          <a:solidFill>
                            <a:srgbClr val="FFFFFF"/>
                          </a:solidFill>
                          <a:effectLst/>
                          <a:latin typeface="Comic Sans MS" panose="030F0702030302020204" pitchFamily="66" charset="0"/>
                        </a:rPr>
                        <a:t> </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extLst>
                  <a:ext uri="{0D108BD9-81ED-4DB2-BD59-A6C34878D82A}">
                    <a16:rowId xmlns:a16="http://schemas.microsoft.com/office/drawing/2014/main" val="922851720"/>
                  </a:ext>
                </a:extLst>
              </a:tr>
            </a:tbl>
          </a:graphicData>
        </a:graphic>
      </p:graphicFrame>
      <p:pic>
        <p:nvPicPr>
          <p:cNvPr id="2" name="Picture 1">
            <a:extLst>
              <a:ext uri="{FF2B5EF4-FFF2-40B4-BE49-F238E27FC236}">
                <a16:creationId xmlns:a16="http://schemas.microsoft.com/office/drawing/2014/main" id="{B4C7D209-0CB0-79A1-A44C-FC23AE6E1A96}"/>
              </a:ext>
            </a:extLst>
          </p:cNvPr>
          <p:cNvPicPr>
            <a:picLocks noChangeAspect="1"/>
          </p:cNvPicPr>
          <p:nvPr/>
        </p:nvPicPr>
        <p:blipFill>
          <a:blip r:embed="rId2"/>
          <a:stretch>
            <a:fillRect/>
          </a:stretch>
        </p:blipFill>
        <p:spPr>
          <a:xfrm>
            <a:off x="10464800" y="6432255"/>
            <a:ext cx="1590964" cy="369454"/>
          </a:xfrm>
          <a:prstGeom prst="rect">
            <a:avLst/>
          </a:prstGeom>
        </p:spPr>
      </p:pic>
    </p:spTree>
    <p:extLst>
      <p:ext uri="{BB962C8B-B14F-4D97-AF65-F5344CB8AC3E}">
        <p14:creationId xmlns:p14="http://schemas.microsoft.com/office/powerpoint/2010/main" val="10512042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95B6C9E1-0C57-E1D0-FDCA-9FB7B4D92E97}"/>
              </a:ext>
            </a:extLst>
          </p:cNvPr>
          <p:cNvGraphicFramePr>
            <a:graphicFrameLocks noGrp="1"/>
          </p:cNvGraphicFramePr>
          <p:nvPr>
            <p:extLst>
              <p:ext uri="{D42A27DB-BD31-4B8C-83A1-F6EECF244321}">
                <p14:modId xmlns:p14="http://schemas.microsoft.com/office/powerpoint/2010/main" val="1718971252"/>
              </p:ext>
            </p:extLst>
          </p:nvPr>
        </p:nvGraphicFramePr>
        <p:xfrm>
          <a:off x="2621280" y="470078"/>
          <a:ext cx="6593840" cy="5564962"/>
        </p:xfrm>
        <a:graphic>
          <a:graphicData uri="http://schemas.openxmlformats.org/drawingml/2006/table">
            <a:tbl>
              <a:tblPr/>
              <a:tblGrid>
                <a:gridCol w="6593840">
                  <a:extLst>
                    <a:ext uri="{9D8B030D-6E8A-4147-A177-3AD203B41FA5}">
                      <a16:colId xmlns:a16="http://schemas.microsoft.com/office/drawing/2014/main" val="2128966533"/>
                    </a:ext>
                  </a:extLst>
                </a:gridCol>
              </a:tblGrid>
              <a:tr h="543338">
                <a:tc>
                  <a:txBody>
                    <a:bodyPr/>
                    <a:lstStyle/>
                    <a:p>
                      <a:pPr algn="just" fontAlgn="ctr"/>
                      <a:endParaRPr lang="en-US" sz="1800" b="0" i="0" u="none" strike="noStrike" dirty="0">
                        <a:solidFill>
                          <a:srgbClr val="FFFFFF"/>
                        </a:solidFill>
                        <a:effectLst/>
                        <a:latin typeface="Comic Sans MS" panose="030F0702030302020204" pitchFamily="66" charset="0"/>
                      </a:endParaRP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extLst>
                  <a:ext uri="{0D108BD9-81ED-4DB2-BD59-A6C34878D82A}">
                    <a16:rowId xmlns:a16="http://schemas.microsoft.com/office/drawing/2014/main" val="2916079926"/>
                  </a:ext>
                </a:extLst>
              </a:tr>
              <a:tr h="4571748">
                <a:tc>
                  <a:txBody>
                    <a:bodyPr/>
                    <a:lstStyle/>
                    <a:p>
                      <a:pPr algn="ctr" fontAlgn="ctr"/>
                      <a:r>
                        <a:rPr lang="en-US" sz="6000" b="0" i="0" u="none" strike="noStrike" dirty="0">
                          <a:solidFill>
                            <a:srgbClr val="FFFF00"/>
                          </a:solidFill>
                          <a:effectLst/>
                          <a:latin typeface="Comic Sans MS" panose="030F0702030302020204" pitchFamily="66" charset="0"/>
                        </a:rPr>
                        <a:t>Q&amp;A </a:t>
                      </a:r>
                    </a:p>
                    <a:p>
                      <a:pPr algn="ctr" fontAlgn="ctr"/>
                      <a:endParaRPr lang="en-US" sz="6000" b="0" i="0" u="none" strike="noStrike" dirty="0">
                        <a:solidFill>
                          <a:srgbClr val="FFFF00"/>
                        </a:solidFill>
                        <a:effectLst/>
                        <a:latin typeface="Comic Sans MS" panose="030F0702030302020204" pitchFamily="66" charset="0"/>
                      </a:endParaRPr>
                    </a:p>
                    <a:p>
                      <a:pPr algn="ctr" fontAlgn="ctr"/>
                      <a:r>
                        <a:rPr lang="en-US" sz="6000" b="0" i="0" u="none" strike="noStrike" dirty="0">
                          <a:solidFill>
                            <a:srgbClr val="FFFF00"/>
                          </a:solidFill>
                          <a:effectLst/>
                          <a:latin typeface="Comic Sans MS" panose="030F0702030302020204" pitchFamily="66" charset="0"/>
                        </a:rPr>
                        <a:t>Thank You! </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78846680"/>
                  </a:ext>
                </a:extLst>
              </a:tr>
              <a:tr h="449876">
                <a:tc>
                  <a:txBody>
                    <a:bodyPr/>
                    <a:lstStyle/>
                    <a:p>
                      <a:pPr algn="just" fontAlgn="ctr"/>
                      <a:r>
                        <a:rPr lang="en-US" sz="1800" b="0" i="0" u="none" strike="noStrike" dirty="0">
                          <a:solidFill>
                            <a:srgbClr val="FFFFFF"/>
                          </a:solidFill>
                          <a:effectLst/>
                          <a:latin typeface="Comic Sans MS" panose="030F0702030302020204" pitchFamily="66" charset="0"/>
                        </a:rPr>
                        <a:t> </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extLst>
                  <a:ext uri="{0D108BD9-81ED-4DB2-BD59-A6C34878D82A}">
                    <a16:rowId xmlns:a16="http://schemas.microsoft.com/office/drawing/2014/main" val="922851720"/>
                  </a:ext>
                </a:extLst>
              </a:tr>
            </a:tbl>
          </a:graphicData>
        </a:graphic>
      </p:graphicFrame>
      <p:pic>
        <p:nvPicPr>
          <p:cNvPr id="2" name="Picture 1">
            <a:extLst>
              <a:ext uri="{FF2B5EF4-FFF2-40B4-BE49-F238E27FC236}">
                <a16:creationId xmlns:a16="http://schemas.microsoft.com/office/drawing/2014/main" id="{6E3BE9DF-77AA-5BE8-7504-76B27C919D3A}"/>
              </a:ext>
            </a:extLst>
          </p:cNvPr>
          <p:cNvPicPr>
            <a:picLocks noChangeAspect="1"/>
          </p:cNvPicPr>
          <p:nvPr/>
        </p:nvPicPr>
        <p:blipFill>
          <a:blip r:embed="rId2"/>
          <a:stretch>
            <a:fillRect/>
          </a:stretch>
        </p:blipFill>
        <p:spPr>
          <a:xfrm>
            <a:off x="10464800" y="6432255"/>
            <a:ext cx="1590964" cy="369454"/>
          </a:xfrm>
          <a:prstGeom prst="rect">
            <a:avLst/>
          </a:prstGeom>
        </p:spPr>
      </p:pic>
    </p:spTree>
    <p:extLst>
      <p:ext uri="{BB962C8B-B14F-4D97-AF65-F5344CB8AC3E}">
        <p14:creationId xmlns:p14="http://schemas.microsoft.com/office/powerpoint/2010/main" val="36593509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3728D-0077-0EC2-6133-23BE55EB5431}"/>
              </a:ext>
            </a:extLst>
          </p:cNvPr>
          <p:cNvSpPr>
            <a:spLocks noGrp="1"/>
          </p:cNvSpPr>
          <p:nvPr>
            <p:ph type="title"/>
          </p:nvPr>
        </p:nvSpPr>
        <p:spPr>
          <a:xfrm>
            <a:off x="448056" y="388800"/>
            <a:ext cx="11301984" cy="596720"/>
          </a:xfrm>
        </p:spPr>
        <p:txBody>
          <a:bodyPr/>
          <a:lstStyle/>
          <a:p>
            <a:r>
              <a:rPr lang="en-US" dirty="0">
                <a:solidFill>
                  <a:srgbClr val="FFFF00"/>
                </a:solidFill>
                <a:latin typeface="Comic Sans MS" panose="030F0702030302020204" pitchFamily="66" charset="0"/>
              </a:rPr>
              <a:t>Outline:</a:t>
            </a:r>
          </a:p>
        </p:txBody>
      </p:sp>
      <p:sp>
        <p:nvSpPr>
          <p:cNvPr id="3" name="Content Placeholder 2">
            <a:extLst>
              <a:ext uri="{FF2B5EF4-FFF2-40B4-BE49-F238E27FC236}">
                <a16:creationId xmlns:a16="http://schemas.microsoft.com/office/drawing/2014/main" id="{617CC030-66E8-D90A-C0B0-67975DE9F623}"/>
              </a:ext>
            </a:extLst>
          </p:cNvPr>
          <p:cNvSpPr>
            <a:spLocks noGrp="1"/>
          </p:cNvSpPr>
          <p:nvPr>
            <p:ph idx="1"/>
          </p:nvPr>
        </p:nvSpPr>
        <p:spPr>
          <a:xfrm>
            <a:off x="450744" y="985520"/>
            <a:ext cx="11293200" cy="5420360"/>
          </a:xfrm>
        </p:spPr>
        <p:txBody>
          <a:bodyPr>
            <a:normAutofit fontScale="92500" lnSpcReduction="10000"/>
          </a:bodyPr>
          <a:lstStyle/>
          <a:p>
            <a:pPr algn="just">
              <a:lnSpc>
                <a:spcPct val="150000"/>
              </a:lnSpc>
              <a:buFont typeface="Wingdings" panose="05000000000000000000" pitchFamily="2" charset="2"/>
              <a:buChar char="q"/>
            </a:pPr>
            <a:r>
              <a:rPr lang="en-US" b="1" dirty="0">
                <a:solidFill>
                  <a:schemeClr val="tx1">
                    <a:alpha val="55000"/>
                  </a:schemeClr>
                </a:solidFill>
                <a:latin typeface="Comic Sans MS" panose="030F0702030302020204" pitchFamily="66" charset="0"/>
              </a:rPr>
              <a:t>Artificial Intelligence &amp; Chatbots</a:t>
            </a:r>
          </a:p>
          <a:p>
            <a:pPr algn="just">
              <a:lnSpc>
                <a:spcPct val="150000"/>
              </a:lnSpc>
              <a:buFont typeface="Wingdings" panose="05000000000000000000" pitchFamily="2" charset="2"/>
              <a:buChar char="q"/>
            </a:pPr>
            <a:r>
              <a:rPr lang="en-US" b="1" dirty="0">
                <a:solidFill>
                  <a:schemeClr val="tx1">
                    <a:alpha val="55000"/>
                  </a:schemeClr>
                </a:solidFill>
                <a:latin typeface="Comic Sans MS" panose="030F0702030302020204" pitchFamily="66" charset="0"/>
              </a:rPr>
              <a:t>Chatbots capabilities (ChatGPT)</a:t>
            </a:r>
          </a:p>
          <a:p>
            <a:pPr algn="just">
              <a:lnSpc>
                <a:spcPct val="150000"/>
              </a:lnSpc>
              <a:buFont typeface="Wingdings" panose="05000000000000000000" pitchFamily="2" charset="2"/>
              <a:buChar char="q"/>
            </a:pPr>
            <a:r>
              <a:rPr lang="en-US" b="1" dirty="0">
                <a:solidFill>
                  <a:schemeClr val="tx1">
                    <a:alpha val="55000"/>
                  </a:schemeClr>
                </a:solidFill>
                <a:latin typeface="Comic Sans MS" panose="030F0702030302020204" pitchFamily="66" charset="0"/>
              </a:rPr>
              <a:t>Guide to efficient prompt</a:t>
            </a:r>
          </a:p>
          <a:p>
            <a:pPr algn="just">
              <a:lnSpc>
                <a:spcPct val="150000"/>
              </a:lnSpc>
              <a:buFont typeface="Wingdings" panose="05000000000000000000" pitchFamily="2" charset="2"/>
              <a:buChar char="q"/>
            </a:pPr>
            <a:r>
              <a:rPr lang="en-US" b="1" dirty="0">
                <a:solidFill>
                  <a:schemeClr val="tx1">
                    <a:alpha val="55000"/>
                  </a:schemeClr>
                </a:solidFill>
                <a:latin typeface="Comic Sans MS" panose="030F0702030302020204" pitchFamily="66" charset="0"/>
              </a:rPr>
              <a:t>Chatbots tools &amp; websites   </a:t>
            </a:r>
          </a:p>
          <a:p>
            <a:pPr algn="just">
              <a:lnSpc>
                <a:spcPct val="150000"/>
              </a:lnSpc>
              <a:buFont typeface="Wingdings" panose="05000000000000000000" pitchFamily="2" charset="2"/>
              <a:buChar char="q"/>
            </a:pPr>
            <a:r>
              <a:rPr lang="en-US" b="1" dirty="0">
                <a:solidFill>
                  <a:schemeClr val="tx1">
                    <a:alpha val="55000"/>
                  </a:schemeClr>
                </a:solidFill>
                <a:latin typeface="Comic Sans MS" panose="030F0702030302020204" pitchFamily="66" charset="0"/>
              </a:rPr>
              <a:t>Limitations of chatbots (ChatGPT) </a:t>
            </a:r>
          </a:p>
          <a:p>
            <a:pPr algn="just">
              <a:lnSpc>
                <a:spcPct val="150000"/>
              </a:lnSpc>
              <a:buFont typeface="Wingdings" panose="05000000000000000000" pitchFamily="2" charset="2"/>
              <a:buChar char="q"/>
            </a:pPr>
            <a:r>
              <a:rPr lang="en-US" b="1" dirty="0">
                <a:solidFill>
                  <a:schemeClr val="tx1">
                    <a:alpha val="55000"/>
                  </a:schemeClr>
                </a:solidFill>
                <a:latin typeface="Comic Sans MS" panose="030F0702030302020204" pitchFamily="66" charset="0"/>
              </a:rPr>
              <a:t>Practical demonstrations of ChatGPT: </a:t>
            </a:r>
          </a:p>
          <a:p>
            <a:pPr lvl="2" algn="just">
              <a:lnSpc>
                <a:spcPct val="150000"/>
              </a:lnSpc>
              <a:buFont typeface="Wingdings" panose="05000000000000000000" pitchFamily="2" charset="2"/>
              <a:buChar char="ü"/>
            </a:pPr>
            <a:r>
              <a:rPr lang="en-US" b="1" dirty="0">
                <a:solidFill>
                  <a:schemeClr val="tx1">
                    <a:alpha val="55000"/>
                  </a:schemeClr>
                </a:solidFill>
                <a:latin typeface="Comic Sans MS" panose="030F0702030302020204" pitchFamily="66" charset="0"/>
              </a:rPr>
              <a:t>Creative/Corporate Content</a:t>
            </a:r>
          </a:p>
          <a:p>
            <a:pPr lvl="2" algn="just">
              <a:lnSpc>
                <a:spcPct val="150000"/>
              </a:lnSpc>
              <a:buFont typeface="Wingdings" panose="05000000000000000000" pitchFamily="2" charset="2"/>
              <a:buChar char="ü"/>
            </a:pPr>
            <a:r>
              <a:rPr lang="en-US" b="1" dirty="0">
                <a:solidFill>
                  <a:schemeClr val="tx1">
                    <a:alpha val="55000"/>
                  </a:schemeClr>
                </a:solidFill>
                <a:latin typeface="Comic Sans MS" panose="030F0702030302020204" pitchFamily="66" charset="0"/>
              </a:rPr>
              <a:t>Financial Analysis</a:t>
            </a:r>
          </a:p>
          <a:p>
            <a:pPr lvl="2" algn="just">
              <a:lnSpc>
                <a:spcPct val="150000"/>
              </a:lnSpc>
              <a:buFont typeface="Wingdings" panose="05000000000000000000" pitchFamily="2" charset="2"/>
              <a:buChar char="ü"/>
            </a:pPr>
            <a:r>
              <a:rPr lang="en-US" b="1" dirty="0">
                <a:solidFill>
                  <a:schemeClr val="tx1">
                    <a:alpha val="55000"/>
                  </a:schemeClr>
                </a:solidFill>
                <a:latin typeface="Comic Sans MS" panose="030F0702030302020204" pitchFamily="66" charset="0"/>
              </a:rPr>
              <a:t>Excel formula</a:t>
            </a:r>
          </a:p>
          <a:p>
            <a:pPr lvl="2" algn="just">
              <a:lnSpc>
                <a:spcPct val="150000"/>
              </a:lnSpc>
              <a:buFont typeface="Wingdings" panose="05000000000000000000" pitchFamily="2" charset="2"/>
              <a:buChar char="ü"/>
            </a:pPr>
            <a:r>
              <a:rPr lang="en-US" b="1" dirty="0">
                <a:solidFill>
                  <a:schemeClr val="tx1">
                    <a:alpha val="55000"/>
                  </a:schemeClr>
                </a:solidFill>
                <a:latin typeface="Comic Sans MS" panose="030F0702030302020204" pitchFamily="66" charset="0"/>
              </a:rPr>
              <a:t>VBA Codes etc.</a:t>
            </a:r>
          </a:p>
          <a:p>
            <a:pPr marL="1944" indent="0" algn="just">
              <a:buNone/>
            </a:pPr>
            <a:endParaRPr lang="en-US" b="1" dirty="0">
              <a:solidFill>
                <a:schemeClr val="tx1">
                  <a:alpha val="55000"/>
                </a:schemeClr>
              </a:solidFill>
              <a:latin typeface="Comic Sans MS" panose="030F0702030302020204" pitchFamily="66" charset="0"/>
            </a:endParaRPr>
          </a:p>
          <a:p>
            <a:pPr marL="1944" indent="0" algn="just">
              <a:buNone/>
            </a:pPr>
            <a:endParaRPr lang="en-US" b="1" dirty="0">
              <a:solidFill>
                <a:schemeClr val="tx1">
                  <a:alpha val="55000"/>
                </a:schemeClr>
              </a:solidFill>
              <a:latin typeface="Comic Sans MS" panose="030F0702030302020204" pitchFamily="66" charset="0"/>
            </a:endParaRPr>
          </a:p>
        </p:txBody>
      </p:sp>
      <p:pic>
        <p:nvPicPr>
          <p:cNvPr id="4" name="Picture 3">
            <a:extLst>
              <a:ext uri="{FF2B5EF4-FFF2-40B4-BE49-F238E27FC236}">
                <a16:creationId xmlns:a16="http://schemas.microsoft.com/office/drawing/2014/main" id="{6E3DE485-A27F-62EA-C450-D2C025823282}"/>
              </a:ext>
            </a:extLst>
          </p:cNvPr>
          <p:cNvPicPr>
            <a:picLocks noChangeAspect="1"/>
          </p:cNvPicPr>
          <p:nvPr/>
        </p:nvPicPr>
        <p:blipFill>
          <a:blip r:embed="rId2"/>
          <a:stretch>
            <a:fillRect/>
          </a:stretch>
        </p:blipFill>
        <p:spPr>
          <a:xfrm>
            <a:off x="10464800" y="6432255"/>
            <a:ext cx="1590964" cy="369454"/>
          </a:xfrm>
          <a:prstGeom prst="rect">
            <a:avLst/>
          </a:prstGeom>
        </p:spPr>
      </p:pic>
    </p:spTree>
    <p:extLst>
      <p:ext uri="{BB962C8B-B14F-4D97-AF65-F5344CB8AC3E}">
        <p14:creationId xmlns:p14="http://schemas.microsoft.com/office/powerpoint/2010/main" val="41775163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36E44-41E5-F886-D54F-A2793AE41232}"/>
              </a:ext>
            </a:extLst>
          </p:cNvPr>
          <p:cNvSpPr>
            <a:spLocks noGrp="1"/>
          </p:cNvSpPr>
          <p:nvPr>
            <p:ph type="title"/>
          </p:nvPr>
        </p:nvSpPr>
        <p:spPr>
          <a:xfrm>
            <a:off x="91948" y="284480"/>
            <a:ext cx="3454400" cy="589280"/>
          </a:xfrm>
        </p:spPr>
        <p:txBody>
          <a:bodyPr>
            <a:normAutofit fontScale="90000"/>
          </a:bodyPr>
          <a:lstStyle/>
          <a:p>
            <a:r>
              <a:rPr lang="en-US" sz="2800" b="1" dirty="0">
                <a:solidFill>
                  <a:srgbClr val="FFFF00"/>
                </a:solidFill>
                <a:latin typeface="Comic Sans MS" panose="030F0702030302020204" pitchFamily="66" charset="0"/>
              </a:rPr>
              <a:t>Artificial Intelligence</a:t>
            </a:r>
            <a:endParaRPr lang="en-US" dirty="0">
              <a:solidFill>
                <a:srgbClr val="FFFF00"/>
              </a:solidFill>
              <a:latin typeface="Comic Sans MS" panose="030F0702030302020204" pitchFamily="66" charset="0"/>
            </a:endParaRPr>
          </a:p>
        </p:txBody>
      </p:sp>
      <p:sp>
        <p:nvSpPr>
          <p:cNvPr id="8" name="TextBox 7">
            <a:extLst>
              <a:ext uri="{FF2B5EF4-FFF2-40B4-BE49-F238E27FC236}">
                <a16:creationId xmlns:a16="http://schemas.microsoft.com/office/drawing/2014/main" id="{CC06714C-0A8B-3B1F-00E1-9EE55B75ED82}"/>
              </a:ext>
            </a:extLst>
          </p:cNvPr>
          <p:cNvSpPr txBox="1"/>
          <p:nvPr/>
        </p:nvSpPr>
        <p:spPr>
          <a:xfrm>
            <a:off x="4450080" y="388800"/>
            <a:ext cx="7152640" cy="5750549"/>
          </a:xfrm>
          <a:prstGeom prst="rect">
            <a:avLst/>
          </a:prstGeom>
          <a:noFill/>
        </p:spPr>
        <p:txBody>
          <a:bodyPr wrap="square">
            <a:spAutoFit/>
          </a:bodyPr>
          <a:lstStyle/>
          <a:p>
            <a:pPr marL="1944" indent="0" algn="just">
              <a:lnSpc>
                <a:spcPct val="150000"/>
              </a:lnSpc>
              <a:buNone/>
            </a:pPr>
            <a:r>
              <a:rPr lang="en-US" sz="2400" b="1" dirty="0">
                <a:solidFill>
                  <a:schemeClr val="tx1">
                    <a:alpha val="55000"/>
                  </a:schemeClr>
                </a:solidFill>
                <a:latin typeface="Comic Sans MS" panose="030F0702030302020204" pitchFamily="66" charset="0"/>
              </a:rPr>
              <a:t>Artificial intelligence (AI) </a:t>
            </a:r>
            <a:r>
              <a:rPr lang="en-US" sz="2000" b="1" dirty="0">
                <a:solidFill>
                  <a:schemeClr val="tx1">
                    <a:alpha val="55000"/>
                  </a:schemeClr>
                </a:solidFill>
                <a:latin typeface="Comic Sans MS" panose="030F0702030302020204" pitchFamily="66" charset="0"/>
              </a:rPr>
              <a:t>is a branch of computer science concerned with building smart machines, systems, and programs capable of performing tasks that are typically associated with human intelligence.</a:t>
            </a:r>
          </a:p>
          <a:p>
            <a:pPr marL="1944" indent="0" algn="just">
              <a:buNone/>
            </a:pPr>
            <a:endParaRPr lang="en-US" sz="2000" b="1" dirty="0">
              <a:solidFill>
                <a:schemeClr val="tx1">
                  <a:alpha val="55000"/>
                </a:schemeClr>
              </a:solidFill>
              <a:latin typeface="Comic Sans MS" panose="030F0702030302020204" pitchFamily="66" charset="0"/>
            </a:endParaRPr>
          </a:p>
          <a:p>
            <a:pPr marL="1944" indent="0" algn="just">
              <a:buNone/>
            </a:pPr>
            <a:endParaRPr lang="en-US" sz="500" b="1" dirty="0">
              <a:solidFill>
                <a:schemeClr val="tx1">
                  <a:alpha val="55000"/>
                </a:schemeClr>
              </a:solidFill>
              <a:latin typeface="Comic Sans MS" panose="030F0702030302020204" pitchFamily="66" charset="0"/>
            </a:endParaRPr>
          </a:p>
          <a:p>
            <a:pPr marL="1944" indent="0" algn="just">
              <a:buNone/>
            </a:pPr>
            <a:r>
              <a:rPr lang="en-US" sz="2000" b="1" dirty="0">
                <a:solidFill>
                  <a:schemeClr val="tx1">
                    <a:alpha val="55000"/>
                  </a:schemeClr>
                </a:solidFill>
                <a:latin typeface="Comic Sans MS" panose="030F0702030302020204" pitchFamily="66" charset="0"/>
              </a:rPr>
              <a:t>Recent AI revolutions include:</a:t>
            </a:r>
          </a:p>
          <a:p>
            <a:pPr marL="1944" indent="0" algn="just">
              <a:buNone/>
            </a:pPr>
            <a:endParaRPr lang="en-US" sz="2000" b="1" dirty="0">
              <a:solidFill>
                <a:schemeClr val="tx1">
                  <a:alpha val="55000"/>
                </a:schemeClr>
              </a:solidFill>
              <a:latin typeface="Comic Sans MS" panose="030F0702030302020204" pitchFamily="66" charset="0"/>
            </a:endParaRPr>
          </a:p>
          <a:p>
            <a:pPr marL="287694" indent="-285750" algn="just">
              <a:lnSpc>
                <a:spcPct val="150000"/>
              </a:lnSpc>
              <a:buFont typeface="Wingdings" panose="05000000000000000000" pitchFamily="2" charset="2"/>
              <a:buChar char="q"/>
            </a:pPr>
            <a:r>
              <a:rPr lang="en-US" sz="2000" b="1" dirty="0">
                <a:solidFill>
                  <a:schemeClr val="tx1">
                    <a:alpha val="55000"/>
                  </a:schemeClr>
                </a:solidFill>
                <a:latin typeface="Comic Sans MS" panose="030F0702030302020204" pitchFamily="66" charset="0"/>
              </a:rPr>
              <a:t>Self-driving vehicles</a:t>
            </a:r>
          </a:p>
          <a:p>
            <a:pPr marL="287694" indent="-285750" algn="just">
              <a:lnSpc>
                <a:spcPct val="150000"/>
              </a:lnSpc>
              <a:buFont typeface="Wingdings" panose="05000000000000000000" pitchFamily="2" charset="2"/>
              <a:buChar char="q"/>
            </a:pPr>
            <a:r>
              <a:rPr lang="en-US" sz="2000" b="1" dirty="0">
                <a:solidFill>
                  <a:schemeClr val="tx1">
                    <a:alpha val="55000"/>
                  </a:schemeClr>
                </a:solidFill>
                <a:latin typeface="Comic Sans MS" panose="030F0702030302020204" pitchFamily="66" charset="0"/>
              </a:rPr>
              <a:t>Drones </a:t>
            </a:r>
          </a:p>
          <a:p>
            <a:pPr marL="287694" indent="-285750" algn="just">
              <a:lnSpc>
                <a:spcPct val="150000"/>
              </a:lnSpc>
              <a:buFont typeface="Wingdings" panose="05000000000000000000" pitchFamily="2" charset="2"/>
              <a:buChar char="q"/>
            </a:pPr>
            <a:r>
              <a:rPr lang="en-US" sz="2000" b="1" dirty="0">
                <a:solidFill>
                  <a:schemeClr val="tx1">
                    <a:alpha val="55000"/>
                  </a:schemeClr>
                </a:solidFill>
                <a:latin typeface="Comic Sans MS" panose="030F0702030302020204" pitchFamily="66" charset="0"/>
              </a:rPr>
              <a:t>Robot-surgeon</a:t>
            </a:r>
          </a:p>
          <a:p>
            <a:pPr marL="287694" indent="-285750" algn="just">
              <a:lnSpc>
                <a:spcPct val="150000"/>
              </a:lnSpc>
              <a:buFont typeface="Wingdings" panose="05000000000000000000" pitchFamily="2" charset="2"/>
              <a:buChar char="q"/>
            </a:pPr>
            <a:r>
              <a:rPr lang="en-US" sz="2000" b="1" dirty="0">
                <a:solidFill>
                  <a:schemeClr val="tx1">
                    <a:alpha val="55000"/>
                  </a:schemeClr>
                </a:solidFill>
                <a:latin typeface="Comic Sans MS" panose="030F0702030302020204" pitchFamily="66" charset="0"/>
              </a:rPr>
              <a:t>Fin-tech</a:t>
            </a:r>
          </a:p>
          <a:p>
            <a:pPr marL="287694" indent="-285750" algn="just">
              <a:lnSpc>
                <a:spcPct val="150000"/>
              </a:lnSpc>
              <a:buFont typeface="Wingdings" panose="05000000000000000000" pitchFamily="2" charset="2"/>
              <a:buChar char="q"/>
            </a:pPr>
            <a:r>
              <a:rPr lang="en-US" sz="2000" b="1" dirty="0">
                <a:solidFill>
                  <a:schemeClr val="tx1">
                    <a:alpha val="55000"/>
                  </a:schemeClr>
                </a:solidFill>
                <a:latin typeface="Comic Sans MS" panose="030F0702030302020204" pitchFamily="66" charset="0"/>
              </a:rPr>
              <a:t>Fenceless farms </a:t>
            </a:r>
          </a:p>
          <a:p>
            <a:pPr marL="287694" indent="-285750" algn="just">
              <a:lnSpc>
                <a:spcPct val="150000"/>
              </a:lnSpc>
              <a:buFont typeface="Wingdings" panose="05000000000000000000" pitchFamily="2" charset="2"/>
              <a:buChar char="q"/>
            </a:pPr>
            <a:r>
              <a:rPr lang="en-US" sz="2000" b="1" dirty="0">
                <a:solidFill>
                  <a:schemeClr val="tx1">
                    <a:alpha val="55000"/>
                  </a:schemeClr>
                </a:solidFill>
                <a:latin typeface="Comic Sans MS" panose="030F0702030302020204" pitchFamily="66" charset="0"/>
              </a:rPr>
              <a:t>Chatbots (ChatGPT, Google Bard, Bing, etc.)</a:t>
            </a:r>
          </a:p>
        </p:txBody>
      </p:sp>
      <p:pic>
        <p:nvPicPr>
          <p:cNvPr id="9" name="Picture 8" descr="A robot with a screen&#10;&#10;Description automatically generated">
            <a:extLst>
              <a:ext uri="{FF2B5EF4-FFF2-40B4-BE49-F238E27FC236}">
                <a16:creationId xmlns:a16="http://schemas.microsoft.com/office/drawing/2014/main" id="{0AC71379-5309-0CD9-E757-3C867BF81E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056" y="944880"/>
            <a:ext cx="3829304" cy="5239840"/>
          </a:xfrm>
          <a:prstGeom prst="rect">
            <a:avLst/>
          </a:prstGeom>
        </p:spPr>
      </p:pic>
      <p:pic>
        <p:nvPicPr>
          <p:cNvPr id="4" name="Picture 3">
            <a:extLst>
              <a:ext uri="{FF2B5EF4-FFF2-40B4-BE49-F238E27FC236}">
                <a16:creationId xmlns:a16="http://schemas.microsoft.com/office/drawing/2014/main" id="{9E783B40-D947-FD11-4FAE-F97FDAF3AC09}"/>
              </a:ext>
            </a:extLst>
          </p:cNvPr>
          <p:cNvPicPr>
            <a:picLocks noChangeAspect="1"/>
          </p:cNvPicPr>
          <p:nvPr/>
        </p:nvPicPr>
        <p:blipFill>
          <a:blip r:embed="rId3"/>
          <a:stretch>
            <a:fillRect/>
          </a:stretch>
        </p:blipFill>
        <p:spPr>
          <a:xfrm>
            <a:off x="10464800" y="6432255"/>
            <a:ext cx="1590964" cy="369454"/>
          </a:xfrm>
          <a:prstGeom prst="rect">
            <a:avLst/>
          </a:prstGeom>
        </p:spPr>
      </p:pic>
    </p:spTree>
    <p:extLst>
      <p:ext uri="{BB962C8B-B14F-4D97-AF65-F5344CB8AC3E}">
        <p14:creationId xmlns:p14="http://schemas.microsoft.com/office/powerpoint/2010/main" val="7327565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36E44-41E5-F886-D54F-A2793AE41232}"/>
              </a:ext>
            </a:extLst>
          </p:cNvPr>
          <p:cNvSpPr>
            <a:spLocks noGrp="1"/>
          </p:cNvSpPr>
          <p:nvPr>
            <p:ph type="title"/>
          </p:nvPr>
        </p:nvSpPr>
        <p:spPr>
          <a:xfrm>
            <a:off x="91948" y="284480"/>
            <a:ext cx="3454400" cy="589280"/>
          </a:xfrm>
        </p:spPr>
        <p:txBody>
          <a:bodyPr>
            <a:normAutofit/>
          </a:bodyPr>
          <a:lstStyle/>
          <a:p>
            <a:r>
              <a:rPr lang="en-US" sz="2800" b="1" dirty="0">
                <a:solidFill>
                  <a:srgbClr val="FFFF00"/>
                </a:solidFill>
                <a:latin typeface="Comic Sans MS" panose="030F0702030302020204" pitchFamily="66" charset="0"/>
              </a:rPr>
              <a:t>Chatbots</a:t>
            </a:r>
            <a:endParaRPr lang="en-US" dirty="0">
              <a:solidFill>
                <a:srgbClr val="FFFF00"/>
              </a:solidFill>
              <a:latin typeface="Comic Sans MS" panose="030F0702030302020204" pitchFamily="66" charset="0"/>
            </a:endParaRPr>
          </a:p>
        </p:txBody>
      </p:sp>
      <p:sp>
        <p:nvSpPr>
          <p:cNvPr id="4" name="TextBox 3">
            <a:extLst>
              <a:ext uri="{FF2B5EF4-FFF2-40B4-BE49-F238E27FC236}">
                <a16:creationId xmlns:a16="http://schemas.microsoft.com/office/drawing/2014/main" id="{61C2F75F-0301-6C05-2E64-5032935D705B}"/>
              </a:ext>
            </a:extLst>
          </p:cNvPr>
          <p:cNvSpPr txBox="1"/>
          <p:nvPr/>
        </p:nvSpPr>
        <p:spPr>
          <a:xfrm>
            <a:off x="4302760" y="690455"/>
            <a:ext cx="6405880" cy="5119607"/>
          </a:xfrm>
          <a:prstGeom prst="rect">
            <a:avLst/>
          </a:prstGeom>
          <a:noFill/>
        </p:spPr>
        <p:txBody>
          <a:bodyPr wrap="square">
            <a:spAutoFit/>
          </a:bodyPr>
          <a:lstStyle/>
          <a:p>
            <a:pPr marL="1944" indent="0" algn="just">
              <a:lnSpc>
                <a:spcPct val="150000"/>
              </a:lnSpc>
              <a:buNone/>
            </a:pPr>
            <a:r>
              <a:rPr lang="en-US" sz="2000" b="1" dirty="0">
                <a:solidFill>
                  <a:schemeClr val="tx1">
                    <a:alpha val="55000"/>
                  </a:schemeClr>
                </a:solidFill>
                <a:latin typeface="Comic Sans MS" panose="030F0702030302020204" pitchFamily="66" charset="0"/>
              </a:rPr>
              <a:t>Chatbots are artificial intelligence tools that use natural language processing to create humanlike conversational dialogue. The language model can respond to questions, write content, social media posts, essays, code, and emails. E.g., ChatGPT, Google Bard, Bing etc.</a:t>
            </a:r>
          </a:p>
          <a:p>
            <a:pPr marL="1944" indent="0" algn="just">
              <a:lnSpc>
                <a:spcPct val="150000"/>
              </a:lnSpc>
              <a:buNone/>
            </a:pPr>
            <a:endParaRPr lang="en-US" sz="2000" b="1" dirty="0">
              <a:solidFill>
                <a:schemeClr val="tx1">
                  <a:alpha val="55000"/>
                </a:schemeClr>
              </a:solidFill>
              <a:latin typeface="Comic Sans MS" panose="030F0702030302020204" pitchFamily="66" charset="0"/>
            </a:endParaRPr>
          </a:p>
          <a:p>
            <a:pPr marL="1944" indent="0" algn="just">
              <a:lnSpc>
                <a:spcPct val="150000"/>
              </a:lnSpc>
              <a:buNone/>
            </a:pPr>
            <a:r>
              <a:rPr lang="en-US" sz="2000" b="1" dirty="0">
                <a:solidFill>
                  <a:srgbClr val="FFFF00">
                    <a:alpha val="55000"/>
                  </a:srgbClr>
                </a:solidFill>
                <a:latin typeface="Comic Sans MS" panose="030F0702030302020204" pitchFamily="66" charset="0"/>
              </a:rPr>
              <a:t>Therefore, the essence of this webinar is to discuss and demonstrate how Accountants can solve corporate problems with AI tools like </a:t>
            </a:r>
            <a:r>
              <a:rPr lang="en-US" sz="2000" b="1" dirty="0">
                <a:solidFill>
                  <a:srgbClr val="00B0F0">
                    <a:alpha val="55000"/>
                  </a:srgbClr>
                </a:solidFill>
                <a:latin typeface="Comic Sans MS" panose="030F0702030302020204" pitchFamily="66" charset="0"/>
              </a:rPr>
              <a:t>ChatGPT</a:t>
            </a:r>
            <a:r>
              <a:rPr lang="en-US" sz="2000" b="1" dirty="0">
                <a:solidFill>
                  <a:srgbClr val="FFFF00">
                    <a:alpha val="55000"/>
                  </a:srgbClr>
                </a:solidFill>
                <a:latin typeface="Comic Sans MS" panose="030F0702030302020204" pitchFamily="66" charset="0"/>
              </a:rPr>
              <a:t>, Bard, Bing, etc. </a:t>
            </a:r>
          </a:p>
        </p:txBody>
      </p:sp>
      <p:pic>
        <p:nvPicPr>
          <p:cNvPr id="5" name="Picture 4">
            <a:extLst>
              <a:ext uri="{FF2B5EF4-FFF2-40B4-BE49-F238E27FC236}">
                <a16:creationId xmlns:a16="http://schemas.microsoft.com/office/drawing/2014/main" id="{62A9800C-424D-1339-D4C5-C5A3D053281C}"/>
              </a:ext>
            </a:extLst>
          </p:cNvPr>
          <p:cNvPicPr>
            <a:picLocks noChangeAspect="1"/>
          </p:cNvPicPr>
          <p:nvPr/>
        </p:nvPicPr>
        <p:blipFill>
          <a:blip r:embed="rId2"/>
          <a:stretch>
            <a:fillRect/>
          </a:stretch>
        </p:blipFill>
        <p:spPr>
          <a:xfrm>
            <a:off x="343201" y="873760"/>
            <a:ext cx="3454400" cy="1993426"/>
          </a:xfrm>
          <a:prstGeom prst="rect">
            <a:avLst/>
          </a:prstGeom>
        </p:spPr>
      </p:pic>
      <p:pic>
        <p:nvPicPr>
          <p:cNvPr id="6" name="Picture 5">
            <a:extLst>
              <a:ext uri="{FF2B5EF4-FFF2-40B4-BE49-F238E27FC236}">
                <a16:creationId xmlns:a16="http://schemas.microsoft.com/office/drawing/2014/main" id="{5CD69360-C44E-43C5-B8AB-5229D7A442CA}"/>
              </a:ext>
            </a:extLst>
          </p:cNvPr>
          <p:cNvPicPr>
            <a:picLocks noChangeAspect="1"/>
          </p:cNvPicPr>
          <p:nvPr/>
        </p:nvPicPr>
        <p:blipFill>
          <a:blip r:embed="rId3"/>
          <a:stretch>
            <a:fillRect/>
          </a:stretch>
        </p:blipFill>
        <p:spPr>
          <a:xfrm>
            <a:off x="343201" y="3236379"/>
            <a:ext cx="3454400" cy="2434579"/>
          </a:xfrm>
          <a:prstGeom prst="rect">
            <a:avLst/>
          </a:prstGeom>
        </p:spPr>
      </p:pic>
      <p:pic>
        <p:nvPicPr>
          <p:cNvPr id="3" name="Picture 2">
            <a:extLst>
              <a:ext uri="{FF2B5EF4-FFF2-40B4-BE49-F238E27FC236}">
                <a16:creationId xmlns:a16="http://schemas.microsoft.com/office/drawing/2014/main" id="{63D9A424-8C50-46D7-D752-654200A853D5}"/>
              </a:ext>
            </a:extLst>
          </p:cNvPr>
          <p:cNvPicPr>
            <a:picLocks noChangeAspect="1"/>
          </p:cNvPicPr>
          <p:nvPr/>
        </p:nvPicPr>
        <p:blipFill>
          <a:blip r:embed="rId4"/>
          <a:stretch>
            <a:fillRect/>
          </a:stretch>
        </p:blipFill>
        <p:spPr>
          <a:xfrm>
            <a:off x="10464800" y="6432255"/>
            <a:ext cx="1590964" cy="369454"/>
          </a:xfrm>
          <a:prstGeom prst="rect">
            <a:avLst/>
          </a:prstGeom>
        </p:spPr>
      </p:pic>
    </p:spTree>
    <p:extLst>
      <p:ext uri="{BB962C8B-B14F-4D97-AF65-F5344CB8AC3E}">
        <p14:creationId xmlns:p14="http://schemas.microsoft.com/office/powerpoint/2010/main" val="24541389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36E44-41E5-F886-D54F-A2793AE41232}"/>
              </a:ext>
            </a:extLst>
          </p:cNvPr>
          <p:cNvSpPr>
            <a:spLocks noGrp="1"/>
          </p:cNvSpPr>
          <p:nvPr>
            <p:ph type="title"/>
          </p:nvPr>
        </p:nvSpPr>
        <p:spPr>
          <a:xfrm>
            <a:off x="91948" y="388800"/>
            <a:ext cx="3454400" cy="484960"/>
          </a:xfrm>
        </p:spPr>
        <p:txBody>
          <a:bodyPr>
            <a:normAutofit fontScale="90000"/>
          </a:bodyPr>
          <a:lstStyle/>
          <a:p>
            <a:r>
              <a:rPr lang="en-US" dirty="0">
                <a:solidFill>
                  <a:srgbClr val="FFFF00"/>
                </a:solidFill>
                <a:latin typeface="Comic Sans MS" panose="030F0702030302020204" pitchFamily="66" charset="0"/>
              </a:rPr>
              <a:t>ChatGPT Capabilities</a:t>
            </a:r>
          </a:p>
        </p:txBody>
      </p:sp>
      <p:graphicFrame>
        <p:nvGraphicFramePr>
          <p:cNvPr id="5" name="Content Placeholder 9">
            <a:extLst>
              <a:ext uri="{FF2B5EF4-FFF2-40B4-BE49-F238E27FC236}">
                <a16:creationId xmlns:a16="http://schemas.microsoft.com/office/drawing/2014/main" id="{12AC0E83-A84C-A361-E38C-1F5A835D7225}"/>
              </a:ext>
            </a:extLst>
          </p:cNvPr>
          <p:cNvGraphicFramePr>
            <a:graphicFrameLocks noGrp="1"/>
          </p:cNvGraphicFramePr>
          <p:nvPr>
            <p:ph type="pic" idx="1"/>
            <p:extLst>
              <p:ext uri="{D42A27DB-BD31-4B8C-83A1-F6EECF244321}">
                <p14:modId xmlns:p14="http://schemas.microsoft.com/office/powerpoint/2010/main" val="1044253408"/>
              </p:ext>
            </p:extLst>
          </p:nvPr>
        </p:nvGraphicFramePr>
        <p:xfrm>
          <a:off x="3627120" y="441324"/>
          <a:ext cx="8392160" cy="6027877"/>
        </p:xfrm>
        <a:graphic>
          <a:graphicData uri="http://schemas.openxmlformats.org/drawingml/2006/table">
            <a:tbl>
              <a:tblPr firstRow="1" bandRow="1"/>
              <a:tblGrid>
                <a:gridCol w="3209145">
                  <a:extLst>
                    <a:ext uri="{9D8B030D-6E8A-4147-A177-3AD203B41FA5}">
                      <a16:colId xmlns:a16="http://schemas.microsoft.com/office/drawing/2014/main" val="2709442927"/>
                    </a:ext>
                  </a:extLst>
                </a:gridCol>
                <a:gridCol w="5183015">
                  <a:extLst>
                    <a:ext uri="{9D8B030D-6E8A-4147-A177-3AD203B41FA5}">
                      <a16:colId xmlns:a16="http://schemas.microsoft.com/office/drawing/2014/main" val="2785123203"/>
                    </a:ext>
                  </a:extLst>
                </a:gridCol>
              </a:tblGrid>
              <a:tr h="434931">
                <a:tc>
                  <a:txBody>
                    <a:bodyPr/>
                    <a:lstStyle/>
                    <a:p>
                      <a:pPr algn="just" fontAlgn="ctr"/>
                      <a:r>
                        <a:rPr lang="en-US" sz="1800" b="1" i="0" u="none" strike="noStrike">
                          <a:solidFill>
                            <a:srgbClr val="FFFFFF"/>
                          </a:solidFill>
                          <a:effectLst/>
                          <a:latin typeface="Comic Sans MS" panose="030F0702030302020204" pitchFamily="66" charset="0"/>
                        </a:rPr>
                        <a:t>Capability</a:t>
                      </a:r>
                    </a:p>
                  </a:txBody>
                  <a:tcPr marL="7419" marR="7419" marT="741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just" fontAlgn="ctr"/>
                      <a:r>
                        <a:rPr lang="en-US" sz="1800" b="1" i="0" u="none" strike="noStrike">
                          <a:solidFill>
                            <a:srgbClr val="FFFFFF"/>
                          </a:solidFill>
                          <a:effectLst/>
                          <a:latin typeface="Comic Sans MS" panose="030F0702030302020204" pitchFamily="66" charset="0"/>
                        </a:rPr>
                        <a:t>Application</a:t>
                      </a:r>
                    </a:p>
                  </a:txBody>
                  <a:tcPr marL="7419" marR="7419" marT="741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extLst>
                  <a:ext uri="{0D108BD9-81ED-4DB2-BD59-A6C34878D82A}">
                    <a16:rowId xmlns:a16="http://schemas.microsoft.com/office/drawing/2014/main" val="3381038844"/>
                  </a:ext>
                </a:extLst>
              </a:tr>
              <a:tr h="1139430">
                <a:tc>
                  <a:txBody>
                    <a:bodyPr/>
                    <a:lstStyle/>
                    <a:p>
                      <a:pPr algn="l" fontAlgn="ctr"/>
                      <a:r>
                        <a:rPr lang="en-US" sz="1800" b="1" i="0" u="none" strike="noStrike" dirty="0">
                          <a:solidFill>
                            <a:srgbClr val="FFFF00"/>
                          </a:solidFill>
                          <a:effectLst/>
                          <a:latin typeface="Comic Sans MS" panose="030F0702030302020204" pitchFamily="66" charset="0"/>
                        </a:rPr>
                        <a:t>Alternative to Google Search</a:t>
                      </a:r>
                    </a:p>
                  </a:txBody>
                  <a:tcPr marL="7419" marR="7419" marT="741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800" b="0" i="0" u="none" strike="noStrike" dirty="0">
                          <a:solidFill>
                            <a:srgbClr val="FFFFFF"/>
                          </a:solidFill>
                          <a:effectLst/>
                          <a:latin typeface="Comic Sans MS" panose="030F0702030302020204" pitchFamily="66" charset="0"/>
                        </a:rPr>
                        <a:t>ChatGPT offers a Google search alternative, delivering instant responses to user’s queries.</a:t>
                      </a:r>
                    </a:p>
                  </a:txBody>
                  <a:tcPr marL="7419" marR="7419" marT="741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3202547"/>
                  </a:ext>
                </a:extLst>
              </a:tr>
              <a:tr h="434931">
                <a:tc>
                  <a:txBody>
                    <a:bodyPr/>
                    <a:lstStyle/>
                    <a:p>
                      <a:pPr algn="l" fontAlgn="ctr"/>
                      <a:r>
                        <a:rPr lang="en-US" sz="1800" b="1" i="0" u="none" strike="noStrike" dirty="0">
                          <a:solidFill>
                            <a:srgbClr val="FFFF00"/>
                          </a:solidFill>
                          <a:effectLst/>
                          <a:latin typeface="Comic Sans MS" panose="030F0702030302020204" pitchFamily="66" charset="0"/>
                        </a:rPr>
                        <a:t> </a:t>
                      </a:r>
                    </a:p>
                  </a:txBody>
                  <a:tcPr marL="7419" marR="7419" marT="741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just" fontAlgn="ctr"/>
                      <a:r>
                        <a:rPr lang="en-US" sz="1800" b="0" i="0" u="none" strike="noStrike">
                          <a:solidFill>
                            <a:srgbClr val="FFFFFF"/>
                          </a:solidFill>
                          <a:effectLst/>
                          <a:latin typeface="Comic Sans MS" panose="030F0702030302020204" pitchFamily="66" charset="0"/>
                        </a:rPr>
                        <a:t> </a:t>
                      </a:r>
                    </a:p>
                  </a:txBody>
                  <a:tcPr marL="7419" marR="7419" marT="741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extLst>
                  <a:ext uri="{0D108BD9-81ED-4DB2-BD59-A6C34878D82A}">
                    <a16:rowId xmlns:a16="http://schemas.microsoft.com/office/drawing/2014/main" val="547774690"/>
                  </a:ext>
                </a:extLst>
              </a:tr>
              <a:tr h="787181">
                <a:tc>
                  <a:txBody>
                    <a:bodyPr/>
                    <a:lstStyle/>
                    <a:p>
                      <a:pPr algn="l" fontAlgn="ctr"/>
                      <a:r>
                        <a:rPr lang="en-US" sz="1800" b="1" i="0" u="none" strike="noStrike">
                          <a:solidFill>
                            <a:srgbClr val="FFFF00"/>
                          </a:solidFill>
                          <a:effectLst/>
                          <a:latin typeface="Comic Sans MS" panose="030F0702030302020204" pitchFamily="66" charset="0"/>
                        </a:rPr>
                        <a:t>Roleplay</a:t>
                      </a:r>
                    </a:p>
                  </a:txBody>
                  <a:tcPr marL="7419" marR="7419" marT="741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800" b="0" i="0" u="none" strike="noStrike" dirty="0">
                          <a:solidFill>
                            <a:srgbClr val="FFFFFF"/>
                          </a:solidFill>
                          <a:effectLst/>
                          <a:latin typeface="Comic Sans MS" panose="030F0702030302020204" pitchFamily="66" charset="0"/>
                        </a:rPr>
                        <a:t>Ideal for roleplaying games, ChatGPT serves as a versatile virtual character.</a:t>
                      </a:r>
                    </a:p>
                  </a:txBody>
                  <a:tcPr marL="7419" marR="7419" marT="741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91137230"/>
                  </a:ext>
                </a:extLst>
              </a:tr>
              <a:tr h="434931">
                <a:tc>
                  <a:txBody>
                    <a:bodyPr/>
                    <a:lstStyle/>
                    <a:p>
                      <a:pPr algn="l" fontAlgn="ctr"/>
                      <a:r>
                        <a:rPr lang="en-US" sz="1800" b="1" i="0" u="none" strike="noStrike">
                          <a:solidFill>
                            <a:srgbClr val="FFFF00"/>
                          </a:solidFill>
                          <a:effectLst/>
                          <a:latin typeface="Comic Sans MS" panose="030F0702030302020204" pitchFamily="66" charset="0"/>
                        </a:rPr>
                        <a:t> </a:t>
                      </a:r>
                    </a:p>
                  </a:txBody>
                  <a:tcPr marL="7419" marR="7419" marT="741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just" fontAlgn="ctr"/>
                      <a:r>
                        <a:rPr lang="en-US" sz="1800" b="0" i="0" u="none" strike="noStrike">
                          <a:solidFill>
                            <a:srgbClr val="FFFFFF"/>
                          </a:solidFill>
                          <a:effectLst/>
                          <a:latin typeface="Comic Sans MS" panose="030F0702030302020204" pitchFamily="66" charset="0"/>
                        </a:rPr>
                        <a:t> </a:t>
                      </a:r>
                    </a:p>
                  </a:txBody>
                  <a:tcPr marL="7419" marR="7419" marT="741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extLst>
                  <a:ext uri="{0D108BD9-81ED-4DB2-BD59-A6C34878D82A}">
                    <a16:rowId xmlns:a16="http://schemas.microsoft.com/office/drawing/2014/main" val="751872113"/>
                  </a:ext>
                </a:extLst>
              </a:tr>
              <a:tr h="1139430">
                <a:tc>
                  <a:txBody>
                    <a:bodyPr/>
                    <a:lstStyle/>
                    <a:p>
                      <a:pPr algn="l" fontAlgn="ctr"/>
                      <a:r>
                        <a:rPr lang="en-US" sz="1800" b="1" i="0" u="none" strike="noStrike">
                          <a:solidFill>
                            <a:srgbClr val="FFFF00"/>
                          </a:solidFill>
                          <a:effectLst/>
                          <a:latin typeface="Comic Sans MS" panose="030F0702030302020204" pitchFamily="66" charset="0"/>
                        </a:rPr>
                        <a:t>Creative Writing</a:t>
                      </a:r>
                    </a:p>
                  </a:txBody>
                  <a:tcPr marL="7419" marR="7419" marT="741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800" b="0" i="0" u="none" strike="noStrike" dirty="0">
                          <a:solidFill>
                            <a:srgbClr val="FFFFFF"/>
                          </a:solidFill>
                          <a:effectLst/>
                          <a:latin typeface="Comic Sans MS" panose="030F0702030302020204" pitchFamily="66" charset="0"/>
                        </a:rPr>
                        <a:t>Generate high-quality content for marketing, advertising, emails, presentations, and more.</a:t>
                      </a:r>
                    </a:p>
                  </a:txBody>
                  <a:tcPr marL="7419" marR="7419" marT="741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09818536"/>
                  </a:ext>
                </a:extLst>
              </a:tr>
              <a:tr h="434931">
                <a:tc>
                  <a:txBody>
                    <a:bodyPr/>
                    <a:lstStyle/>
                    <a:p>
                      <a:pPr algn="l" fontAlgn="ctr"/>
                      <a:r>
                        <a:rPr lang="en-US" sz="1800" b="1" i="0" u="none" strike="noStrike">
                          <a:solidFill>
                            <a:srgbClr val="FFFF00"/>
                          </a:solidFill>
                          <a:effectLst/>
                          <a:latin typeface="Comic Sans MS" panose="030F0702030302020204" pitchFamily="66" charset="0"/>
                        </a:rPr>
                        <a:t> </a:t>
                      </a:r>
                    </a:p>
                  </a:txBody>
                  <a:tcPr marL="7419" marR="7419" marT="741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just" fontAlgn="ctr"/>
                      <a:r>
                        <a:rPr lang="en-US" sz="1800" b="0" i="0" u="none" strike="noStrike" dirty="0">
                          <a:solidFill>
                            <a:srgbClr val="FFFFFF"/>
                          </a:solidFill>
                          <a:effectLst/>
                          <a:latin typeface="Comic Sans MS" panose="030F0702030302020204" pitchFamily="66" charset="0"/>
                        </a:rPr>
                        <a:t> </a:t>
                      </a:r>
                    </a:p>
                  </a:txBody>
                  <a:tcPr marL="7419" marR="7419" marT="741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extLst>
                  <a:ext uri="{0D108BD9-81ED-4DB2-BD59-A6C34878D82A}">
                    <a16:rowId xmlns:a16="http://schemas.microsoft.com/office/drawing/2014/main" val="2093087098"/>
                  </a:ext>
                </a:extLst>
              </a:tr>
              <a:tr h="787181">
                <a:tc>
                  <a:txBody>
                    <a:bodyPr/>
                    <a:lstStyle/>
                    <a:p>
                      <a:pPr algn="l" fontAlgn="ctr"/>
                      <a:r>
                        <a:rPr lang="en-US" sz="1800" b="1" i="0" u="none" strike="noStrike" dirty="0">
                          <a:solidFill>
                            <a:srgbClr val="FFFF00"/>
                          </a:solidFill>
                          <a:effectLst/>
                          <a:latin typeface="Comic Sans MS" panose="030F0702030302020204" pitchFamily="66" charset="0"/>
                        </a:rPr>
                        <a:t>Write Code &amp; Debug</a:t>
                      </a:r>
                    </a:p>
                  </a:txBody>
                  <a:tcPr marL="7419" marR="7419" marT="741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800" b="0" i="0" u="none" strike="noStrike">
                          <a:solidFill>
                            <a:srgbClr val="FFFFFF"/>
                          </a:solidFill>
                          <a:effectLst/>
                          <a:latin typeface="Comic Sans MS" panose="030F0702030302020204" pitchFamily="66" charset="0"/>
                        </a:rPr>
                        <a:t>ChatGPT assists in writing code and debugging software.</a:t>
                      </a:r>
                    </a:p>
                  </a:txBody>
                  <a:tcPr marL="7419" marR="7419" marT="741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86247916"/>
                  </a:ext>
                </a:extLst>
              </a:tr>
              <a:tr h="434931">
                <a:tc>
                  <a:txBody>
                    <a:bodyPr/>
                    <a:lstStyle/>
                    <a:p>
                      <a:pPr algn="l" fontAlgn="ctr"/>
                      <a:r>
                        <a:rPr lang="en-US" sz="1800" b="1" i="0" u="none" strike="noStrike">
                          <a:solidFill>
                            <a:srgbClr val="FFFFFF"/>
                          </a:solidFill>
                          <a:effectLst/>
                          <a:latin typeface="Comic Sans MS" panose="030F0702030302020204" pitchFamily="66" charset="0"/>
                        </a:rPr>
                        <a:t> </a:t>
                      </a:r>
                    </a:p>
                  </a:txBody>
                  <a:tcPr marL="7419" marR="7419" marT="741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just" fontAlgn="ctr"/>
                      <a:r>
                        <a:rPr lang="en-US" sz="1800" b="0" i="0" u="none" strike="noStrike" dirty="0">
                          <a:solidFill>
                            <a:srgbClr val="FFFFFF"/>
                          </a:solidFill>
                          <a:effectLst/>
                          <a:latin typeface="Comic Sans MS" panose="030F0702030302020204" pitchFamily="66" charset="0"/>
                        </a:rPr>
                        <a:t> </a:t>
                      </a:r>
                    </a:p>
                  </a:txBody>
                  <a:tcPr marL="7419" marR="7419" marT="741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extLst>
                  <a:ext uri="{0D108BD9-81ED-4DB2-BD59-A6C34878D82A}">
                    <a16:rowId xmlns:a16="http://schemas.microsoft.com/office/drawing/2014/main" val="1153865339"/>
                  </a:ext>
                </a:extLst>
              </a:tr>
            </a:tbl>
          </a:graphicData>
        </a:graphic>
      </p:graphicFrame>
      <p:pic>
        <p:nvPicPr>
          <p:cNvPr id="1026" name="Picture 2" descr="[Image of AI Chatbot intelligent digital customer service application concept]">
            <a:extLst>
              <a:ext uri="{FF2B5EF4-FFF2-40B4-BE49-F238E27FC236}">
                <a16:creationId xmlns:a16="http://schemas.microsoft.com/office/drawing/2014/main" id="{D2F03D6F-10D3-3F67-9E65-F8E04EEB0B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228" y="873760"/>
            <a:ext cx="3037840" cy="559544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D6599A64-8381-43C1-7A63-951672441B77}"/>
              </a:ext>
            </a:extLst>
          </p:cNvPr>
          <p:cNvPicPr>
            <a:picLocks noChangeAspect="1"/>
          </p:cNvPicPr>
          <p:nvPr/>
        </p:nvPicPr>
        <p:blipFill>
          <a:blip r:embed="rId3"/>
          <a:stretch>
            <a:fillRect/>
          </a:stretch>
        </p:blipFill>
        <p:spPr>
          <a:xfrm>
            <a:off x="10428316" y="6557817"/>
            <a:ext cx="1590964" cy="300183"/>
          </a:xfrm>
          <a:prstGeom prst="rect">
            <a:avLst/>
          </a:prstGeom>
        </p:spPr>
      </p:pic>
    </p:spTree>
    <p:extLst>
      <p:ext uri="{BB962C8B-B14F-4D97-AF65-F5344CB8AC3E}">
        <p14:creationId xmlns:p14="http://schemas.microsoft.com/office/powerpoint/2010/main" val="39851906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F2B83885-60A8-D2A1-3762-42C928D2340F}"/>
              </a:ext>
            </a:extLst>
          </p:cNvPr>
          <p:cNvGraphicFramePr>
            <a:graphicFrameLocks noGrp="1"/>
          </p:cNvGraphicFramePr>
          <p:nvPr>
            <p:extLst>
              <p:ext uri="{D42A27DB-BD31-4B8C-83A1-F6EECF244321}">
                <p14:modId xmlns:p14="http://schemas.microsoft.com/office/powerpoint/2010/main" val="2175129561"/>
              </p:ext>
            </p:extLst>
          </p:nvPr>
        </p:nvGraphicFramePr>
        <p:xfrm>
          <a:off x="3297992" y="449580"/>
          <a:ext cx="8513064" cy="5941060"/>
        </p:xfrm>
        <a:graphic>
          <a:graphicData uri="http://schemas.openxmlformats.org/drawingml/2006/table">
            <a:tbl>
              <a:tblPr/>
              <a:tblGrid>
                <a:gridCol w="3126267">
                  <a:extLst>
                    <a:ext uri="{9D8B030D-6E8A-4147-A177-3AD203B41FA5}">
                      <a16:colId xmlns:a16="http://schemas.microsoft.com/office/drawing/2014/main" val="2753282417"/>
                    </a:ext>
                  </a:extLst>
                </a:gridCol>
                <a:gridCol w="5386797">
                  <a:extLst>
                    <a:ext uri="{9D8B030D-6E8A-4147-A177-3AD203B41FA5}">
                      <a16:colId xmlns:a16="http://schemas.microsoft.com/office/drawing/2014/main" val="3644299390"/>
                    </a:ext>
                  </a:extLst>
                </a:gridCol>
              </a:tblGrid>
              <a:tr h="645767">
                <a:tc>
                  <a:txBody>
                    <a:bodyPr/>
                    <a:lstStyle/>
                    <a:p>
                      <a:pPr algn="just" fontAlgn="ctr"/>
                      <a:r>
                        <a:rPr lang="en-US" sz="1800" b="1" i="0" u="none" strike="noStrike" dirty="0">
                          <a:solidFill>
                            <a:srgbClr val="FFFFFF"/>
                          </a:solidFill>
                          <a:effectLst/>
                          <a:latin typeface="Comic Sans MS" panose="030F0702030302020204" pitchFamily="66" charset="0"/>
                        </a:rPr>
                        <a:t>Capability</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just" fontAlgn="ctr"/>
                      <a:r>
                        <a:rPr lang="en-US" sz="1800" b="1" i="0" u="none" strike="noStrike" dirty="0">
                          <a:solidFill>
                            <a:srgbClr val="FFFFFF"/>
                          </a:solidFill>
                          <a:effectLst/>
                          <a:latin typeface="Comic Sans MS" panose="030F0702030302020204" pitchFamily="66" charset="0"/>
                        </a:rPr>
                        <a:t>Application</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extLst>
                  <a:ext uri="{0D108BD9-81ED-4DB2-BD59-A6C34878D82A}">
                    <a16:rowId xmlns:a16="http://schemas.microsoft.com/office/drawing/2014/main" val="1274182925"/>
                  </a:ext>
                </a:extLst>
              </a:tr>
              <a:tr h="987644">
                <a:tc>
                  <a:txBody>
                    <a:bodyPr/>
                    <a:lstStyle/>
                    <a:p>
                      <a:pPr algn="l" fontAlgn="ctr"/>
                      <a:r>
                        <a:rPr lang="en-US" sz="1800" b="1" i="0" u="none" strike="noStrike" dirty="0">
                          <a:solidFill>
                            <a:srgbClr val="FFFF00"/>
                          </a:solidFill>
                          <a:effectLst/>
                          <a:latin typeface="Comic Sans MS" panose="030F0702030302020204" pitchFamily="66" charset="0"/>
                        </a:rPr>
                        <a:t>Multilingual Support</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800" b="0" i="0" u="none" strike="noStrike" dirty="0">
                          <a:solidFill>
                            <a:srgbClr val="FFFFFF"/>
                          </a:solidFill>
                          <a:effectLst/>
                          <a:latin typeface="Comic Sans MS" panose="030F0702030302020204" pitchFamily="66" charset="0"/>
                        </a:rPr>
                        <a:t>ChatGPT comprehends and responds to various languages, enhancing its utility for multilingual applications.</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56000817"/>
                  </a:ext>
                </a:extLst>
              </a:tr>
              <a:tr h="377331">
                <a:tc>
                  <a:txBody>
                    <a:bodyPr/>
                    <a:lstStyle/>
                    <a:p>
                      <a:pPr algn="l" fontAlgn="ctr"/>
                      <a:r>
                        <a:rPr lang="en-US" sz="1800" b="1" i="0" u="none" strike="noStrike" dirty="0">
                          <a:solidFill>
                            <a:srgbClr val="FFFFFF"/>
                          </a:solidFill>
                          <a:effectLst/>
                          <a:latin typeface="Comic Sans MS" panose="030F0702030302020204" pitchFamily="66" charset="0"/>
                        </a:rPr>
                        <a:t> </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just" fontAlgn="ctr"/>
                      <a:r>
                        <a:rPr lang="en-US" sz="1800" b="0" i="0" u="none" strike="noStrike" dirty="0">
                          <a:solidFill>
                            <a:srgbClr val="FFFFFF"/>
                          </a:solidFill>
                          <a:effectLst/>
                          <a:latin typeface="Comic Sans MS" panose="030F0702030302020204" pitchFamily="66" charset="0"/>
                        </a:rPr>
                        <a:t> </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extLst>
                  <a:ext uri="{0D108BD9-81ED-4DB2-BD59-A6C34878D82A}">
                    <a16:rowId xmlns:a16="http://schemas.microsoft.com/office/drawing/2014/main" val="80678392"/>
                  </a:ext>
                </a:extLst>
              </a:tr>
              <a:tr h="987644">
                <a:tc>
                  <a:txBody>
                    <a:bodyPr/>
                    <a:lstStyle/>
                    <a:p>
                      <a:pPr algn="l" fontAlgn="ctr"/>
                      <a:r>
                        <a:rPr lang="en-US" sz="1800" b="1" i="0" u="none" strike="noStrike" dirty="0">
                          <a:solidFill>
                            <a:srgbClr val="FFFF00"/>
                          </a:solidFill>
                          <a:effectLst/>
                          <a:latin typeface="Comic Sans MS" panose="030F0702030302020204" pitchFamily="66" charset="0"/>
                        </a:rPr>
                        <a:t>Answer Questions</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800" b="0" i="0" u="none" strike="noStrike" dirty="0">
                          <a:solidFill>
                            <a:srgbClr val="FFFFFF"/>
                          </a:solidFill>
                          <a:effectLst/>
                          <a:latin typeface="Comic Sans MS" panose="030F0702030302020204" pitchFamily="66" charset="0"/>
                        </a:rPr>
                        <a:t>ChatGPT provides accurate responses to questions spanning </a:t>
                      </a:r>
                      <a:r>
                        <a:rPr lang="en-US" sz="1800" b="0" i="0" u="none" strike="noStrike" dirty="0">
                          <a:solidFill>
                            <a:srgbClr val="00B0F0"/>
                          </a:solidFill>
                          <a:effectLst/>
                          <a:latin typeface="Comic Sans MS" panose="030F0702030302020204" pitchFamily="66" charset="0"/>
                        </a:rPr>
                        <a:t>finance</a:t>
                      </a:r>
                      <a:r>
                        <a:rPr lang="en-US" sz="1800" b="0" i="0" u="none" strike="noStrike" dirty="0">
                          <a:solidFill>
                            <a:srgbClr val="FFFFFF"/>
                          </a:solidFill>
                          <a:effectLst/>
                          <a:latin typeface="Comic Sans MS" panose="030F0702030302020204" pitchFamily="66" charset="0"/>
                        </a:rPr>
                        <a:t>, science, history, engineering, and literature.</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19276868"/>
                  </a:ext>
                </a:extLst>
              </a:tr>
              <a:tr h="377331">
                <a:tc>
                  <a:txBody>
                    <a:bodyPr/>
                    <a:lstStyle/>
                    <a:p>
                      <a:pPr algn="l" fontAlgn="ctr"/>
                      <a:r>
                        <a:rPr lang="en-US" sz="1800" b="1" i="0" u="none" strike="noStrike">
                          <a:solidFill>
                            <a:srgbClr val="FFFFFF"/>
                          </a:solidFill>
                          <a:effectLst/>
                          <a:latin typeface="Comic Sans MS" panose="030F0702030302020204" pitchFamily="66" charset="0"/>
                        </a:rPr>
                        <a:t> </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just" fontAlgn="ctr"/>
                      <a:r>
                        <a:rPr lang="en-US" sz="1800" b="0" i="0" u="none" strike="noStrike" dirty="0">
                          <a:solidFill>
                            <a:srgbClr val="FFFFFF"/>
                          </a:solidFill>
                          <a:effectLst/>
                          <a:latin typeface="Comic Sans MS" panose="030F0702030302020204" pitchFamily="66" charset="0"/>
                        </a:rPr>
                        <a:t> </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extLst>
                  <a:ext uri="{0D108BD9-81ED-4DB2-BD59-A6C34878D82A}">
                    <a16:rowId xmlns:a16="http://schemas.microsoft.com/office/drawing/2014/main" val="1831227188"/>
                  </a:ext>
                </a:extLst>
              </a:tr>
              <a:tr h="1114265">
                <a:tc>
                  <a:txBody>
                    <a:bodyPr/>
                    <a:lstStyle/>
                    <a:p>
                      <a:pPr algn="l" fontAlgn="ctr"/>
                      <a:r>
                        <a:rPr lang="en-US" sz="1800" b="1" i="0" u="none" strike="noStrike" dirty="0">
                          <a:solidFill>
                            <a:srgbClr val="FFFF00"/>
                          </a:solidFill>
                          <a:effectLst/>
                          <a:latin typeface="Comic Sans MS" panose="030F0702030302020204" pitchFamily="66" charset="0"/>
                        </a:rPr>
                        <a:t>Education Purpose</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800" b="0" i="0" u="none" strike="noStrike" dirty="0">
                          <a:solidFill>
                            <a:srgbClr val="FFFFFF"/>
                          </a:solidFill>
                          <a:effectLst/>
                          <a:latin typeface="Comic Sans MS" panose="030F0702030302020204" pitchFamily="66" charset="0"/>
                        </a:rPr>
                        <a:t>ChatGPT can be utilized in education to generate quizzes, tests, and other educational materials.</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64350479"/>
                  </a:ext>
                </a:extLst>
              </a:tr>
              <a:tr h="377331">
                <a:tc>
                  <a:txBody>
                    <a:bodyPr/>
                    <a:lstStyle/>
                    <a:p>
                      <a:pPr algn="l" fontAlgn="ctr"/>
                      <a:r>
                        <a:rPr lang="en-US" sz="1800" b="1" i="0" u="none" strike="noStrike">
                          <a:solidFill>
                            <a:srgbClr val="FFFFFF"/>
                          </a:solidFill>
                          <a:effectLst/>
                          <a:latin typeface="Comic Sans MS" panose="030F0702030302020204" pitchFamily="66" charset="0"/>
                        </a:rPr>
                        <a:t> </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just" fontAlgn="ctr"/>
                      <a:r>
                        <a:rPr lang="en-US" sz="1800" b="0" i="0" u="none" strike="noStrike" dirty="0">
                          <a:solidFill>
                            <a:srgbClr val="FFFFFF"/>
                          </a:solidFill>
                          <a:effectLst/>
                          <a:latin typeface="Comic Sans MS" panose="030F0702030302020204" pitchFamily="66" charset="0"/>
                        </a:rPr>
                        <a:t> </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extLst>
                  <a:ext uri="{0D108BD9-81ED-4DB2-BD59-A6C34878D82A}">
                    <a16:rowId xmlns:a16="http://schemas.microsoft.com/office/drawing/2014/main" val="956262298"/>
                  </a:ext>
                </a:extLst>
              </a:tr>
              <a:tr h="696416">
                <a:tc>
                  <a:txBody>
                    <a:bodyPr/>
                    <a:lstStyle/>
                    <a:p>
                      <a:pPr algn="l" fontAlgn="ctr"/>
                      <a:r>
                        <a:rPr lang="en-US" sz="1800" b="1" i="0" u="none" strike="noStrike" dirty="0">
                          <a:solidFill>
                            <a:srgbClr val="FFFF00"/>
                          </a:solidFill>
                          <a:effectLst/>
                          <a:latin typeface="Comic Sans MS" panose="030F0702030302020204" pitchFamily="66" charset="0"/>
                        </a:rPr>
                        <a:t>Brainstorm Ideas</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800" b="0" i="0" u="none" strike="noStrike" dirty="0">
                          <a:solidFill>
                            <a:srgbClr val="FFFFFF"/>
                          </a:solidFill>
                          <a:effectLst/>
                          <a:latin typeface="Comic Sans MS" panose="030F0702030302020204" pitchFamily="66" charset="0"/>
                        </a:rPr>
                        <a:t>ChatGPT aids users in brainstorming creative project ideas.</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89744357"/>
                  </a:ext>
                </a:extLst>
              </a:tr>
              <a:tr h="377331">
                <a:tc>
                  <a:txBody>
                    <a:bodyPr/>
                    <a:lstStyle/>
                    <a:p>
                      <a:pPr algn="l" fontAlgn="ctr"/>
                      <a:r>
                        <a:rPr lang="en-US" sz="1400" b="1" i="0" u="none" strike="noStrike">
                          <a:solidFill>
                            <a:srgbClr val="FFFFFF"/>
                          </a:solidFill>
                          <a:effectLst/>
                          <a:latin typeface="Comic Sans MS" panose="030F0702030302020204" pitchFamily="66" charset="0"/>
                        </a:rPr>
                        <a:t> </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just" fontAlgn="ctr"/>
                      <a:r>
                        <a:rPr lang="en-US" sz="1400" b="0" i="0" u="none" strike="noStrike" dirty="0">
                          <a:solidFill>
                            <a:srgbClr val="FFFFFF"/>
                          </a:solidFill>
                          <a:effectLst/>
                          <a:latin typeface="Comic Sans MS" panose="030F0702030302020204" pitchFamily="66" charset="0"/>
                        </a:rPr>
                        <a:t> </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extLst>
                  <a:ext uri="{0D108BD9-81ED-4DB2-BD59-A6C34878D82A}">
                    <a16:rowId xmlns:a16="http://schemas.microsoft.com/office/drawing/2014/main" val="4081260413"/>
                  </a:ext>
                </a:extLst>
              </a:tr>
            </a:tbl>
          </a:graphicData>
        </a:graphic>
      </p:graphicFrame>
      <p:pic>
        <p:nvPicPr>
          <p:cNvPr id="2" name="Picture 1">
            <a:extLst>
              <a:ext uri="{FF2B5EF4-FFF2-40B4-BE49-F238E27FC236}">
                <a16:creationId xmlns:a16="http://schemas.microsoft.com/office/drawing/2014/main" id="{067E0145-9ACC-AF56-1618-78816F1489C5}"/>
              </a:ext>
            </a:extLst>
          </p:cNvPr>
          <p:cNvPicPr>
            <a:picLocks noChangeAspect="1"/>
          </p:cNvPicPr>
          <p:nvPr/>
        </p:nvPicPr>
        <p:blipFill>
          <a:blip r:embed="rId2"/>
          <a:stretch>
            <a:fillRect/>
          </a:stretch>
        </p:blipFill>
        <p:spPr>
          <a:xfrm>
            <a:off x="10152980" y="6469200"/>
            <a:ext cx="1590964" cy="369454"/>
          </a:xfrm>
          <a:prstGeom prst="rect">
            <a:avLst/>
          </a:prstGeom>
        </p:spPr>
      </p:pic>
      <p:pic>
        <p:nvPicPr>
          <p:cNvPr id="4" name="Picture 3" descr="A person standing in front of a group of people&#10;&#10;Description automatically generated">
            <a:extLst>
              <a:ext uri="{FF2B5EF4-FFF2-40B4-BE49-F238E27FC236}">
                <a16:creationId xmlns:a16="http://schemas.microsoft.com/office/drawing/2014/main" id="{C9F3E9AC-01E2-8C0F-48D2-24796B5CF5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520" y="449580"/>
            <a:ext cx="3007360" cy="5941060"/>
          </a:xfrm>
          <a:prstGeom prst="rect">
            <a:avLst/>
          </a:prstGeom>
        </p:spPr>
      </p:pic>
    </p:spTree>
    <p:extLst>
      <p:ext uri="{BB962C8B-B14F-4D97-AF65-F5344CB8AC3E}">
        <p14:creationId xmlns:p14="http://schemas.microsoft.com/office/powerpoint/2010/main" val="16897123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36E44-41E5-F886-D54F-A2793AE41232}"/>
              </a:ext>
            </a:extLst>
          </p:cNvPr>
          <p:cNvSpPr>
            <a:spLocks noGrp="1"/>
          </p:cNvSpPr>
          <p:nvPr>
            <p:ph type="title"/>
          </p:nvPr>
        </p:nvSpPr>
        <p:spPr>
          <a:xfrm>
            <a:off x="356108" y="388800"/>
            <a:ext cx="2926080" cy="596720"/>
          </a:xfrm>
        </p:spPr>
        <p:txBody>
          <a:bodyPr>
            <a:normAutofit/>
          </a:bodyPr>
          <a:lstStyle/>
          <a:p>
            <a:r>
              <a:rPr lang="en-US" sz="2000" dirty="0">
                <a:solidFill>
                  <a:srgbClr val="FFFF00"/>
                </a:solidFill>
                <a:latin typeface="Comic Sans MS" panose="030F0702030302020204" pitchFamily="66" charset="0"/>
              </a:rPr>
              <a:t>Guide to efficient prompt</a:t>
            </a:r>
          </a:p>
        </p:txBody>
      </p:sp>
      <p:graphicFrame>
        <p:nvGraphicFramePr>
          <p:cNvPr id="3" name="Table 2">
            <a:extLst>
              <a:ext uri="{FF2B5EF4-FFF2-40B4-BE49-F238E27FC236}">
                <a16:creationId xmlns:a16="http://schemas.microsoft.com/office/drawing/2014/main" id="{C9F6D75B-2318-06D3-B36F-7E5A8C368AE0}"/>
              </a:ext>
            </a:extLst>
          </p:cNvPr>
          <p:cNvGraphicFramePr>
            <a:graphicFrameLocks noGrp="1"/>
          </p:cNvGraphicFramePr>
          <p:nvPr>
            <p:extLst>
              <p:ext uri="{D42A27DB-BD31-4B8C-83A1-F6EECF244321}">
                <p14:modId xmlns:p14="http://schemas.microsoft.com/office/powerpoint/2010/main" val="3607471426"/>
              </p:ext>
            </p:extLst>
          </p:nvPr>
        </p:nvGraphicFramePr>
        <p:xfrm>
          <a:off x="3509962" y="388800"/>
          <a:ext cx="8417878" cy="6080402"/>
        </p:xfrm>
        <a:graphic>
          <a:graphicData uri="http://schemas.openxmlformats.org/drawingml/2006/table">
            <a:tbl>
              <a:tblPr/>
              <a:tblGrid>
                <a:gridCol w="3327998">
                  <a:extLst>
                    <a:ext uri="{9D8B030D-6E8A-4147-A177-3AD203B41FA5}">
                      <a16:colId xmlns:a16="http://schemas.microsoft.com/office/drawing/2014/main" val="1615858340"/>
                    </a:ext>
                  </a:extLst>
                </a:gridCol>
                <a:gridCol w="5089880">
                  <a:extLst>
                    <a:ext uri="{9D8B030D-6E8A-4147-A177-3AD203B41FA5}">
                      <a16:colId xmlns:a16="http://schemas.microsoft.com/office/drawing/2014/main" val="978284236"/>
                    </a:ext>
                  </a:extLst>
                </a:gridCol>
              </a:tblGrid>
              <a:tr h="439955">
                <a:tc>
                  <a:txBody>
                    <a:bodyPr/>
                    <a:lstStyle/>
                    <a:p>
                      <a:pPr algn="just" fontAlgn="ctr"/>
                      <a:r>
                        <a:rPr lang="en-US" sz="1800" b="1" i="0" u="none" strike="noStrike" dirty="0">
                          <a:solidFill>
                            <a:srgbClr val="FFFFFF"/>
                          </a:solidFill>
                          <a:effectLst/>
                          <a:latin typeface="Comic Sans MS" panose="030F0702030302020204" pitchFamily="66" charset="0"/>
                        </a:rPr>
                        <a:t>PROMPT GUIDE </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just" fontAlgn="ctr"/>
                      <a:r>
                        <a:rPr lang="en-US" sz="1800" b="1" i="0" u="none" strike="noStrike">
                          <a:solidFill>
                            <a:srgbClr val="FFFFFF"/>
                          </a:solidFill>
                          <a:effectLst/>
                          <a:latin typeface="Comic Sans MS" panose="030F0702030302020204" pitchFamily="66" charset="0"/>
                        </a:rPr>
                        <a:t>EXPLANATION</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extLst>
                  <a:ext uri="{0D108BD9-81ED-4DB2-BD59-A6C34878D82A}">
                    <a16:rowId xmlns:a16="http://schemas.microsoft.com/office/drawing/2014/main" val="236927147"/>
                  </a:ext>
                </a:extLst>
              </a:tr>
              <a:tr h="643011">
                <a:tc>
                  <a:txBody>
                    <a:bodyPr/>
                    <a:lstStyle/>
                    <a:p>
                      <a:pPr algn="l" fontAlgn="ctr"/>
                      <a:r>
                        <a:rPr lang="en-US" sz="1800" b="1" i="0" u="none" strike="noStrike" dirty="0">
                          <a:solidFill>
                            <a:srgbClr val="FFFF00"/>
                          </a:solidFill>
                          <a:effectLst/>
                          <a:latin typeface="Comic Sans MS" panose="030F0702030302020204" pitchFamily="66" charset="0"/>
                        </a:rPr>
                        <a:t>Start with a Clear Objective:</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800" b="0" i="0" u="none" strike="noStrike">
                          <a:solidFill>
                            <a:srgbClr val="FFFFFF"/>
                          </a:solidFill>
                          <a:effectLst/>
                          <a:latin typeface="Comic Sans MS" panose="030F0702030302020204" pitchFamily="66" charset="0"/>
                        </a:rPr>
                        <a:t> Begin your prompt with a specific goal or question in mind.</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50827505"/>
                  </a:ext>
                </a:extLst>
              </a:tr>
              <a:tr h="336171">
                <a:tc>
                  <a:txBody>
                    <a:bodyPr/>
                    <a:lstStyle/>
                    <a:p>
                      <a:pPr algn="l" fontAlgn="ctr"/>
                      <a:r>
                        <a:rPr lang="en-US" sz="1800" b="1" i="0" u="none" strike="noStrike">
                          <a:solidFill>
                            <a:srgbClr val="FFFF00"/>
                          </a:solidFill>
                          <a:effectLst/>
                          <a:latin typeface="Comic Sans MS" panose="030F0702030302020204" pitchFamily="66" charset="0"/>
                        </a:rPr>
                        <a:t> </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just" fontAlgn="ctr"/>
                      <a:r>
                        <a:rPr lang="en-US" sz="1800" b="0" i="0" u="none" strike="noStrike">
                          <a:solidFill>
                            <a:srgbClr val="FFFFFF"/>
                          </a:solidFill>
                          <a:effectLst/>
                          <a:latin typeface="Comic Sans MS" panose="030F0702030302020204" pitchFamily="66" charset="0"/>
                        </a:rPr>
                        <a:t> </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extLst>
                  <a:ext uri="{0D108BD9-81ED-4DB2-BD59-A6C34878D82A}">
                    <a16:rowId xmlns:a16="http://schemas.microsoft.com/office/drawing/2014/main" val="2779636349"/>
                  </a:ext>
                </a:extLst>
              </a:tr>
              <a:tr h="902471">
                <a:tc>
                  <a:txBody>
                    <a:bodyPr/>
                    <a:lstStyle/>
                    <a:p>
                      <a:pPr algn="l" fontAlgn="ctr"/>
                      <a:r>
                        <a:rPr lang="en-US" sz="1800" b="1" i="0" u="none" strike="noStrike" dirty="0">
                          <a:solidFill>
                            <a:srgbClr val="FFFF00"/>
                          </a:solidFill>
                          <a:effectLst/>
                          <a:latin typeface="Comic Sans MS" panose="030F0702030302020204" pitchFamily="66" charset="0"/>
                        </a:rPr>
                        <a:t>Be Explicit</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800" b="0" i="0" u="none" strike="noStrike">
                          <a:solidFill>
                            <a:srgbClr val="FFFFFF"/>
                          </a:solidFill>
                          <a:effectLst/>
                          <a:latin typeface="Comic Sans MS" panose="030F0702030302020204" pitchFamily="66" charset="0"/>
                        </a:rPr>
                        <a:t>Clearly state your request or question</a:t>
                      </a:r>
                      <a:br>
                        <a:rPr lang="en-US" sz="1800" b="0" i="0" u="none" strike="noStrike">
                          <a:solidFill>
                            <a:srgbClr val="FFFFFF"/>
                          </a:solidFill>
                          <a:effectLst/>
                          <a:latin typeface="Comic Sans MS" panose="030F0702030302020204" pitchFamily="66" charset="0"/>
                        </a:rPr>
                      </a:br>
                      <a:r>
                        <a:rPr lang="en-US" sz="1800" b="0" i="0" u="none" strike="noStrike">
                          <a:solidFill>
                            <a:srgbClr val="FFFFFF"/>
                          </a:solidFill>
                          <a:effectLst/>
                          <a:latin typeface="Comic Sans MS" panose="030F0702030302020204" pitchFamily="66" charset="0"/>
                        </a:rPr>
                        <a:t>Use complete sentences and avoid ambiguous language</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08165834"/>
                  </a:ext>
                </a:extLst>
              </a:tr>
              <a:tr h="336171">
                <a:tc>
                  <a:txBody>
                    <a:bodyPr/>
                    <a:lstStyle/>
                    <a:p>
                      <a:pPr algn="l" fontAlgn="ctr"/>
                      <a:r>
                        <a:rPr lang="en-US" sz="1800" b="1" i="0" u="none" strike="noStrike">
                          <a:solidFill>
                            <a:srgbClr val="FFFF00"/>
                          </a:solidFill>
                          <a:effectLst/>
                          <a:latin typeface="Comic Sans MS" panose="030F0702030302020204" pitchFamily="66" charset="0"/>
                        </a:rPr>
                        <a:t> </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just" fontAlgn="ctr"/>
                      <a:r>
                        <a:rPr lang="en-US" sz="1800" b="0" i="0" u="none" strike="noStrike">
                          <a:solidFill>
                            <a:srgbClr val="FFFFFF"/>
                          </a:solidFill>
                          <a:effectLst/>
                          <a:latin typeface="Comic Sans MS" panose="030F0702030302020204" pitchFamily="66" charset="0"/>
                        </a:rPr>
                        <a:t> </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extLst>
                  <a:ext uri="{0D108BD9-81ED-4DB2-BD59-A6C34878D82A}">
                    <a16:rowId xmlns:a16="http://schemas.microsoft.com/office/drawing/2014/main" val="981829533"/>
                  </a:ext>
                </a:extLst>
              </a:tr>
              <a:tr h="879909">
                <a:tc>
                  <a:txBody>
                    <a:bodyPr/>
                    <a:lstStyle/>
                    <a:p>
                      <a:pPr algn="l" fontAlgn="ctr"/>
                      <a:r>
                        <a:rPr lang="en-US" sz="1800" b="1" i="0" u="none" strike="noStrike">
                          <a:solidFill>
                            <a:srgbClr val="FFFF00"/>
                          </a:solidFill>
                          <a:effectLst/>
                          <a:latin typeface="Comic Sans MS" panose="030F0702030302020204" pitchFamily="66" charset="0"/>
                        </a:rPr>
                        <a:t>Provide Context</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800" b="0" i="0" u="none" strike="noStrike">
                          <a:solidFill>
                            <a:srgbClr val="FFFFFF"/>
                          </a:solidFill>
                          <a:effectLst/>
                          <a:latin typeface="Comic Sans MS" panose="030F0702030302020204" pitchFamily="66" charset="0"/>
                        </a:rPr>
                        <a:t>Offer relevant background information to help ChatGPT understand the context of your request</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155561"/>
                  </a:ext>
                </a:extLst>
              </a:tr>
              <a:tr h="336171">
                <a:tc>
                  <a:txBody>
                    <a:bodyPr/>
                    <a:lstStyle/>
                    <a:p>
                      <a:pPr algn="l" fontAlgn="ctr"/>
                      <a:r>
                        <a:rPr lang="en-US" sz="1800" b="1" i="0" u="none" strike="noStrike">
                          <a:solidFill>
                            <a:srgbClr val="FFFF00"/>
                          </a:solidFill>
                          <a:effectLst/>
                          <a:latin typeface="Comic Sans MS" panose="030F0702030302020204" pitchFamily="66" charset="0"/>
                        </a:rPr>
                        <a:t> </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just" fontAlgn="ctr"/>
                      <a:r>
                        <a:rPr lang="en-US" sz="1800" b="0" i="0" u="none" strike="noStrike">
                          <a:solidFill>
                            <a:srgbClr val="FFFFFF"/>
                          </a:solidFill>
                          <a:effectLst/>
                          <a:latin typeface="Comic Sans MS" panose="030F0702030302020204" pitchFamily="66" charset="0"/>
                        </a:rPr>
                        <a:t> </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extLst>
                  <a:ext uri="{0D108BD9-81ED-4DB2-BD59-A6C34878D82A}">
                    <a16:rowId xmlns:a16="http://schemas.microsoft.com/office/drawing/2014/main" val="938094196"/>
                  </a:ext>
                </a:extLst>
              </a:tr>
              <a:tr h="936314">
                <a:tc>
                  <a:txBody>
                    <a:bodyPr/>
                    <a:lstStyle/>
                    <a:p>
                      <a:pPr algn="l" fontAlgn="ctr"/>
                      <a:r>
                        <a:rPr lang="en-US" sz="1800" b="1" i="0" u="none" strike="noStrike">
                          <a:solidFill>
                            <a:srgbClr val="FFFF00"/>
                          </a:solidFill>
                          <a:effectLst/>
                          <a:latin typeface="Comic Sans MS" panose="030F0702030302020204" pitchFamily="66" charset="0"/>
                        </a:rPr>
                        <a:t>Specify Format or Length</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800" b="0" i="0" u="none" strike="noStrike">
                          <a:solidFill>
                            <a:srgbClr val="FFFFFF"/>
                          </a:solidFill>
                          <a:effectLst/>
                          <a:latin typeface="Comic Sans MS" panose="030F0702030302020204" pitchFamily="66" charset="0"/>
                        </a:rPr>
                        <a:t>If you want a list, summary, MS. Excel format, a short or long response…..mention it clearly.</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49270060"/>
                  </a:ext>
                </a:extLst>
              </a:tr>
              <a:tr h="336171">
                <a:tc>
                  <a:txBody>
                    <a:bodyPr/>
                    <a:lstStyle/>
                    <a:p>
                      <a:pPr algn="l" fontAlgn="ctr"/>
                      <a:r>
                        <a:rPr lang="en-US" sz="1800" b="1" i="0" u="none" strike="noStrike">
                          <a:solidFill>
                            <a:srgbClr val="FFFF00"/>
                          </a:solidFill>
                          <a:effectLst/>
                          <a:latin typeface="Comic Sans MS" panose="030F0702030302020204" pitchFamily="66" charset="0"/>
                        </a:rPr>
                        <a:t> </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just" fontAlgn="ctr"/>
                      <a:r>
                        <a:rPr lang="en-US" sz="1800" b="0" i="0" u="none" strike="noStrike">
                          <a:solidFill>
                            <a:srgbClr val="FFFFFF"/>
                          </a:solidFill>
                          <a:effectLst/>
                          <a:latin typeface="Comic Sans MS" panose="030F0702030302020204" pitchFamily="66" charset="0"/>
                        </a:rPr>
                        <a:t> </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extLst>
                  <a:ext uri="{0D108BD9-81ED-4DB2-BD59-A6C34878D82A}">
                    <a16:rowId xmlns:a16="http://schemas.microsoft.com/office/drawing/2014/main" val="3816212926"/>
                  </a:ext>
                </a:extLst>
              </a:tr>
              <a:tr h="597887">
                <a:tc>
                  <a:txBody>
                    <a:bodyPr/>
                    <a:lstStyle/>
                    <a:p>
                      <a:pPr algn="l" fontAlgn="ctr"/>
                      <a:r>
                        <a:rPr lang="en-US" sz="1800" b="1" i="0" u="none" strike="noStrike" dirty="0">
                          <a:solidFill>
                            <a:srgbClr val="FFFF00"/>
                          </a:solidFill>
                          <a:effectLst/>
                          <a:latin typeface="Comic Sans MS" panose="030F0702030302020204" pitchFamily="66" charset="0"/>
                        </a:rPr>
                        <a:t>Use Follow-up Questions</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800" b="0" i="0" u="none" strike="noStrike">
                          <a:solidFill>
                            <a:srgbClr val="FFFFFF"/>
                          </a:solidFill>
                          <a:effectLst/>
                          <a:latin typeface="Comic Sans MS" panose="030F0702030302020204" pitchFamily="66" charset="0"/>
                        </a:rPr>
                        <a:t>Ask follow-up questions for clarification.</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57573828"/>
                  </a:ext>
                </a:extLst>
              </a:tr>
              <a:tr h="336171">
                <a:tc>
                  <a:txBody>
                    <a:bodyPr/>
                    <a:lstStyle/>
                    <a:p>
                      <a:pPr algn="l" fontAlgn="ctr"/>
                      <a:r>
                        <a:rPr lang="en-US" sz="1800" b="1" i="0" u="none" strike="noStrike">
                          <a:solidFill>
                            <a:srgbClr val="FFFFFF"/>
                          </a:solidFill>
                          <a:effectLst/>
                          <a:latin typeface="Comic Sans MS" panose="030F0702030302020204" pitchFamily="66" charset="0"/>
                        </a:rPr>
                        <a:t> </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just" fontAlgn="ctr"/>
                      <a:r>
                        <a:rPr lang="en-US" sz="1800" b="0" i="0" u="none" strike="noStrike" dirty="0">
                          <a:solidFill>
                            <a:srgbClr val="FFFFFF"/>
                          </a:solidFill>
                          <a:effectLst/>
                          <a:latin typeface="Comic Sans MS" panose="030F0702030302020204" pitchFamily="66" charset="0"/>
                        </a:rPr>
                        <a:t> </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extLst>
                  <a:ext uri="{0D108BD9-81ED-4DB2-BD59-A6C34878D82A}">
                    <a16:rowId xmlns:a16="http://schemas.microsoft.com/office/drawing/2014/main" val="1483178984"/>
                  </a:ext>
                </a:extLst>
              </a:tr>
            </a:tbl>
          </a:graphicData>
        </a:graphic>
      </p:graphicFrame>
      <p:pic>
        <p:nvPicPr>
          <p:cNvPr id="6" name="Picture 5" descr="A robot with a human head&#10;&#10;Description automatically generated">
            <a:extLst>
              <a:ext uri="{FF2B5EF4-FFF2-40B4-BE49-F238E27FC236}">
                <a16:creationId xmlns:a16="http://schemas.microsoft.com/office/drawing/2014/main" id="{EB1BE695-61DF-D9BF-9F0F-BF318619BD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6108" y="985520"/>
            <a:ext cx="2926080" cy="5483680"/>
          </a:xfrm>
          <a:prstGeom prst="rect">
            <a:avLst/>
          </a:prstGeom>
        </p:spPr>
      </p:pic>
      <p:pic>
        <p:nvPicPr>
          <p:cNvPr id="4" name="Picture 3">
            <a:extLst>
              <a:ext uri="{FF2B5EF4-FFF2-40B4-BE49-F238E27FC236}">
                <a16:creationId xmlns:a16="http://schemas.microsoft.com/office/drawing/2014/main" id="{958D4C33-45E0-10D5-69DD-41D6D4BFB887}"/>
              </a:ext>
            </a:extLst>
          </p:cNvPr>
          <p:cNvPicPr>
            <a:picLocks noChangeAspect="1"/>
          </p:cNvPicPr>
          <p:nvPr/>
        </p:nvPicPr>
        <p:blipFill>
          <a:blip r:embed="rId3"/>
          <a:stretch>
            <a:fillRect/>
          </a:stretch>
        </p:blipFill>
        <p:spPr>
          <a:xfrm>
            <a:off x="10336876" y="6488546"/>
            <a:ext cx="1590964" cy="369454"/>
          </a:xfrm>
          <a:prstGeom prst="rect">
            <a:avLst/>
          </a:prstGeom>
        </p:spPr>
      </p:pic>
    </p:spTree>
    <p:extLst>
      <p:ext uri="{BB962C8B-B14F-4D97-AF65-F5344CB8AC3E}">
        <p14:creationId xmlns:p14="http://schemas.microsoft.com/office/powerpoint/2010/main" val="23842082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A6A6C21E-A801-EB8D-A9A3-CA95038A754C}"/>
              </a:ext>
            </a:extLst>
          </p:cNvPr>
          <p:cNvGraphicFramePr>
            <a:graphicFrameLocks noGrp="1"/>
          </p:cNvGraphicFramePr>
          <p:nvPr>
            <p:extLst>
              <p:ext uri="{D42A27DB-BD31-4B8C-83A1-F6EECF244321}">
                <p14:modId xmlns:p14="http://schemas.microsoft.com/office/powerpoint/2010/main" val="778764264"/>
              </p:ext>
            </p:extLst>
          </p:nvPr>
        </p:nvGraphicFramePr>
        <p:xfrm>
          <a:off x="2834640" y="388800"/>
          <a:ext cx="9001760" cy="6080399"/>
        </p:xfrm>
        <a:graphic>
          <a:graphicData uri="http://schemas.openxmlformats.org/drawingml/2006/table">
            <a:tbl>
              <a:tblPr/>
              <a:tblGrid>
                <a:gridCol w="3558835">
                  <a:extLst>
                    <a:ext uri="{9D8B030D-6E8A-4147-A177-3AD203B41FA5}">
                      <a16:colId xmlns:a16="http://schemas.microsoft.com/office/drawing/2014/main" val="4242666914"/>
                    </a:ext>
                  </a:extLst>
                </a:gridCol>
                <a:gridCol w="5442925">
                  <a:extLst>
                    <a:ext uri="{9D8B030D-6E8A-4147-A177-3AD203B41FA5}">
                      <a16:colId xmlns:a16="http://schemas.microsoft.com/office/drawing/2014/main" val="3708415602"/>
                    </a:ext>
                  </a:extLst>
                </a:gridCol>
              </a:tblGrid>
              <a:tr h="513058">
                <a:tc>
                  <a:txBody>
                    <a:bodyPr/>
                    <a:lstStyle/>
                    <a:p>
                      <a:pPr algn="just" fontAlgn="ctr"/>
                      <a:r>
                        <a:rPr lang="en-US" sz="1800" b="1" i="0" u="none" strike="noStrike" dirty="0">
                          <a:solidFill>
                            <a:srgbClr val="FFFFFF"/>
                          </a:solidFill>
                          <a:effectLst/>
                          <a:latin typeface="Comic Sans MS" panose="030F0702030302020204" pitchFamily="66" charset="0"/>
                        </a:rPr>
                        <a:t>PROMPT GUIDE </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just" fontAlgn="ctr"/>
                      <a:r>
                        <a:rPr lang="en-US" sz="1800" b="1" i="0" u="none" strike="noStrike">
                          <a:solidFill>
                            <a:srgbClr val="FFFFFF"/>
                          </a:solidFill>
                          <a:effectLst/>
                          <a:latin typeface="Comic Sans MS" panose="030F0702030302020204" pitchFamily="66" charset="0"/>
                        </a:rPr>
                        <a:t>EXPLANATION</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extLst>
                  <a:ext uri="{0D108BD9-81ED-4DB2-BD59-A6C34878D82A}">
                    <a16:rowId xmlns:a16="http://schemas.microsoft.com/office/drawing/2014/main" val="39359475"/>
                  </a:ext>
                </a:extLst>
              </a:tr>
              <a:tr h="986651">
                <a:tc>
                  <a:txBody>
                    <a:bodyPr/>
                    <a:lstStyle/>
                    <a:p>
                      <a:pPr algn="l" fontAlgn="ctr"/>
                      <a:r>
                        <a:rPr lang="en-US" sz="1800" b="1" i="0" u="none" strike="noStrike" dirty="0">
                          <a:solidFill>
                            <a:srgbClr val="FFFF00"/>
                          </a:solidFill>
                          <a:effectLst/>
                          <a:latin typeface="Comic Sans MS" panose="030F0702030302020204" pitchFamily="66" charset="0"/>
                        </a:rPr>
                        <a:t>Avoid Biased or Harmful Content</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800" b="0" i="0" u="none" strike="noStrike">
                          <a:solidFill>
                            <a:srgbClr val="FFFFFF"/>
                          </a:solidFill>
                          <a:effectLst/>
                          <a:latin typeface="Comic Sans MS" panose="030F0702030302020204" pitchFamily="66" charset="0"/>
                        </a:rPr>
                        <a:t>Refrain from asking or promoting harmful, biased, or unethical content.</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55950877"/>
                  </a:ext>
                </a:extLst>
              </a:tr>
              <a:tr h="392029">
                <a:tc>
                  <a:txBody>
                    <a:bodyPr/>
                    <a:lstStyle/>
                    <a:p>
                      <a:pPr algn="l" fontAlgn="ctr"/>
                      <a:r>
                        <a:rPr lang="en-US" sz="1800" b="1" i="0" u="none" strike="noStrike">
                          <a:solidFill>
                            <a:srgbClr val="FFFF00"/>
                          </a:solidFill>
                          <a:effectLst/>
                          <a:latin typeface="Comic Sans MS" panose="030F0702030302020204" pitchFamily="66" charset="0"/>
                        </a:rPr>
                        <a:t> </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just" fontAlgn="ctr"/>
                      <a:r>
                        <a:rPr lang="en-US" sz="1800" b="0" i="0" u="none" strike="noStrike">
                          <a:solidFill>
                            <a:srgbClr val="FFFFFF"/>
                          </a:solidFill>
                          <a:effectLst/>
                          <a:latin typeface="Comic Sans MS" panose="030F0702030302020204" pitchFamily="66" charset="0"/>
                        </a:rPr>
                        <a:t> </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extLst>
                  <a:ext uri="{0D108BD9-81ED-4DB2-BD59-A6C34878D82A}">
                    <a16:rowId xmlns:a16="http://schemas.microsoft.com/office/drawing/2014/main" val="3933855673"/>
                  </a:ext>
                </a:extLst>
              </a:tr>
              <a:tr h="1052428">
                <a:tc>
                  <a:txBody>
                    <a:bodyPr/>
                    <a:lstStyle/>
                    <a:p>
                      <a:pPr algn="l" fontAlgn="ctr"/>
                      <a:r>
                        <a:rPr lang="en-US" sz="1800" b="1" i="0" u="none" strike="noStrike" dirty="0">
                          <a:solidFill>
                            <a:srgbClr val="FFFF00"/>
                          </a:solidFill>
                          <a:effectLst/>
                          <a:latin typeface="Comic Sans MS" panose="030F0702030302020204" pitchFamily="66" charset="0"/>
                        </a:rPr>
                        <a:t>Experiment and Iterate</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800" b="0" i="0" u="none" strike="noStrike" dirty="0">
                          <a:solidFill>
                            <a:srgbClr val="FFFFFF"/>
                          </a:solidFill>
                          <a:effectLst/>
                          <a:latin typeface="Comic Sans MS" panose="030F0702030302020204" pitchFamily="66" charset="0"/>
                        </a:rPr>
                        <a:t>Feel free to experiment with different phrasings or prompts to refine the responses.</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78635807"/>
                  </a:ext>
                </a:extLst>
              </a:tr>
              <a:tr h="392029">
                <a:tc>
                  <a:txBody>
                    <a:bodyPr/>
                    <a:lstStyle/>
                    <a:p>
                      <a:pPr algn="l" fontAlgn="ctr"/>
                      <a:r>
                        <a:rPr lang="en-US" sz="1800" b="1" i="0" u="none" strike="noStrike">
                          <a:solidFill>
                            <a:srgbClr val="FFFF00"/>
                          </a:solidFill>
                          <a:effectLst/>
                          <a:latin typeface="Comic Sans MS" panose="030F0702030302020204" pitchFamily="66" charset="0"/>
                        </a:rPr>
                        <a:t> </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just" fontAlgn="ctr"/>
                      <a:r>
                        <a:rPr lang="en-US" sz="1800" b="0" i="0" u="none" strike="noStrike">
                          <a:solidFill>
                            <a:srgbClr val="FFFFFF"/>
                          </a:solidFill>
                          <a:effectLst/>
                          <a:latin typeface="Comic Sans MS" panose="030F0702030302020204" pitchFamily="66" charset="0"/>
                        </a:rPr>
                        <a:t> </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extLst>
                  <a:ext uri="{0D108BD9-81ED-4DB2-BD59-A6C34878D82A}">
                    <a16:rowId xmlns:a16="http://schemas.microsoft.com/office/drawing/2014/main" val="1256266887"/>
                  </a:ext>
                </a:extLst>
              </a:tr>
              <a:tr h="947185">
                <a:tc>
                  <a:txBody>
                    <a:bodyPr/>
                    <a:lstStyle/>
                    <a:p>
                      <a:pPr algn="l" fontAlgn="ctr"/>
                      <a:r>
                        <a:rPr lang="en-US" sz="1800" b="1" i="0" u="none" strike="noStrike">
                          <a:solidFill>
                            <a:srgbClr val="FFFF00"/>
                          </a:solidFill>
                          <a:effectLst/>
                          <a:latin typeface="Comic Sans MS" panose="030F0702030302020204" pitchFamily="66" charset="0"/>
                        </a:rPr>
                        <a:t>Acknowledge Limitations</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800" b="0" i="0" u="none" strike="noStrike" dirty="0">
                          <a:solidFill>
                            <a:srgbClr val="FFFFFF"/>
                          </a:solidFill>
                          <a:effectLst/>
                          <a:latin typeface="Comic Sans MS" panose="030F0702030302020204" pitchFamily="66" charset="0"/>
                        </a:rPr>
                        <a:t>Remember that ChatGPT is a multi-language model with limitations.</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50592687"/>
                  </a:ext>
                </a:extLst>
              </a:tr>
              <a:tr h="392029">
                <a:tc>
                  <a:txBody>
                    <a:bodyPr/>
                    <a:lstStyle/>
                    <a:p>
                      <a:pPr algn="l" fontAlgn="ctr"/>
                      <a:r>
                        <a:rPr lang="en-US" sz="1800" b="1" i="0" u="none" strike="noStrike">
                          <a:solidFill>
                            <a:srgbClr val="FFFF00"/>
                          </a:solidFill>
                          <a:effectLst/>
                          <a:latin typeface="Comic Sans MS" panose="030F0702030302020204" pitchFamily="66" charset="0"/>
                        </a:rPr>
                        <a:t> </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just" fontAlgn="ctr"/>
                      <a:r>
                        <a:rPr lang="en-US" sz="1800" b="0" i="0" u="none" strike="noStrike">
                          <a:solidFill>
                            <a:srgbClr val="FFFFFF"/>
                          </a:solidFill>
                          <a:effectLst/>
                          <a:latin typeface="Comic Sans MS" panose="030F0702030302020204" pitchFamily="66" charset="0"/>
                        </a:rPr>
                        <a:t> </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extLst>
                  <a:ext uri="{0D108BD9-81ED-4DB2-BD59-A6C34878D82A}">
                    <a16:rowId xmlns:a16="http://schemas.microsoft.com/office/drawing/2014/main" val="1920244189"/>
                  </a:ext>
                </a:extLst>
              </a:tr>
              <a:tr h="1012961">
                <a:tc>
                  <a:txBody>
                    <a:bodyPr/>
                    <a:lstStyle/>
                    <a:p>
                      <a:pPr algn="l" fontAlgn="ctr"/>
                      <a:r>
                        <a:rPr lang="en-US" sz="1800" b="1" i="0" u="none" strike="noStrike" dirty="0">
                          <a:solidFill>
                            <a:srgbClr val="FFFF00"/>
                          </a:solidFill>
                          <a:effectLst/>
                          <a:latin typeface="Comic Sans MS" panose="030F0702030302020204" pitchFamily="66" charset="0"/>
                        </a:rPr>
                        <a:t>Provide Feedback</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800" b="0" i="0" u="none" strike="noStrike">
                          <a:solidFill>
                            <a:srgbClr val="FFFFFF"/>
                          </a:solidFill>
                          <a:effectLst/>
                          <a:latin typeface="Comic Sans MS" panose="030F0702030302020204" pitchFamily="66" charset="0"/>
                        </a:rPr>
                        <a:t>If you encounter errors or unsatisfactory responses, provide feedback to help improve the model's performance</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34195871"/>
                  </a:ext>
                </a:extLst>
              </a:tr>
              <a:tr h="392029">
                <a:tc>
                  <a:txBody>
                    <a:bodyPr/>
                    <a:lstStyle/>
                    <a:p>
                      <a:pPr algn="l" fontAlgn="ctr"/>
                      <a:r>
                        <a:rPr lang="en-US" sz="1800" b="1" i="0" u="none" strike="noStrike">
                          <a:solidFill>
                            <a:srgbClr val="FFFFFF"/>
                          </a:solidFill>
                          <a:effectLst/>
                          <a:latin typeface="Comic Sans MS" panose="030F0702030302020204" pitchFamily="66" charset="0"/>
                        </a:rPr>
                        <a:t> </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just" fontAlgn="ctr"/>
                      <a:r>
                        <a:rPr lang="en-US" sz="1800" b="0" i="0" u="none" strike="noStrike" dirty="0">
                          <a:solidFill>
                            <a:srgbClr val="FFFFFF"/>
                          </a:solidFill>
                          <a:effectLst/>
                          <a:latin typeface="Comic Sans MS" panose="030F0702030302020204" pitchFamily="66" charset="0"/>
                        </a:rPr>
                        <a:t> </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extLst>
                  <a:ext uri="{0D108BD9-81ED-4DB2-BD59-A6C34878D82A}">
                    <a16:rowId xmlns:a16="http://schemas.microsoft.com/office/drawing/2014/main" val="421792478"/>
                  </a:ext>
                </a:extLst>
              </a:tr>
            </a:tbl>
          </a:graphicData>
        </a:graphic>
      </p:graphicFrame>
      <p:pic>
        <p:nvPicPr>
          <p:cNvPr id="9" name="Picture 2" descr="ChatGPT Has Accelerated the Flywheel">
            <a:extLst>
              <a:ext uri="{FF2B5EF4-FFF2-40B4-BE49-F238E27FC236}">
                <a16:creationId xmlns:a16="http://schemas.microsoft.com/office/drawing/2014/main" id="{4E1013A1-2072-BCF0-25BB-D489C0A0B9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703" y="3300951"/>
            <a:ext cx="2117566" cy="1469537"/>
          </a:xfrm>
          <a:prstGeom prst="ellipse">
            <a:avLst/>
          </a:prstGeom>
          <a:ln w="63500" cap="rnd">
            <a:solidFill>
              <a:srgbClr val="00B05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0" name="Picture 2" descr="ChatGPT Has Accelerated the Flywheel">
            <a:extLst>
              <a:ext uri="{FF2B5EF4-FFF2-40B4-BE49-F238E27FC236}">
                <a16:creationId xmlns:a16="http://schemas.microsoft.com/office/drawing/2014/main" id="{E76B2512-B5A3-2981-E6CE-1E36BFA6A2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4194" y="388800"/>
            <a:ext cx="2102548" cy="1177672"/>
          </a:xfrm>
          <a:prstGeom prst="ellipse">
            <a:avLst/>
          </a:prstGeom>
          <a:ln w="63500" cap="rnd">
            <a:solidFill>
              <a:srgbClr val="00B05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49593B92-E86A-A293-9E4B-200906E76C40}"/>
              </a:ext>
            </a:extLst>
          </p:cNvPr>
          <p:cNvPicPr>
            <a:picLocks noChangeAspect="1"/>
          </p:cNvPicPr>
          <p:nvPr/>
        </p:nvPicPr>
        <p:blipFill>
          <a:blip r:embed="rId3"/>
          <a:stretch>
            <a:fillRect/>
          </a:stretch>
        </p:blipFill>
        <p:spPr>
          <a:xfrm>
            <a:off x="534194" y="1870466"/>
            <a:ext cx="2102548" cy="1238250"/>
          </a:xfrm>
          <a:prstGeom prst="ellipse">
            <a:avLst/>
          </a:prstGeom>
          <a:ln w="63500" cap="rnd">
            <a:solidFill>
              <a:srgbClr val="00B05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4" name="Picture 3">
            <a:extLst>
              <a:ext uri="{FF2B5EF4-FFF2-40B4-BE49-F238E27FC236}">
                <a16:creationId xmlns:a16="http://schemas.microsoft.com/office/drawing/2014/main" id="{BA49F3C5-916D-B566-36C1-B6023093418E}"/>
              </a:ext>
            </a:extLst>
          </p:cNvPr>
          <p:cNvPicPr>
            <a:picLocks noChangeAspect="1"/>
          </p:cNvPicPr>
          <p:nvPr/>
        </p:nvPicPr>
        <p:blipFill>
          <a:blip r:embed="rId3"/>
          <a:stretch>
            <a:fillRect/>
          </a:stretch>
        </p:blipFill>
        <p:spPr>
          <a:xfrm>
            <a:off x="534194" y="5050546"/>
            <a:ext cx="2102548" cy="1238250"/>
          </a:xfrm>
          <a:prstGeom prst="ellipse">
            <a:avLst/>
          </a:prstGeom>
          <a:ln w="63500" cap="rnd">
            <a:solidFill>
              <a:srgbClr val="00B05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Picture 4">
            <a:extLst>
              <a:ext uri="{FF2B5EF4-FFF2-40B4-BE49-F238E27FC236}">
                <a16:creationId xmlns:a16="http://schemas.microsoft.com/office/drawing/2014/main" id="{C8BC8290-7C88-4B03-0D16-B1C18A24BFEC}"/>
              </a:ext>
            </a:extLst>
          </p:cNvPr>
          <p:cNvPicPr>
            <a:picLocks noChangeAspect="1"/>
          </p:cNvPicPr>
          <p:nvPr/>
        </p:nvPicPr>
        <p:blipFill>
          <a:blip r:embed="rId4"/>
          <a:stretch>
            <a:fillRect/>
          </a:stretch>
        </p:blipFill>
        <p:spPr>
          <a:xfrm>
            <a:off x="10245436" y="6488546"/>
            <a:ext cx="1590964" cy="369454"/>
          </a:xfrm>
          <a:prstGeom prst="rect">
            <a:avLst/>
          </a:prstGeom>
        </p:spPr>
      </p:pic>
    </p:spTree>
    <p:extLst>
      <p:ext uri="{BB962C8B-B14F-4D97-AF65-F5344CB8AC3E}">
        <p14:creationId xmlns:p14="http://schemas.microsoft.com/office/powerpoint/2010/main" val="31874279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36E44-41E5-F886-D54F-A2793AE41232}"/>
              </a:ext>
            </a:extLst>
          </p:cNvPr>
          <p:cNvSpPr>
            <a:spLocks noGrp="1"/>
          </p:cNvSpPr>
          <p:nvPr>
            <p:ph type="title"/>
          </p:nvPr>
        </p:nvSpPr>
        <p:spPr>
          <a:xfrm>
            <a:off x="1" y="388800"/>
            <a:ext cx="2875280" cy="541098"/>
          </a:xfrm>
        </p:spPr>
        <p:txBody>
          <a:bodyPr>
            <a:normAutofit/>
          </a:bodyPr>
          <a:lstStyle/>
          <a:p>
            <a:r>
              <a:rPr lang="en-US" sz="2400" dirty="0">
                <a:solidFill>
                  <a:srgbClr val="FFFF00"/>
                </a:solidFill>
                <a:latin typeface="Comic Sans MS" panose="030F0702030302020204" pitchFamily="66" charset="0"/>
              </a:rPr>
              <a:t>AI Tools/Website</a:t>
            </a:r>
          </a:p>
        </p:txBody>
      </p:sp>
      <p:graphicFrame>
        <p:nvGraphicFramePr>
          <p:cNvPr id="5" name="Table 4">
            <a:extLst>
              <a:ext uri="{FF2B5EF4-FFF2-40B4-BE49-F238E27FC236}">
                <a16:creationId xmlns:a16="http://schemas.microsoft.com/office/drawing/2014/main" id="{08A322FE-AA81-14FF-6B22-1004A9516C54}"/>
              </a:ext>
            </a:extLst>
          </p:cNvPr>
          <p:cNvGraphicFramePr>
            <a:graphicFrameLocks noGrp="1"/>
          </p:cNvGraphicFramePr>
          <p:nvPr>
            <p:extLst>
              <p:ext uri="{D42A27DB-BD31-4B8C-83A1-F6EECF244321}">
                <p14:modId xmlns:p14="http://schemas.microsoft.com/office/powerpoint/2010/main" val="1746710658"/>
              </p:ext>
            </p:extLst>
          </p:nvPr>
        </p:nvGraphicFramePr>
        <p:xfrm>
          <a:off x="2976113" y="388801"/>
          <a:ext cx="9093969" cy="6290969"/>
        </p:xfrm>
        <a:graphic>
          <a:graphicData uri="http://schemas.openxmlformats.org/drawingml/2006/table">
            <a:tbl>
              <a:tblPr/>
              <a:tblGrid>
                <a:gridCol w="1648965">
                  <a:extLst>
                    <a:ext uri="{9D8B030D-6E8A-4147-A177-3AD203B41FA5}">
                      <a16:colId xmlns:a16="http://schemas.microsoft.com/office/drawing/2014/main" val="1953673028"/>
                    </a:ext>
                  </a:extLst>
                </a:gridCol>
                <a:gridCol w="4743187">
                  <a:extLst>
                    <a:ext uri="{9D8B030D-6E8A-4147-A177-3AD203B41FA5}">
                      <a16:colId xmlns:a16="http://schemas.microsoft.com/office/drawing/2014/main" val="230609466"/>
                    </a:ext>
                  </a:extLst>
                </a:gridCol>
                <a:gridCol w="2701817">
                  <a:extLst>
                    <a:ext uri="{9D8B030D-6E8A-4147-A177-3AD203B41FA5}">
                      <a16:colId xmlns:a16="http://schemas.microsoft.com/office/drawing/2014/main" val="2605374898"/>
                    </a:ext>
                  </a:extLst>
                </a:gridCol>
              </a:tblGrid>
              <a:tr h="313673">
                <a:tc>
                  <a:txBody>
                    <a:bodyPr/>
                    <a:lstStyle/>
                    <a:p>
                      <a:pPr algn="l" fontAlgn="b"/>
                      <a:r>
                        <a:rPr lang="en-US" sz="2000" b="1" i="0" u="none" strike="noStrike">
                          <a:solidFill>
                            <a:srgbClr val="FFFFFF"/>
                          </a:solidFill>
                          <a:effectLst/>
                          <a:latin typeface="Comic Sans MS" panose="030F0702030302020204" pitchFamily="66" charset="0"/>
                        </a:rPr>
                        <a:t>A.I. Tool</a:t>
                      </a:r>
                    </a:p>
                  </a:txBody>
                  <a:tcPr marL="5348" marR="5348" marT="534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l" fontAlgn="b"/>
                      <a:r>
                        <a:rPr lang="en-US" sz="2000" b="1" i="0" u="none" strike="noStrike">
                          <a:solidFill>
                            <a:srgbClr val="FFFFFF"/>
                          </a:solidFill>
                          <a:effectLst/>
                          <a:latin typeface="Comic Sans MS" panose="030F0702030302020204" pitchFamily="66" charset="0"/>
                        </a:rPr>
                        <a:t>What it does</a:t>
                      </a:r>
                    </a:p>
                  </a:txBody>
                  <a:tcPr marL="5348" marR="5348" marT="53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l" fontAlgn="ctr"/>
                      <a:r>
                        <a:rPr lang="en-US" sz="2000" b="1" i="0" u="none" strike="noStrike">
                          <a:solidFill>
                            <a:srgbClr val="FFFFFF"/>
                          </a:solidFill>
                          <a:effectLst/>
                          <a:latin typeface="Comic Sans MS" panose="030F0702030302020204" pitchFamily="66" charset="0"/>
                        </a:rPr>
                        <a:t>Website</a:t>
                      </a:r>
                    </a:p>
                  </a:txBody>
                  <a:tcPr marL="5348" marR="5348" marT="534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extLst>
                  <a:ext uri="{0D108BD9-81ED-4DB2-BD59-A6C34878D82A}">
                    <a16:rowId xmlns:a16="http://schemas.microsoft.com/office/drawing/2014/main" val="3923931783"/>
                  </a:ext>
                </a:extLst>
              </a:tr>
              <a:tr h="887347">
                <a:tc>
                  <a:txBody>
                    <a:bodyPr/>
                    <a:lstStyle/>
                    <a:p>
                      <a:pPr algn="l" fontAlgn="b"/>
                      <a:r>
                        <a:rPr lang="en-US" sz="2000" b="0" i="0" u="none" strike="noStrike" dirty="0">
                          <a:solidFill>
                            <a:srgbClr val="FFFF00"/>
                          </a:solidFill>
                          <a:effectLst/>
                          <a:latin typeface="Comic Sans MS" panose="030F0702030302020204" pitchFamily="66" charset="0"/>
                        </a:rPr>
                        <a:t>ChatGPT</a:t>
                      </a:r>
                    </a:p>
                  </a:txBody>
                  <a:tcPr marL="5348" marR="5348" marT="534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FFFFFF"/>
                          </a:solidFill>
                          <a:effectLst/>
                          <a:latin typeface="Comic Sans MS" panose="030F0702030302020204" pitchFamily="66" charset="0"/>
                        </a:rPr>
                        <a:t>Offers content and text generation, and assists in writing, coding, brainstorming etc.</a:t>
                      </a:r>
                    </a:p>
                  </a:txBody>
                  <a:tcPr marL="5348" marR="5348" marT="53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2000" b="0" i="0" u="none" strike="noStrike" dirty="0">
                          <a:solidFill>
                            <a:schemeClr val="tx1"/>
                          </a:solidFill>
                          <a:effectLst/>
                          <a:latin typeface="Comic Sans MS" panose="030F0702030302020204" pitchFamily="66" charset="0"/>
                          <a:hlinkClick r:id="rId2">
                            <a:extLst>
                              <a:ext uri="{A12FA001-AC4F-418D-AE19-62706E023703}">
                                <ahyp:hlinkClr xmlns:ahyp="http://schemas.microsoft.com/office/drawing/2018/hyperlinkcolor" val="tx"/>
                              </a:ext>
                            </a:extLst>
                          </a:hlinkClick>
                        </a:rPr>
                        <a:t>www.openai.com</a:t>
                      </a:r>
                      <a:endParaRPr lang="en-US" sz="2000" b="0" i="0" u="none" strike="noStrike" dirty="0">
                        <a:solidFill>
                          <a:schemeClr val="tx1"/>
                        </a:solidFill>
                        <a:effectLst/>
                        <a:latin typeface="Comic Sans MS" panose="030F0702030302020204" pitchFamily="66" charset="0"/>
                      </a:endParaRPr>
                    </a:p>
                  </a:txBody>
                  <a:tcPr marL="5348" marR="5348" marT="534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16775681"/>
                  </a:ext>
                </a:extLst>
              </a:tr>
              <a:tr h="269816">
                <a:tc>
                  <a:txBody>
                    <a:bodyPr/>
                    <a:lstStyle/>
                    <a:p>
                      <a:pPr algn="l" fontAlgn="ctr"/>
                      <a:r>
                        <a:rPr lang="en-US" sz="1800" b="1" i="0" u="none" strike="noStrike">
                          <a:solidFill>
                            <a:srgbClr val="FFFF00"/>
                          </a:solidFill>
                          <a:effectLst/>
                          <a:latin typeface="Comic Sans MS" panose="030F0702030302020204" pitchFamily="66" charset="0"/>
                        </a:rPr>
                        <a:t> </a:t>
                      </a:r>
                    </a:p>
                  </a:txBody>
                  <a:tcPr marL="5348" marR="5348" marT="534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just" fontAlgn="ctr"/>
                      <a:r>
                        <a:rPr lang="en-US" sz="1800" b="0" i="0" u="none" strike="noStrike">
                          <a:solidFill>
                            <a:srgbClr val="FFFFFF"/>
                          </a:solidFill>
                          <a:effectLst/>
                          <a:latin typeface="Comic Sans MS" panose="030F0702030302020204" pitchFamily="66" charset="0"/>
                        </a:rPr>
                        <a:t> </a:t>
                      </a:r>
                    </a:p>
                  </a:txBody>
                  <a:tcPr marL="5348" marR="5348" marT="53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just" fontAlgn="ctr"/>
                      <a:r>
                        <a:rPr lang="en-US" sz="1800" b="0" i="0" u="none" strike="noStrike">
                          <a:solidFill>
                            <a:srgbClr val="FFFFFF"/>
                          </a:solidFill>
                          <a:effectLst/>
                          <a:latin typeface="Comic Sans MS" panose="030F0702030302020204" pitchFamily="66" charset="0"/>
                        </a:rPr>
                        <a:t> </a:t>
                      </a:r>
                    </a:p>
                  </a:txBody>
                  <a:tcPr marL="5348" marR="5348" marT="534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extLst>
                  <a:ext uri="{0D108BD9-81ED-4DB2-BD59-A6C34878D82A}">
                    <a16:rowId xmlns:a16="http://schemas.microsoft.com/office/drawing/2014/main" val="3527548142"/>
                  </a:ext>
                </a:extLst>
              </a:tr>
              <a:tr h="887347">
                <a:tc>
                  <a:txBody>
                    <a:bodyPr/>
                    <a:lstStyle/>
                    <a:p>
                      <a:pPr algn="l" fontAlgn="b"/>
                      <a:r>
                        <a:rPr lang="en-US" sz="2000" b="0" i="0" u="none" strike="noStrike">
                          <a:solidFill>
                            <a:srgbClr val="FFFF00"/>
                          </a:solidFill>
                          <a:effectLst/>
                          <a:latin typeface="Comic Sans MS" panose="030F0702030302020204" pitchFamily="66" charset="0"/>
                        </a:rPr>
                        <a:t>Google Bard</a:t>
                      </a:r>
                    </a:p>
                  </a:txBody>
                  <a:tcPr marL="5348" marR="5348" marT="534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FFFFFF"/>
                          </a:solidFill>
                          <a:effectLst/>
                          <a:latin typeface="Comic Sans MS" panose="030F0702030302020204" pitchFamily="66" charset="0"/>
                        </a:rPr>
                        <a:t>Offers content and text generation, and assists in writing, coding, stories, brainstorming etc.</a:t>
                      </a:r>
                    </a:p>
                  </a:txBody>
                  <a:tcPr marL="5348" marR="5348" marT="53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2000" b="0" i="0" u="none" strike="noStrike">
                          <a:solidFill>
                            <a:srgbClr val="FFFFFF"/>
                          </a:solidFill>
                          <a:effectLst/>
                          <a:latin typeface="Comic Sans MS" panose="030F0702030302020204" pitchFamily="66" charset="0"/>
                        </a:rPr>
                        <a:t>www.google.com/bard</a:t>
                      </a:r>
                    </a:p>
                  </a:txBody>
                  <a:tcPr marL="5348" marR="5348" marT="534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52067709"/>
                  </a:ext>
                </a:extLst>
              </a:tr>
              <a:tr h="269816">
                <a:tc>
                  <a:txBody>
                    <a:bodyPr/>
                    <a:lstStyle/>
                    <a:p>
                      <a:pPr algn="l" fontAlgn="ctr"/>
                      <a:r>
                        <a:rPr lang="en-US" sz="1800" b="1" i="0" u="none" strike="noStrike">
                          <a:solidFill>
                            <a:srgbClr val="FFFF00"/>
                          </a:solidFill>
                          <a:effectLst/>
                          <a:latin typeface="Comic Sans MS" panose="030F0702030302020204" pitchFamily="66" charset="0"/>
                        </a:rPr>
                        <a:t> </a:t>
                      </a:r>
                    </a:p>
                  </a:txBody>
                  <a:tcPr marL="5348" marR="5348" marT="534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just" fontAlgn="ctr"/>
                      <a:r>
                        <a:rPr lang="en-US" sz="1800" b="0" i="0" u="none" strike="noStrike">
                          <a:solidFill>
                            <a:srgbClr val="FFFFFF"/>
                          </a:solidFill>
                          <a:effectLst/>
                          <a:latin typeface="Comic Sans MS" panose="030F0702030302020204" pitchFamily="66" charset="0"/>
                        </a:rPr>
                        <a:t> </a:t>
                      </a:r>
                    </a:p>
                  </a:txBody>
                  <a:tcPr marL="5348" marR="5348" marT="53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just" fontAlgn="ctr"/>
                      <a:r>
                        <a:rPr lang="en-US" sz="1800" b="0" i="0" u="none" strike="noStrike">
                          <a:solidFill>
                            <a:srgbClr val="FFFFFF"/>
                          </a:solidFill>
                          <a:effectLst/>
                          <a:latin typeface="Comic Sans MS" panose="030F0702030302020204" pitchFamily="66" charset="0"/>
                        </a:rPr>
                        <a:t> </a:t>
                      </a:r>
                    </a:p>
                  </a:txBody>
                  <a:tcPr marL="5348" marR="5348" marT="534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extLst>
                  <a:ext uri="{0D108BD9-81ED-4DB2-BD59-A6C34878D82A}">
                    <a16:rowId xmlns:a16="http://schemas.microsoft.com/office/drawing/2014/main" val="3205878373"/>
                  </a:ext>
                </a:extLst>
              </a:tr>
              <a:tr h="593284">
                <a:tc>
                  <a:txBody>
                    <a:bodyPr/>
                    <a:lstStyle/>
                    <a:p>
                      <a:pPr algn="l" fontAlgn="b"/>
                      <a:r>
                        <a:rPr lang="en-US" sz="2000" b="0" i="0" u="none" strike="noStrike">
                          <a:solidFill>
                            <a:srgbClr val="FFFF00"/>
                          </a:solidFill>
                          <a:effectLst/>
                          <a:latin typeface="Comic Sans MS" panose="030F0702030302020204" pitchFamily="66" charset="0"/>
                        </a:rPr>
                        <a:t>DataMind</a:t>
                      </a:r>
                    </a:p>
                  </a:txBody>
                  <a:tcPr marL="5348" marR="5348" marT="534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dirty="0">
                          <a:solidFill>
                            <a:srgbClr val="FFFFFF"/>
                          </a:solidFill>
                          <a:effectLst/>
                          <a:latin typeface="Comic Sans MS" panose="030F0702030302020204" pitchFamily="66" charset="0"/>
                        </a:rPr>
                        <a:t>Predicts trends and insights from large datasets</a:t>
                      </a:r>
                    </a:p>
                  </a:txBody>
                  <a:tcPr marL="5348" marR="5348" marT="53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2000" b="0" i="0" u="none" strike="noStrike" dirty="0">
                          <a:solidFill>
                            <a:srgbClr val="FFFFFF"/>
                          </a:solidFill>
                          <a:effectLst/>
                          <a:latin typeface="Comic Sans MS" panose="030F0702030302020204" pitchFamily="66" charset="0"/>
                        </a:rPr>
                        <a:t>www.datamind.ai</a:t>
                      </a:r>
                    </a:p>
                  </a:txBody>
                  <a:tcPr marL="5348" marR="5348" marT="534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9353230"/>
                  </a:ext>
                </a:extLst>
              </a:tr>
              <a:tr h="269816">
                <a:tc>
                  <a:txBody>
                    <a:bodyPr/>
                    <a:lstStyle/>
                    <a:p>
                      <a:pPr algn="l" fontAlgn="ctr"/>
                      <a:r>
                        <a:rPr lang="en-US" sz="1800" b="1" i="0" u="none" strike="noStrike">
                          <a:solidFill>
                            <a:srgbClr val="FFFF00"/>
                          </a:solidFill>
                          <a:effectLst/>
                          <a:latin typeface="Comic Sans MS" panose="030F0702030302020204" pitchFamily="66" charset="0"/>
                        </a:rPr>
                        <a:t> </a:t>
                      </a:r>
                    </a:p>
                  </a:txBody>
                  <a:tcPr marL="5348" marR="5348" marT="534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just" fontAlgn="ctr"/>
                      <a:r>
                        <a:rPr lang="en-US" sz="1800" b="0" i="0" u="none" strike="noStrike" dirty="0">
                          <a:solidFill>
                            <a:srgbClr val="FFFFFF"/>
                          </a:solidFill>
                          <a:effectLst/>
                          <a:latin typeface="Comic Sans MS" panose="030F0702030302020204" pitchFamily="66" charset="0"/>
                        </a:rPr>
                        <a:t> </a:t>
                      </a:r>
                    </a:p>
                  </a:txBody>
                  <a:tcPr marL="5348" marR="5348" marT="53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just" fontAlgn="ctr"/>
                      <a:r>
                        <a:rPr lang="en-US" sz="1800" b="0" i="0" u="none" strike="noStrike" dirty="0">
                          <a:solidFill>
                            <a:srgbClr val="FFFFFF"/>
                          </a:solidFill>
                          <a:effectLst/>
                          <a:latin typeface="Comic Sans MS" panose="030F0702030302020204" pitchFamily="66" charset="0"/>
                        </a:rPr>
                        <a:t> </a:t>
                      </a:r>
                    </a:p>
                  </a:txBody>
                  <a:tcPr marL="5348" marR="5348" marT="534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extLst>
                  <a:ext uri="{0D108BD9-81ED-4DB2-BD59-A6C34878D82A}">
                    <a16:rowId xmlns:a16="http://schemas.microsoft.com/office/drawing/2014/main" val="258591756"/>
                  </a:ext>
                </a:extLst>
              </a:tr>
              <a:tr h="593284">
                <a:tc>
                  <a:txBody>
                    <a:bodyPr/>
                    <a:lstStyle/>
                    <a:p>
                      <a:pPr algn="l" fontAlgn="b"/>
                      <a:r>
                        <a:rPr lang="en-US" sz="2000" b="0" i="0" u="none" strike="noStrike">
                          <a:solidFill>
                            <a:srgbClr val="FFFF00"/>
                          </a:solidFill>
                          <a:effectLst/>
                          <a:latin typeface="Comic Sans MS" panose="030F0702030302020204" pitchFamily="66" charset="0"/>
                        </a:rPr>
                        <a:t>FormulaForge</a:t>
                      </a:r>
                    </a:p>
                  </a:txBody>
                  <a:tcPr marL="5348" marR="5348" marT="534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dirty="0">
                          <a:solidFill>
                            <a:srgbClr val="FFFFFF"/>
                          </a:solidFill>
                          <a:effectLst/>
                          <a:latin typeface="Comic Sans MS" panose="030F0702030302020204" pitchFamily="66" charset="0"/>
                        </a:rPr>
                        <a:t>Generates complex Excel formulas based on data</a:t>
                      </a:r>
                    </a:p>
                  </a:txBody>
                  <a:tcPr marL="5348" marR="5348" marT="53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2000" b="0" i="0" u="none" strike="noStrike">
                          <a:solidFill>
                            <a:srgbClr val="FFFFFF"/>
                          </a:solidFill>
                          <a:effectLst/>
                          <a:latin typeface="Comic Sans MS" panose="030F0702030302020204" pitchFamily="66" charset="0"/>
                        </a:rPr>
                        <a:t>www.formulaforge.com</a:t>
                      </a:r>
                    </a:p>
                  </a:txBody>
                  <a:tcPr marL="5348" marR="5348" marT="534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25507294"/>
                  </a:ext>
                </a:extLst>
              </a:tr>
              <a:tr h="269816">
                <a:tc>
                  <a:txBody>
                    <a:bodyPr/>
                    <a:lstStyle/>
                    <a:p>
                      <a:pPr algn="l" fontAlgn="ctr"/>
                      <a:r>
                        <a:rPr lang="en-US" sz="1800" b="1" i="0" u="none" strike="noStrike">
                          <a:solidFill>
                            <a:srgbClr val="FFFF00"/>
                          </a:solidFill>
                          <a:effectLst/>
                          <a:latin typeface="Comic Sans MS" panose="030F0702030302020204" pitchFamily="66" charset="0"/>
                        </a:rPr>
                        <a:t> </a:t>
                      </a:r>
                    </a:p>
                  </a:txBody>
                  <a:tcPr marL="5348" marR="5348" marT="534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just" fontAlgn="ctr"/>
                      <a:r>
                        <a:rPr lang="en-US" sz="1800" b="0" i="0" u="none" strike="noStrike">
                          <a:solidFill>
                            <a:srgbClr val="FFFFFF"/>
                          </a:solidFill>
                          <a:effectLst/>
                          <a:latin typeface="Comic Sans MS" panose="030F0702030302020204" pitchFamily="66" charset="0"/>
                        </a:rPr>
                        <a:t> </a:t>
                      </a:r>
                    </a:p>
                  </a:txBody>
                  <a:tcPr marL="5348" marR="5348" marT="53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just" fontAlgn="ctr"/>
                      <a:r>
                        <a:rPr lang="en-US" sz="1800" b="0" i="0" u="none" strike="noStrike">
                          <a:solidFill>
                            <a:srgbClr val="FFFFFF"/>
                          </a:solidFill>
                          <a:effectLst/>
                          <a:latin typeface="Comic Sans MS" panose="030F0702030302020204" pitchFamily="66" charset="0"/>
                        </a:rPr>
                        <a:t> </a:t>
                      </a:r>
                    </a:p>
                  </a:txBody>
                  <a:tcPr marL="5348" marR="5348" marT="534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extLst>
                  <a:ext uri="{0D108BD9-81ED-4DB2-BD59-A6C34878D82A}">
                    <a16:rowId xmlns:a16="http://schemas.microsoft.com/office/drawing/2014/main" val="1709806673"/>
                  </a:ext>
                </a:extLst>
              </a:tr>
              <a:tr h="593284">
                <a:tc>
                  <a:txBody>
                    <a:bodyPr/>
                    <a:lstStyle/>
                    <a:p>
                      <a:pPr algn="l" fontAlgn="b"/>
                      <a:r>
                        <a:rPr lang="en-US" sz="2000" b="0" i="0" u="none" strike="noStrike">
                          <a:solidFill>
                            <a:srgbClr val="FFFF00"/>
                          </a:solidFill>
                          <a:effectLst/>
                          <a:latin typeface="Comic Sans MS" panose="030F0702030302020204" pitchFamily="66" charset="0"/>
                        </a:rPr>
                        <a:t>SlideGenius</a:t>
                      </a:r>
                    </a:p>
                  </a:txBody>
                  <a:tcPr marL="5348" marR="5348" marT="534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FFFFFF"/>
                          </a:solidFill>
                          <a:effectLst/>
                          <a:latin typeface="Comic Sans MS" panose="030F0702030302020204" pitchFamily="66" charset="0"/>
                        </a:rPr>
                        <a:t>Creates professional PowerPoint presentations</a:t>
                      </a:r>
                    </a:p>
                  </a:txBody>
                  <a:tcPr marL="5348" marR="5348" marT="53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2000" b="0" i="0" u="none" strike="noStrike">
                          <a:solidFill>
                            <a:srgbClr val="FFFFFF"/>
                          </a:solidFill>
                          <a:effectLst/>
                          <a:latin typeface="Comic Sans MS" panose="030F0702030302020204" pitchFamily="66" charset="0"/>
                        </a:rPr>
                        <a:t>www.slidegenius.ai</a:t>
                      </a:r>
                    </a:p>
                  </a:txBody>
                  <a:tcPr marL="5348" marR="5348" marT="534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95184889"/>
                  </a:ext>
                </a:extLst>
              </a:tr>
              <a:tr h="269816">
                <a:tc>
                  <a:txBody>
                    <a:bodyPr/>
                    <a:lstStyle/>
                    <a:p>
                      <a:pPr algn="l" fontAlgn="ctr"/>
                      <a:r>
                        <a:rPr lang="en-US" sz="1800" b="1" i="0" u="none" strike="noStrike">
                          <a:solidFill>
                            <a:srgbClr val="FFFF00"/>
                          </a:solidFill>
                          <a:effectLst/>
                          <a:latin typeface="Comic Sans MS" panose="030F0702030302020204" pitchFamily="66" charset="0"/>
                        </a:rPr>
                        <a:t> </a:t>
                      </a:r>
                    </a:p>
                  </a:txBody>
                  <a:tcPr marL="5348" marR="5348" marT="534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just" fontAlgn="ctr"/>
                      <a:r>
                        <a:rPr lang="en-US" sz="1800" b="0" i="0" u="none" strike="noStrike">
                          <a:solidFill>
                            <a:srgbClr val="FFFFFF"/>
                          </a:solidFill>
                          <a:effectLst/>
                          <a:latin typeface="Comic Sans MS" panose="030F0702030302020204" pitchFamily="66" charset="0"/>
                        </a:rPr>
                        <a:t> </a:t>
                      </a:r>
                    </a:p>
                  </a:txBody>
                  <a:tcPr marL="5348" marR="5348" marT="53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just" fontAlgn="ctr"/>
                      <a:r>
                        <a:rPr lang="en-US" sz="1800" b="0" i="0" u="none" strike="noStrike">
                          <a:solidFill>
                            <a:srgbClr val="FFFFFF"/>
                          </a:solidFill>
                          <a:effectLst/>
                          <a:latin typeface="Comic Sans MS" panose="030F0702030302020204" pitchFamily="66" charset="0"/>
                        </a:rPr>
                        <a:t> </a:t>
                      </a:r>
                    </a:p>
                  </a:txBody>
                  <a:tcPr marL="5348" marR="5348" marT="534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extLst>
                  <a:ext uri="{0D108BD9-81ED-4DB2-BD59-A6C34878D82A}">
                    <a16:rowId xmlns:a16="http://schemas.microsoft.com/office/drawing/2014/main" val="3563862899"/>
                  </a:ext>
                </a:extLst>
              </a:tr>
              <a:tr h="593284">
                <a:tc>
                  <a:txBody>
                    <a:bodyPr/>
                    <a:lstStyle/>
                    <a:p>
                      <a:pPr algn="l" fontAlgn="b"/>
                      <a:r>
                        <a:rPr lang="en-US" sz="2000" b="0" i="0" u="none" strike="noStrike" dirty="0" err="1">
                          <a:solidFill>
                            <a:srgbClr val="FFFF00"/>
                          </a:solidFill>
                          <a:effectLst/>
                          <a:latin typeface="Comic Sans MS" panose="030F0702030302020204" pitchFamily="66" charset="0"/>
                        </a:rPr>
                        <a:t>CodeWiz</a:t>
                      </a:r>
                      <a:endParaRPr lang="en-US" sz="2000" b="0" i="0" u="none" strike="noStrike" dirty="0">
                        <a:solidFill>
                          <a:srgbClr val="FFFF00"/>
                        </a:solidFill>
                        <a:effectLst/>
                        <a:latin typeface="Comic Sans MS" panose="030F0702030302020204" pitchFamily="66" charset="0"/>
                      </a:endParaRPr>
                    </a:p>
                  </a:txBody>
                  <a:tcPr marL="5348" marR="5348" marT="534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FFFFFF"/>
                          </a:solidFill>
                          <a:effectLst/>
                          <a:latin typeface="Comic Sans MS" panose="030F0702030302020204" pitchFamily="66" charset="0"/>
                        </a:rPr>
                        <a:t>Generates VBA code for automating Excel tasks</a:t>
                      </a:r>
                    </a:p>
                  </a:txBody>
                  <a:tcPr marL="5348" marR="5348" marT="53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2000" b="0" i="0" u="none" strike="noStrike">
                          <a:solidFill>
                            <a:srgbClr val="FFFFFF"/>
                          </a:solidFill>
                          <a:effectLst/>
                          <a:latin typeface="Comic Sans MS" panose="030F0702030302020204" pitchFamily="66" charset="0"/>
                        </a:rPr>
                        <a:t>www.codewiz.ai</a:t>
                      </a:r>
                    </a:p>
                  </a:txBody>
                  <a:tcPr marL="5348" marR="5348" marT="534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06348039"/>
                  </a:ext>
                </a:extLst>
              </a:tr>
              <a:tr h="269816">
                <a:tc>
                  <a:txBody>
                    <a:bodyPr/>
                    <a:lstStyle/>
                    <a:p>
                      <a:pPr algn="l" fontAlgn="ctr"/>
                      <a:r>
                        <a:rPr lang="en-US" sz="1800" b="1" i="0" u="none" strike="noStrike">
                          <a:solidFill>
                            <a:srgbClr val="FFFFFF"/>
                          </a:solidFill>
                          <a:effectLst/>
                          <a:latin typeface="Comic Sans MS" panose="030F0702030302020204" pitchFamily="66" charset="0"/>
                        </a:rPr>
                        <a:t> </a:t>
                      </a:r>
                    </a:p>
                  </a:txBody>
                  <a:tcPr marL="5348" marR="5348" marT="534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just" fontAlgn="ctr"/>
                      <a:r>
                        <a:rPr lang="en-US" sz="1800" b="0" i="0" u="none" strike="noStrike">
                          <a:solidFill>
                            <a:srgbClr val="FFFFFF"/>
                          </a:solidFill>
                          <a:effectLst/>
                          <a:latin typeface="Comic Sans MS" panose="030F0702030302020204" pitchFamily="66" charset="0"/>
                        </a:rPr>
                        <a:t> </a:t>
                      </a:r>
                    </a:p>
                  </a:txBody>
                  <a:tcPr marL="5348" marR="5348" marT="53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just" fontAlgn="ctr"/>
                      <a:r>
                        <a:rPr lang="en-US" sz="1800" b="0" i="0" u="none" strike="noStrike" dirty="0">
                          <a:solidFill>
                            <a:srgbClr val="FFFFFF"/>
                          </a:solidFill>
                          <a:effectLst/>
                          <a:latin typeface="Comic Sans MS" panose="030F0702030302020204" pitchFamily="66" charset="0"/>
                        </a:rPr>
                        <a:t> </a:t>
                      </a:r>
                    </a:p>
                  </a:txBody>
                  <a:tcPr marL="5348" marR="5348" marT="534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extLst>
                  <a:ext uri="{0D108BD9-81ED-4DB2-BD59-A6C34878D82A}">
                    <a16:rowId xmlns:a16="http://schemas.microsoft.com/office/drawing/2014/main" val="1863312984"/>
                  </a:ext>
                </a:extLst>
              </a:tr>
            </a:tbl>
          </a:graphicData>
        </a:graphic>
      </p:graphicFrame>
      <p:pic>
        <p:nvPicPr>
          <p:cNvPr id="7170" name="Picture 2" descr="4,860 Chatgpt Images, Stock Photos &amp; Vectors | Shutterstock">
            <a:extLst>
              <a:ext uri="{FF2B5EF4-FFF2-40B4-BE49-F238E27FC236}">
                <a16:creationId xmlns:a16="http://schemas.microsoft.com/office/drawing/2014/main" id="{5A4D50B2-BF9E-B354-6529-343B9FBB3C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056" y="1086134"/>
            <a:ext cx="2213864" cy="165706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7" name="Picture 2" descr="4,860 Chatgpt Images, Stock Photos &amp; Vectors | Shutterstock">
            <a:extLst>
              <a:ext uri="{FF2B5EF4-FFF2-40B4-BE49-F238E27FC236}">
                <a16:creationId xmlns:a16="http://schemas.microsoft.com/office/drawing/2014/main" id="{57C454E8-C216-6E29-7D32-DE478CC28B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056" y="4926727"/>
            <a:ext cx="2213864" cy="171011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3" name="Picture 2" descr="ChatGPT Has Accelerated the Flywheel">
            <a:extLst>
              <a:ext uri="{FF2B5EF4-FFF2-40B4-BE49-F238E27FC236}">
                <a16:creationId xmlns:a16="http://schemas.microsoft.com/office/drawing/2014/main" id="{AA6F5F6B-9E3F-9129-DC6B-B0D795CF56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8056" y="2899436"/>
            <a:ext cx="2213864" cy="187105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237A1677-56B3-FB68-F3D2-F84C06A82D6A}"/>
              </a:ext>
            </a:extLst>
          </p:cNvPr>
          <p:cNvPicPr>
            <a:picLocks noChangeAspect="1"/>
          </p:cNvPicPr>
          <p:nvPr/>
        </p:nvPicPr>
        <p:blipFill>
          <a:blip r:embed="rId5"/>
          <a:stretch>
            <a:fillRect/>
          </a:stretch>
        </p:blipFill>
        <p:spPr>
          <a:xfrm>
            <a:off x="10479118" y="6469199"/>
            <a:ext cx="1590964" cy="369454"/>
          </a:xfrm>
          <a:prstGeom prst="rect">
            <a:avLst/>
          </a:prstGeom>
        </p:spPr>
      </p:pic>
    </p:spTree>
    <p:extLst>
      <p:ext uri="{BB962C8B-B14F-4D97-AF65-F5344CB8AC3E}">
        <p14:creationId xmlns:p14="http://schemas.microsoft.com/office/powerpoint/2010/main" val="720893741"/>
      </p:ext>
    </p:extLst>
  </p:cSld>
  <p:clrMapOvr>
    <a:masterClrMapping/>
  </p:clrMapOvr>
</p:sld>
</file>

<file path=ppt/theme/theme1.xml><?xml version="1.0" encoding="utf-8"?>
<a:theme xmlns:a="http://schemas.openxmlformats.org/drawingml/2006/main" name="ThinLineVTI">
  <a:themeElements>
    <a:clrScheme name="AnalogousFromLightSeedRightStep">
      <a:dk1>
        <a:srgbClr val="000000"/>
      </a:dk1>
      <a:lt1>
        <a:srgbClr val="FFFFFF"/>
      </a:lt1>
      <a:dk2>
        <a:srgbClr val="243141"/>
      </a:dk2>
      <a:lt2>
        <a:srgbClr val="E2E3E8"/>
      </a:lt2>
      <a:accent1>
        <a:srgbClr val="AAA180"/>
      </a:accent1>
      <a:accent2>
        <a:srgbClr val="9CA671"/>
      </a:accent2>
      <a:accent3>
        <a:srgbClr val="8FA880"/>
      </a:accent3>
      <a:accent4>
        <a:srgbClr val="76AD78"/>
      </a:accent4>
      <a:accent5>
        <a:srgbClr val="81AB94"/>
      </a:accent5>
      <a:accent6>
        <a:srgbClr val="74AAA2"/>
      </a:accent6>
      <a:hlink>
        <a:srgbClr val="6978AE"/>
      </a:hlink>
      <a:folHlink>
        <a:srgbClr val="7F7F7F"/>
      </a:folHlink>
    </a:clrScheme>
    <a:fontScheme name="Custom 3">
      <a:majorFont>
        <a:latin typeface="Bell MT"/>
        <a:ea typeface=""/>
        <a:cs typeface=""/>
      </a:majorFont>
      <a:minorFont>
        <a:latin typeface="Bell MT"/>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inLineVTI" id="{DA2A884B-D36C-4F63-9FE8-3C89F2B99A40}" vid="{62C1F77B-42AE-47B9-869B-5CE48C8ED844}"/>
    </a:ext>
  </a:extLst>
</a:theme>
</file>

<file path=ppt/theme/themeOverride1.xml><?xml version="1.0" encoding="utf-8"?>
<a:themeOverride xmlns:a="http://schemas.openxmlformats.org/drawingml/2006/main">
  <a:clrScheme name="AnalogousFromLightSeedRightStep">
    <a:dk1>
      <a:srgbClr val="000000"/>
    </a:dk1>
    <a:lt1>
      <a:srgbClr val="FFFFFF"/>
    </a:lt1>
    <a:dk2>
      <a:srgbClr val="243141"/>
    </a:dk2>
    <a:lt2>
      <a:srgbClr val="E2E3E8"/>
    </a:lt2>
    <a:accent1>
      <a:srgbClr val="AAA180"/>
    </a:accent1>
    <a:accent2>
      <a:srgbClr val="9CA671"/>
    </a:accent2>
    <a:accent3>
      <a:srgbClr val="8FA880"/>
    </a:accent3>
    <a:accent4>
      <a:srgbClr val="76AD78"/>
    </a:accent4>
    <a:accent5>
      <a:srgbClr val="81AB94"/>
    </a:accent5>
    <a:accent6>
      <a:srgbClr val="74AAA2"/>
    </a:accent6>
    <a:hlink>
      <a:srgbClr val="6978AE"/>
    </a:hlink>
    <a:folHlink>
      <a:srgbClr val="7F7F7F"/>
    </a:folHlink>
  </a:clrScheme>
</a:themeOverride>
</file>

<file path=docProps/app.xml><?xml version="1.0" encoding="utf-8"?>
<Properties xmlns="http://schemas.openxmlformats.org/officeDocument/2006/extended-properties" xmlns:vt="http://schemas.openxmlformats.org/officeDocument/2006/docPropsVTypes">
  <Template/>
  <TotalTime>604</TotalTime>
  <Words>1460</Words>
  <Application>Microsoft Office PowerPoint</Application>
  <PresentationFormat>Widescreen</PresentationFormat>
  <Paragraphs>315</Paragraphs>
  <Slides>16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Bell MT</vt:lpstr>
      <vt:lpstr>Calibri Light</vt:lpstr>
      <vt:lpstr>Centaur</vt:lpstr>
      <vt:lpstr>Comic Sans MS</vt:lpstr>
      <vt:lpstr>Wingdings</vt:lpstr>
      <vt:lpstr>ThinLineVTI</vt:lpstr>
      <vt:lpstr>ICAN I.T FACULTY WEBINAR ON:  ARTIFICIAL INTELLIGENCE:  A GAME CHANGER FOR ACCOUNTANTS  Practical demonstration of AI capabilities in finance, accounting &amp; analytics.   By: Moruf Kazeem MBA FCA moruffkazeem@yahoo.com   07062608911 </vt:lpstr>
      <vt:lpstr>Outline:</vt:lpstr>
      <vt:lpstr>Artificial Intelligence</vt:lpstr>
      <vt:lpstr>Chatbots</vt:lpstr>
      <vt:lpstr>ChatGPT Capabilities</vt:lpstr>
      <vt:lpstr>PowerPoint Presentation</vt:lpstr>
      <vt:lpstr>Guide to efficient prompt</vt:lpstr>
      <vt:lpstr>PowerPoint Presentation</vt:lpstr>
      <vt:lpstr>AI Tools/Website</vt:lpstr>
      <vt:lpstr>PowerPoint Presentation</vt:lpstr>
      <vt:lpstr>PowerPoint Presentation</vt:lpstr>
      <vt:lpstr>PowerPoint Presentation</vt:lpstr>
      <vt:lpstr>Limitations of ChatGPT</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ICAN I.T FACULTY WEBINAR ON:  ARTIFICIAL INTELLIGENCE:  A GAME CHANGER FOR ACCOUNTANTS    By: Moruf Kazeem MBA FCA </dc:title>
  <dc:creator>Kazeem, Moruf Adisa (IITA)</dc:creator>
  <cp:lastModifiedBy>Kazeem, Moruf Adisa (IITA)</cp:lastModifiedBy>
  <cp:revision>11</cp:revision>
  <dcterms:created xsi:type="dcterms:W3CDTF">2023-09-14T16:27:04Z</dcterms:created>
  <dcterms:modified xsi:type="dcterms:W3CDTF">2023-09-20T13:52:27Z</dcterms:modified>
</cp:coreProperties>
</file>